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F03CB-9AB0-45DB-A60D-3182B715AD43}" type="datetimeFigureOut">
              <a:rPr lang="ca-ES" smtClean="0"/>
              <a:t>9/11/2020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188C-A308-4E2A-98C8-80FF61C664F2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34230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F03CB-9AB0-45DB-A60D-3182B715AD43}" type="datetimeFigureOut">
              <a:rPr lang="ca-ES" smtClean="0"/>
              <a:t>9/11/2020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188C-A308-4E2A-98C8-80FF61C664F2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98479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F03CB-9AB0-45DB-A60D-3182B715AD43}" type="datetimeFigureOut">
              <a:rPr lang="ca-ES" smtClean="0"/>
              <a:t>9/11/2020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188C-A308-4E2A-98C8-80FF61C664F2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35857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SALUT_GENERALITAT_AZUL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1" y="6311081"/>
            <a:ext cx="2468267" cy="41991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229A8106-C068-404D-8386-411E9D946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6051"/>
            <a:ext cx="7886700" cy="411299"/>
          </a:xfrm>
          <a:prstGeom prst="rect">
            <a:avLst/>
          </a:prstGeom>
        </p:spPr>
        <p:txBody>
          <a:bodyPr/>
          <a:lstStyle>
            <a:lvl1pPr>
              <a:defRPr lang="ca-ES" sz="2800" b="1" kern="1200" noProof="0" dirty="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Arial"/>
              </a:defRPr>
            </a:lvl1pPr>
          </a:lstStyle>
          <a:p>
            <a:r>
              <a:rPr lang="ca-ES" noProof="0" dirty="0" err="1"/>
              <a:t>Click</a:t>
            </a:r>
            <a:r>
              <a:rPr lang="ca-ES" noProof="0" dirty="0"/>
              <a:t> to </a:t>
            </a:r>
            <a:r>
              <a:rPr lang="ca-ES" noProof="0" dirty="0" err="1"/>
              <a:t>edit</a:t>
            </a:r>
            <a:r>
              <a:rPr lang="ca-ES" noProof="0" dirty="0"/>
              <a:t> </a:t>
            </a:r>
            <a:r>
              <a:rPr lang="ca-ES" noProof="0" dirty="0" err="1"/>
              <a:t>Master</a:t>
            </a:r>
            <a:r>
              <a:rPr lang="ca-ES" noProof="0" dirty="0"/>
              <a:t> </a:t>
            </a:r>
            <a:r>
              <a:rPr lang="ca-ES" noProof="0" dirty="0" err="1"/>
              <a:t>title</a:t>
            </a:r>
            <a:r>
              <a:rPr lang="ca-ES" noProof="0" dirty="0"/>
              <a:t> </a:t>
            </a:r>
            <a:r>
              <a:rPr lang="ca-ES" noProof="0" dirty="0" err="1"/>
              <a:t>style</a:t>
            </a:r>
            <a:endParaRPr lang="ca-E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FDB838C-5E84-9E43-B0B8-047D22DCB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00787"/>
            <a:ext cx="7886700" cy="435133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a-ES" noProof="0"/>
              <a:t>Edit Master text styles</a:t>
            </a:r>
          </a:p>
          <a:p>
            <a:pPr lvl="1"/>
            <a:r>
              <a:rPr lang="ca-ES" noProof="0"/>
              <a:t>Second level</a:t>
            </a:r>
          </a:p>
          <a:p>
            <a:pPr lvl="2"/>
            <a:r>
              <a:rPr lang="ca-ES" noProof="0"/>
              <a:t>Third level</a:t>
            </a:r>
          </a:p>
          <a:p>
            <a:pPr lvl="3"/>
            <a:r>
              <a:rPr lang="ca-ES" noProof="0"/>
              <a:t>Fourth level</a:t>
            </a:r>
          </a:p>
          <a:p>
            <a:pPr lvl="4"/>
            <a:r>
              <a:rPr lang="ca-ES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E86EBCB-263A-B74D-B663-9C3552396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38778" y="6338477"/>
            <a:ext cx="979637" cy="365125"/>
          </a:xfrm>
        </p:spPr>
        <p:txBody>
          <a:bodyPr/>
          <a:lstStyle/>
          <a:p>
            <a:fld id="{F889B418-AA47-8048-AD8C-6AC63069D1C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Marcador de texto 13"/>
          <p:cNvSpPr>
            <a:spLocks noGrp="1"/>
          </p:cNvSpPr>
          <p:nvPr>
            <p:ph type="body" sz="quarter" idx="13"/>
          </p:nvPr>
        </p:nvSpPr>
        <p:spPr>
          <a:xfrm>
            <a:off x="628650" y="548683"/>
            <a:ext cx="7886700" cy="4092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s-ES" sz="2800" b="1" kern="1200" noProof="0" dirty="0" smtClean="0">
                <a:solidFill>
                  <a:srgbClr val="8EBCF9"/>
                </a:solidFill>
                <a:latin typeface="Arial Black" panose="020B0A04020102020204" pitchFamily="34" charset="0"/>
                <a:ea typeface="+mj-ea"/>
                <a:cs typeface="Arial"/>
              </a:defRPr>
            </a:lvl1pPr>
            <a:lvl2pPr>
              <a:defRPr sz="2800" b="1">
                <a:latin typeface="Arial Black" panose="020B0A04020102020204" pitchFamily="34" charset="0"/>
              </a:defRPr>
            </a:lvl2pPr>
            <a:lvl3pPr>
              <a:defRPr sz="2800" b="1">
                <a:latin typeface="Arial Black" panose="020B0A04020102020204" pitchFamily="34" charset="0"/>
              </a:defRPr>
            </a:lvl3pPr>
            <a:lvl4pPr>
              <a:defRPr sz="2800" b="1">
                <a:latin typeface="Arial Black" panose="020B0A04020102020204" pitchFamily="34" charset="0"/>
              </a:defRPr>
            </a:lvl4pPr>
            <a:lvl5pPr>
              <a:defRPr sz="2800" b="1">
                <a:latin typeface="Arial Black" panose="020B0A04020102020204" pitchFamily="34" charset="0"/>
              </a:defRPr>
            </a:lvl5pPr>
          </a:lstStyle>
          <a:p>
            <a:pPr lvl="0"/>
            <a:r>
              <a:rPr lang="es-ES" dirty="0" smtClean="0"/>
              <a:t>Editar el estilo de texto del patrón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8FDB838C-5E84-9E43-B0B8-047D22DCB4C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8650" y="965061"/>
            <a:ext cx="7886700" cy="6357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ca-ES" noProof="0" dirty="0"/>
          </a:p>
        </p:txBody>
      </p:sp>
      <p:cxnSp>
        <p:nvCxnSpPr>
          <p:cNvPr id="5" name="Conector recto 4"/>
          <p:cNvCxnSpPr/>
          <p:nvPr userDrawn="1"/>
        </p:nvCxnSpPr>
        <p:spPr>
          <a:xfrm>
            <a:off x="628650" y="965061"/>
            <a:ext cx="0" cy="63572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106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3E5EA55-204C-A44C-A732-AD302711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BC21-5BD8-C54C-9311-D7190D8C78F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D13BAAE-AB91-C44B-844D-1781E402E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D75CDAE-2D13-D64E-88E7-9C734F741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9B418-AA47-8048-AD8C-6AC63069D1C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ítulo 1"/>
          <p:cNvSpPr txBox="1">
            <a:spLocks/>
          </p:cNvSpPr>
          <p:nvPr userDrawn="1"/>
        </p:nvSpPr>
        <p:spPr>
          <a:xfrm>
            <a:off x="1573463" y="2865438"/>
            <a:ext cx="5829300" cy="1470025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endParaRPr lang="es-ES" sz="3600" dirty="0">
              <a:solidFill>
                <a:srgbClr val="8EBCF9"/>
              </a:solidFill>
              <a:latin typeface="Arial"/>
              <a:cs typeface="Arial"/>
            </a:endParaRPr>
          </a:p>
        </p:txBody>
      </p:sp>
      <p:pic>
        <p:nvPicPr>
          <p:cNvPr id="9" name="Imat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712" y="5621389"/>
            <a:ext cx="1620479" cy="533832"/>
          </a:xfrm>
          <a:prstGeom prst="rect">
            <a:avLst/>
          </a:prstGeom>
        </p:spPr>
      </p:pic>
      <p:grpSp>
        <p:nvGrpSpPr>
          <p:cNvPr id="10" name="Agrupa 9"/>
          <p:cNvGrpSpPr/>
          <p:nvPr userDrawn="1"/>
        </p:nvGrpSpPr>
        <p:grpSpPr>
          <a:xfrm>
            <a:off x="3352209" y="582862"/>
            <a:ext cx="4666081" cy="5643580"/>
            <a:chOff x="3057462" y="582862"/>
            <a:chExt cx="6221441" cy="5643580"/>
          </a:xfrm>
        </p:grpSpPr>
        <p:pic>
          <p:nvPicPr>
            <p:cNvPr id="11" name="Imagen 9" descr="SALUT_GENERALITAT_AZUL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841"/>
            <a:stretch/>
          </p:blipFill>
          <p:spPr bwMode="auto">
            <a:xfrm>
              <a:off x="6090076" y="5550167"/>
              <a:ext cx="3188827" cy="676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ítulo 1"/>
            <p:cNvSpPr txBox="1">
              <a:spLocks/>
            </p:cNvSpPr>
            <p:nvPr/>
          </p:nvSpPr>
          <p:spPr bwMode="auto">
            <a:xfrm>
              <a:off x="3057462" y="582862"/>
              <a:ext cx="3029076" cy="11820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algn="ctr" defTabSz="457200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tx1"/>
                  </a:solidFill>
                  <a:latin typeface="+mj-lt"/>
                  <a:ea typeface="MS PGothic" pitchFamily="34" charset="-128"/>
                  <a:cs typeface="+mj-cs"/>
                </a:defRPr>
              </a:lvl1pPr>
              <a:lvl2pPr algn="ctr" defTabSz="457200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algn="ctr" defTabSz="457200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algn="ctr" defTabSz="457200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algn="ctr" defTabSz="457200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457200" algn="ctr" defTabSz="457200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914400" algn="ctr" defTabSz="457200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1371600" algn="ctr" defTabSz="457200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1828800" algn="ctr" defTabSz="457200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>
                <a:lnSpc>
                  <a:spcPts val="2800"/>
                </a:lnSpc>
              </a:pPr>
              <a:r>
                <a:rPr lang="ca-ES" altLang="ca-ES" sz="2800" spc="-50" dirty="0" smtClean="0">
                  <a:solidFill>
                    <a:srgbClr val="8EBCF9"/>
                  </a:solidFill>
                  <a:cs typeface="Arial" panose="020B0604020202020204" pitchFamily="34" charset="0"/>
                </a:rPr>
                <a:t>Salut/</a:t>
              </a:r>
              <a:r>
                <a:rPr lang="ca-ES" altLang="ca-ES" sz="2800" spc="-5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Servei</a:t>
              </a:r>
            </a:p>
            <a:p>
              <a:pPr>
                <a:lnSpc>
                  <a:spcPts val="2800"/>
                </a:lnSpc>
              </a:pPr>
              <a:r>
                <a:rPr lang="ca-ES" altLang="ca-ES" sz="2800" spc="-5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Català de la Salut</a:t>
              </a:r>
            </a:p>
          </p:txBody>
        </p:sp>
      </p:grpSp>
      <p:sp>
        <p:nvSpPr>
          <p:cNvPr id="13" name="Title 1">
            <a:extLst>
              <a:ext uri="{FF2B5EF4-FFF2-40B4-BE49-F238E27FC236}">
                <a16:creationId xmlns="" xmlns:a16="http://schemas.microsoft.com/office/drawing/2014/main" id="{970C5087-28D3-4C4D-AB3F-9D9013A8A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2010681"/>
            <a:ext cx="7886700" cy="28527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ca-ES" sz="4800" noProof="0">
                <a:solidFill>
                  <a:srgbClr val="8EBCF9"/>
                </a:solidFill>
                <a:latin typeface="Arial"/>
                <a:cs typeface="Arial"/>
              </a:defRPr>
            </a:lvl1pPr>
          </a:lstStyle>
          <a:p>
            <a:pPr lvl="0" algn="ctr" defTabSz="457200"/>
            <a:r>
              <a:rPr lang="ca-ES" noProof="0" dirty="0" err="1"/>
              <a:t>Click</a:t>
            </a:r>
            <a:r>
              <a:rPr lang="ca-ES" noProof="0" dirty="0"/>
              <a:t> to </a:t>
            </a:r>
            <a:r>
              <a:rPr lang="ca-ES" noProof="0" dirty="0" err="1"/>
              <a:t>edit</a:t>
            </a:r>
            <a:r>
              <a:rPr lang="ca-ES" noProof="0" dirty="0"/>
              <a:t> </a:t>
            </a:r>
            <a:r>
              <a:rPr lang="ca-ES" noProof="0" dirty="0" err="1"/>
              <a:t>Master</a:t>
            </a:r>
            <a:r>
              <a:rPr lang="ca-ES" noProof="0" dirty="0"/>
              <a:t> </a:t>
            </a:r>
            <a:r>
              <a:rPr lang="ca-ES" noProof="0" dirty="0" err="1"/>
              <a:t>title</a:t>
            </a:r>
            <a:r>
              <a:rPr lang="ca-ES" noProof="0" dirty="0"/>
              <a:t> </a:t>
            </a:r>
            <a:r>
              <a:rPr lang="ca-ES" noProof="0" dirty="0" err="1"/>
              <a:t>style</a:t>
            </a:r>
            <a:endParaRPr lang="ca-ES" noProof="0" dirty="0"/>
          </a:p>
        </p:txBody>
      </p:sp>
    </p:spTree>
    <p:extLst>
      <p:ext uri="{BB962C8B-B14F-4D97-AF65-F5344CB8AC3E}">
        <p14:creationId xmlns:p14="http://schemas.microsoft.com/office/powerpoint/2010/main" val="1205608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SALUT_GENERALITAT_AZUL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1" y="6311081"/>
            <a:ext cx="2468267" cy="41991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229A8106-C068-404D-8386-411E9D946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6051"/>
            <a:ext cx="7886700" cy="411299"/>
          </a:xfrm>
          <a:prstGeom prst="rect">
            <a:avLst/>
          </a:prstGeom>
        </p:spPr>
        <p:txBody>
          <a:bodyPr/>
          <a:lstStyle>
            <a:lvl1pPr>
              <a:defRPr lang="ca-ES" sz="2800" b="1" kern="1200" noProof="0" dirty="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Arial"/>
              </a:defRPr>
            </a:lvl1pPr>
          </a:lstStyle>
          <a:p>
            <a:r>
              <a:rPr lang="ca-ES" noProof="0" dirty="0" err="1"/>
              <a:t>Click</a:t>
            </a:r>
            <a:r>
              <a:rPr lang="ca-ES" noProof="0" dirty="0"/>
              <a:t> to </a:t>
            </a:r>
            <a:r>
              <a:rPr lang="ca-ES" noProof="0" dirty="0" err="1"/>
              <a:t>edit</a:t>
            </a:r>
            <a:r>
              <a:rPr lang="ca-ES" noProof="0" dirty="0"/>
              <a:t> </a:t>
            </a:r>
            <a:r>
              <a:rPr lang="ca-ES" noProof="0" dirty="0" err="1"/>
              <a:t>Master</a:t>
            </a:r>
            <a:r>
              <a:rPr lang="ca-ES" noProof="0" dirty="0"/>
              <a:t> </a:t>
            </a:r>
            <a:r>
              <a:rPr lang="ca-ES" noProof="0" dirty="0" err="1"/>
              <a:t>title</a:t>
            </a:r>
            <a:r>
              <a:rPr lang="ca-ES" noProof="0" dirty="0"/>
              <a:t> </a:t>
            </a:r>
            <a:r>
              <a:rPr lang="ca-ES" noProof="0" dirty="0" err="1"/>
              <a:t>style</a:t>
            </a:r>
            <a:endParaRPr lang="ca-E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FDB838C-5E84-9E43-B0B8-047D22DCB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24734"/>
            <a:ext cx="7886700" cy="435133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a-ES" noProof="0"/>
              <a:t>Edit Master text styles</a:t>
            </a:r>
          </a:p>
          <a:p>
            <a:pPr lvl="1"/>
            <a:r>
              <a:rPr lang="ca-ES" noProof="0"/>
              <a:t>Second level</a:t>
            </a:r>
          </a:p>
          <a:p>
            <a:pPr lvl="2"/>
            <a:r>
              <a:rPr lang="ca-ES" noProof="0"/>
              <a:t>Third level</a:t>
            </a:r>
          </a:p>
          <a:p>
            <a:pPr lvl="3"/>
            <a:r>
              <a:rPr lang="ca-ES" noProof="0"/>
              <a:t>Fourth level</a:t>
            </a:r>
          </a:p>
          <a:p>
            <a:pPr lvl="4"/>
            <a:r>
              <a:rPr lang="ca-ES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E86EBCB-263A-B74D-B663-9C3552396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38778" y="6338477"/>
            <a:ext cx="979637" cy="365125"/>
          </a:xfrm>
        </p:spPr>
        <p:txBody>
          <a:bodyPr/>
          <a:lstStyle/>
          <a:p>
            <a:fld id="{F889B418-AA47-8048-AD8C-6AC63069D1C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Marcador de texto 13"/>
          <p:cNvSpPr>
            <a:spLocks noGrp="1"/>
          </p:cNvSpPr>
          <p:nvPr>
            <p:ph type="body" sz="quarter" idx="13"/>
          </p:nvPr>
        </p:nvSpPr>
        <p:spPr>
          <a:xfrm>
            <a:off x="628650" y="548683"/>
            <a:ext cx="7886700" cy="4092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s-ES" sz="2800" b="1" kern="1200" noProof="0" dirty="0" smtClean="0">
                <a:solidFill>
                  <a:srgbClr val="8EBCF9"/>
                </a:solidFill>
                <a:latin typeface="Arial Black" panose="020B0A04020102020204" pitchFamily="34" charset="0"/>
                <a:ea typeface="+mj-ea"/>
                <a:cs typeface="Arial"/>
              </a:defRPr>
            </a:lvl1pPr>
            <a:lvl2pPr>
              <a:defRPr sz="2800" b="1">
                <a:latin typeface="Arial Black" panose="020B0A04020102020204" pitchFamily="34" charset="0"/>
              </a:defRPr>
            </a:lvl2pPr>
            <a:lvl3pPr>
              <a:defRPr sz="2800" b="1">
                <a:latin typeface="Arial Black" panose="020B0A04020102020204" pitchFamily="34" charset="0"/>
              </a:defRPr>
            </a:lvl3pPr>
            <a:lvl4pPr>
              <a:defRPr sz="2800" b="1">
                <a:latin typeface="Arial Black" panose="020B0A04020102020204" pitchFamily="34" charset="0"/>
              </a:defRPr>
            </a:lvl4pPr>
            <a:lvl5pPr>
              <a:defRPr sz="2800" b="1">
                <a:latin typeface="Arial Black" panose="020B0A04020102020204" pitchFamily="34" charset="0"/>
              </a:defRPr>
            </a:lvl5pPr>
          </a:lstStyle>
          <a:p>
            <a:pPr lvl="0"/>
            <a:r>
              <a:rPr lang="es-ES" dirty="0" smtClean="0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083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SALUT_GENERALITAT_AZUL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1" y="6311081"/>
            <a:ext cx="2468267" cy="41991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229A8106-C068-404D-8386-411E9D946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6051"/>
            <a:ext cx="7886700" cy="411299"/>
          </a:xfrm>
          <a:prstGeom prst="rect">
            <a:avLst/>
          </a:prstGeom>
        </p:spPr>
        <p:txBody>
          <a:bodyPr/>
          <a:lstStyle>
            <a:lvl1pPr>
              <a:defRPr lang="ca-ES" sz="2800" b="1" kern="1200" noProof="0" dirty="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Arial"/>
              </a:defRPr>
            </a:lvl1pPr>
          </a:lstStyle>
          <a:p>
            <a:r>
              <a:rPr lang="ca-ES" noProof="0" dirty="0" err="1"/>
              <a:t>Click</a:t>
            </a:r>
            <a:r>
              <a:rPr lang="ca-ES" noProof="0" dirty="0"/>
              <a:t> to </a:t>
            </a:r>
            <a:r>
              <a:rPr lang="ca-ES" noProof="0" dirty="0" err="1"/>
              <a:t>edit</a:t>
            </a:r>
            <a:r>
              <a:rPr lang="ca-ES" noProof="0" dirty="0"/>
              <a:t> </a:t>
            </a:r>
            <a:r>
              <a:rPr lang="ca-ES" noProof="0" dirty="0" err="1"/>
              <a:t>Master</a:t>
            </a:r>
            <a:r>
              <a:rPr lang="ca-ES" noProof="0" dirty="0"/>
              <a:t> </a:t>
            </a:r>
            <a:r>
              <a:rPr lang="ca-ES" noProof="0" dirty="0" err="1"/>
              <a:t>title</a:t>
            </a:r>
            <a:r>
              <a:rPr lang="ca-ES" noProof="0" dirty="0"/>
              <a:t> </a:t>
            </a:r>
            <a:r>
              <a:rPr lang="ca-ES" noProof="0" dirty="0" err="1"/>
              <a:t>style</a:t>
            </a:r>
            <a:endParaRPr lang="ca-E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FDB838C-5E84-9E43-B0B8-047D22DCB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00787"/>
            <a:ext cx="7886700" cy="435133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a-ES" noProof="0"/>
              <a:t>Edit Master text styles</a:t>
            </a:r>
          </a:p>
          <a:p>
            <a:pPr lvl="1"/>
            <a:r>
              <a:rPr lang="ca-ES" noProof="0"/>
              <a:t>Second level</a:t>
            </a:r>
          </a:p>
          <a:p>
            <a:pPr lvl="2"/>
            <a:r>
              <a:rPr lang="ca-ES" noProof="0"/>
              <a:t>Third level</a:t>
            </a:r>
          </a:p>
          <a:p>
            <a:pPr lvl="3"/>
            <a:r>
              <a:rPr lang="ca-ES" noProof="0"/>
              <a:t>Fourth level</a:t>
            </a:r>
          </a:p>
          <a:p>
            <a:pPr lvl="4"/>
            <a:r>
              <a:rPr lang="ca-ES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E86EBCB-263A-B74D-B663-9C3552396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38778" y="6338477"/>
            <a:ext cx="979637" cy="365125"/>
          </a:xfrm>
        </p:spPr>
        <p:txBody>
          <a:bodyPr/>
          <a:lstStyle/>
          <a:p>
            <a:fld id="{F889B418-AA47-8048-AD8C-6AC63069D1C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Marcador de texto 13"/>
          <p:cNvSpPr>
            <a:spLocks noGrp="1"/>
          </p:cNvSpPr>
          <p:nvPr>
            <p:ph type="body" sz="quarter" idx="13"/>
          </p:nvPr>
        </p:nvSpPr>
        <p:spPr>
          <a:xfrm>
            <a:off x="628650" y="548683"/>
            <a:ext cx="7886700" cy="4092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s-ES" sz="2800" b="1" kern="1200" noProof="0" dirty="0" smtClean="0">
                <a:solidFill>
                  <a:srgbClr val="8EBCF9"/>
                </a:solidFill>
                <a:latin typeface="Arial Black" panose="020B0A04020102020204" pitchFamily="34" charset="0"/>
                <a:ea typeface="+mj-ea"/>
                <a:cs typeface="Arial"/>
              </a:defRPr>
            </a:lvl1pPr>
            <a:lvl2pPr>
              <a:defRPr sz="2800" b="1">
                <a:latin typeface="Arial Black" panose="020B0A04020102020204" pitchFamily="34" charset="0"/>
              </a:defRPr>
            </a:lvl2pPr>
            <a:lvl3pPr>
              <a:defRPr sz="2800" b="1">
                <a:latin typeface="Arial Black" panose="020B0A04020102020204" pitchFamily="34" charset="0"/>
              </a:defRPr>
            </a:lvl3pPr>
            <a:lvl4pPr>
              <a:defRPr sz="2800" b="1">
                <a:latin typeface="Arial Black" panose="020B0A04020102020204" pitchFamily="34" charset="0"/>
              </a:defRPr>
            </a:lvl4pPr>
            <a:lvl5pPr>
              <a:defRPr sz="2800" b="1">
                <a:latin typeface="Arial Black" panose="020B0A04020102020204" pitchFamily="34" charset="0"/>
              </a:defRPr>
            </a:lvl5pPr>
          </a:lstStyle>
          <a:p>
            <a:pPr lvl="0"/>
            <a:r>
              <a:rPr lang="es-ES" dirty="0" smtClean="0"/>
              <a:t>Editar el estilo de texto del patrón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8FDB838C-5E84-9E43-B0B8-047D22DCB4C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8650" y="965061"/>
            <a:ext cx="7886700" cy="6357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ca-ES" noProof="0" dirty="0"/>
          </a:p>
        </p:txBody>
      </p:sp>
      <p:cxnSp>
        <p:nvCxnSpPr>
          <p:cNvPr id="5" name="Conector recto 4"/>
          <p:cNvCxnSpPr/>
          <p:nvPr userDrawn="1"/>
        </p:nvCxnSpPr>
        <p:spPr>
          <a:xfrm>
            <a:off x="628650" y="965061"/>
            <a:ext cx="0" cy="63572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7892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SALUT_GENERALITAT_AZUL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1" y="6311081"/>
            <a:ext cx="2468267" cy="41991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229A8106-C068-404D-8386-411E9D946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6051"/>
            <a:ext cx="7886700" cy="930275"/>
          </a:xfrm>
          <a:prstGeom prst="rect">
            <a:avLst/>
          </a:prstGeom>
        </p:spPr>
        <p:txBody>
          <a:bodyPr/>
          <a:lstStyle>
            <a:lvl1pPr>
              <a:defRPr lang="ca-ES" sz="2800" b="1" kern="1200" noProof="0" dirty="0">
                <a:solidFill>
                  <a:srgbClr val="8EBCF9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ca-ES" noProof="0" dirty="0" err="1"/>
              <a:t>Click</a:t>
            </a:r>
            <a:r>
              <a:rPr lang="ca-ES" noProof="0" dirty="0"/>
              <a:t> to </a:t>
            </a:r>
            <a:r>
              <a:rPr lang="ca-ES" noProof="0" dirty="0" err="1"/>
              <a:t>edit</a:t>
            </a:r>
            <a:r>
              <a:rPr lang="ca-ES" noProof="0" dirty="0"/>
              <a:t> </a:t>
            </a:r>
            <a:r>
              <a:rPr lang="ca-ES" noProof="0" dirty="0" err="1"/>
              <a:t>Master</a:t>
            </a:r>
            <a:r>
              <a:rPr lang="ca-ES" noProof="0" dirty="0"/>
              <a:t> </a:t>
            </a:r>
            <a:r>
              <a:rPr lang="ca-ES" noProof="0" dirty="0" err="1"/>
              <a:t>title</a:t>
            </a:r>
            <a:r>
              <a:rPr lang="ca-ES" noProof="0" dirty="0"/>
              <a:t> </a:t>
            </a:r>
            <a:r>
              <a:rPr lang="ca-ES" noProof="0" dirty="0" err="1"/>
              <a:t>style</a:t>
            </a:r>
            <a:endParaRPr lang="ca-E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FDB838C-5E84-9E43-B0B8-047D22DCB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24734"/>
            <a:ext cx="7886700" cy="435133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a-ES" noProof="0"/>
              <a:t>Edit Master text styles</a:t>
            </a:r>
          </a:p>
          <a:p>
            <a:pPr lvl="1"/>
            <a:r>
              <a:rPr lang="ca-ES" noProof="0"/>
              <a:t>Second level</a:t>
            </a:r>
          </a:p>
          <a:p>
            <a:pPr lvl="2"/>
            <a:r>
              <a:rPr lang="ca-ES" noProof="0"/>
              <a:t>Third level</a:t>
            </a:r>
          </a:p>
          <a:p>
            <a:pPr lvl="3"/>
            <a:r>
              <a:rPr lang="ca-ES" noProof="0"/>
              <a:t>Fourth level</a:t>
            </a:r>
          </a:p>
          <a:p>
            <a:pPr lvl="4"/>
            <a:r>
              <a:rPr lang="ca-ES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E86EBCB-263A-B74D-B663-9C3552396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38778" y="6338477"/>
            <a:ext cx="979637" cy="365125"/>
          </a:xfrm>
        </p:spPr>
        <p:txBody>
          <a:bodyPr/>
          <a:lstStyle/>
          <a:p>
            <a:fld id="{F889B418-AA47-8048-AD8C-6AC63069D1C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305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SALUT_GENERALITAT_AZUL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1" y="6311081"/>
            <a:ext cx="2468267" cy="41991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970C5087-28D3-4C4D-AB3F-9D9013A8A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 algn="ctr">
              <a:defRPr lang="ca-ES" sz="3600" b="1" kern="1200" noProof="0" dirty="0">
                <a:solidFill>
                  <a:srgbClr val="8EBCF9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ca-ES" noProof="0" dirty="0" err="1"/>
              <a:t>Click</a:t>
            </a:r>
            <a:r>
              <a:rPr lang="ca-ES" noProof="0" dirty="0"/>
              <a:t> to </a:t>
            </a:r>
            <a:r>
              <a:rPr lang="ca-ES" noProof="0" dirty="0" err="1"/>
              <a:t>edit</a:t>
            </a:r>
            <a:r>
              <a:rPr lang="ca-ES" noProof="0" dirty="0"/>
              <a:t> </a:t>
            </a:r>
            <a:r>
              <a:rPr lang="ca-ES" noProof="0" dirty="0" err="1"/>
              <a:t>Master</a:t>
            </a:r>
            <a:r>
              <a:rPr lang="ca-ES" noProof="0" dirty="0"/>
              <a:t> </a:t>
            </a:r>
            <a:r>
              <a:rPr lang="ca-ES" noProof="0" dirty="0" err="1"/>
              <a:t>title</a:t>
            </a:r>
            <a:r>
              <a:rPr lang="ca-ES" noProof="0" dirty="0"/>
              <a:t> </a:t>
            </a:r>
            <a:r>
              <a:rPr lang="ca-ES" noProof="0" dirty="0" err="1"/>
              <a:t>style</a:t>
            </a:r>
            <a:endParaRPr lang="ca-ES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F7906E5-ECC7-524A-94E3-AE5D926F2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3183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F4C156A-DAF8-0446-B053-B10812B73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6051"/>
            <a:ext cx="7886700" cy="9302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16554F5-3E19-D246-A064-2BA10B6464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E1EE66F-04B0-2547-8452-3B7851D8ED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65A64C5-3577-8D4E-A905-346098328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BC21-5BD8-C54C-9311-D7190D8C78F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3ADDA53-140E-8948-9322-CF4AA1323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FCBAEF5-A032-DA4D-B53C-B720972D1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9B418-AA47-8048-AD8C-6AC63069D1C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Imagen 6" descr="SALUT_GENERALITAT_AZUL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1" y="6311081"/>
            <a:ext cx="2468267" cy="419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5774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A80A0D1-40B9-FB48-A635-86F1C7E3B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AAB2F1C-79F8-A647-B25B-0BCD95493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6933EE0-8CB1-FA40-9257-F36381E6F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D566E202-68FA-CF45-A8D2-FF0A52E6DA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85D9666-025E-AB4E-AE50-03B4569BCE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7CD31133-6121-514B-BEBF-3B149F796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BC21-5BD8-C54C-9311-D7190D8C78F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2EFAE161-4B26-6646-8A97-CD23ED168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AC5017B-CECB-E148-93F5-15F48F5F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9B418-AA47-8048-AD8C-6AC63069D1C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Imagen 6" descr="SALUT_GENERALITAT_AZUL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1" y="6311081"/>
            <a:ext cx="2468267" cy="419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758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F03CB-9AB0-45DB-A60D-3182B715AD43}" type="datetimeFigureOut">
              <a:rPr lang="ca-ES" smtClean="0"/>
              <a:t>9/11/2020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188C-A308-4E2A-98C8-80FF61C664F2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30612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D81061-A414-9744-9107-1AF082063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6051"/>
            <a:ext cx="7886700" cy="9302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35DA2973-A06C-5647-A246-F8ABF1AB5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BC21-5BD8-C54C-9311-D7190D8C78F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42E697F-7912-E342-ACC3-5443E9E02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B350C1D-0930-2948-BA0F-2C4398FC0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9B418-AA47-8048-AD8C-6AC63069D1C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Imagen 6" descr="SALUT_GENERALITAT_AZUL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1" y="6311081"/>
            <a:ext cx="2468267" cy="419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288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6B86ED1-5F67-5B44-9362-FE075F520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BC21-5BD8-C54C-9311-D7190D8C78F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912CA5F4-63B3-A44D-B38D-BCA630276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7227391-39B5-0A48-BEED-1BF658BAE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9B418-AA47-8048-AD8C-6AC63069D1C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Imagen 6" descr="SALUT_GENERALITAT_AZUL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1" y="6311081"/>
            <a:ext cx="2468267" cy="419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03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290A6EC-18C9-6B47-91CD-7FA6949B4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52B56C4-3C43-A849-8A1B-DFFD9652D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6A5A5A8-08A4-F54D-B1CF-94022F2DB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D4C9CB8-B096-4444-8CE7-21C26C490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BC21-5BD8-C54C-9311-D7190D8C78F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5E079B9-1EA1-AF4E-ADA5-B724722B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72C83DE-5C69-4E4D-A90B-CB1DBC7C2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9B418-AA47-8048-AD8C-6AC63069D1C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Imagen 6" descr="SALUT_GENERALITAT_AZUL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1" y="6311081"/>
            <a:ext cx="2468267" cy="419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6536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1B50DB2-E439-2349-A92D-C48B32BC5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3430DB66-C6CE-9346-B205-7551B269EA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65A2B71-42B2-534B-9A59-1C9E3A269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95D0063-CFCA-5948-B137-82D4DCBE0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BC21-5BD8-C54C-9311-D7190D8C78F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998C87C-36EA-2744-9846-F4353C430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23E6D9F-EA6A-DB49-8838-B697F7EF2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9B418-AA47-8048-AD8C-6AC63069D1C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Imagen 6" descr="SALUT_GENERALITAT_AZUL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1" y="6311081"/>
            <a:ext cx="2468267" cy="419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64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684885-5F53-8E4E-B373-46048B6EA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6051"/>
            <a:ext cx="7886700" cy="9302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EE209E0-BA14-8548-9B68-9EAF549B8E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F3481F5-A75D-A34D-A935-50E3C8ADD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BC21-5BD8-C54C-9311-D7190D8C78F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DECA0CE-2675-3C41-8F8B-4AB5CCA26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0571365-DC10-9B46-A968-C2BD83CCA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9B418-AA47-8048-AD8C-6AC63069D1C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Imagen 6" descr="SALUT_GENERALITAT_AZUL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1" y="6311081"/>
            <a:ext cx="2468267" cy="419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3696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B9DC7084-92E1-BE41-AF65-A28EA9F560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51A9709-9344-484D-865C-734222363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9D4A683-8572-DF49-82F4-39D20FEC5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BC21-5BD8-C54C-9311-D7190D8C78F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7760170-8FB8-9946-9391-E836C6427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91E5535-DEDE-2F48-BE87-C07914A23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9B418-AA47-8048-AD8C-6AC63069D1C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Imagen 6" descr="SALUT_GENERALITAT_AZUL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1" y="6311081"/>
            <a:ext cx="2468267" cy="419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24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3C6B2-2583-4130-B591-703BF2EAFC8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C687C-6D81-4643-9C04-FD7D433A777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221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F03CB-9AB0-45DB-A60D-3182B715AD43}" type="datetimeFigureOut">
              <a:rPr lang="ca-ES" smtClean="0"/>
              <a:t>9/11/2020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188C-A308-4E2A-98C8-80FF61C664F2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59963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F03CB-9AB0-45DB-A60D-3182B715AD43}" type="datetimeFigureOut">
              <a:rPr lang="ca-ES" smtClean="0"/>
              <a:t>9/11/2020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188C-A308-4E2A-98C8-80FF61C664F2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829140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F03CB-9AB0-45DB-A60D-3182B715AD43}" type="datetimeFigureOut">
              <a:rPr lang="ca-ES" smtClean="0"/>
              <a:t>9/11/2020</a:t>
            </a:fld>
            <a:endParaRPr lang="ca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188C-A308-4E2A-98C8-80FF61C664F2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10329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F03CB-9AB0-45DB-A60D-3182B715AD43}" type="datetimeFigureOut">
              <a:rPr lang="ca-ES" smtClean="0"/>
              <a:t>9/11/2020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188C-A308-4E2A-98C8-80FF61C664F2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38543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F03CB-9AB0-45DB-A60D-3182B715AD43}" type="datetimeFigureOut">
              <a:rPr lang="ca-ES" smtClean="0"/>
              <a:t>9/11/2020</a:t>
            </a:fld>
            <a:endParaRPr lang="ca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188C-A308-4E2A-98C8-80FF61C664F2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16197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F03CB-9AB0-45DB-A60D-3182B715AD43}" type="datetimeFigureOut">
              <a:rPr lang="ca-ES" smtClean="0"/>
              <a:t>9/11/2020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188C-A308-4E2A-98C8-80FF61C664F2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03392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F03CB-9AB0-45DB-A60D-3182B715AD43}" type="datetimeFigureOut">
              <a:rPr lang="ca-ES" smtClean="0"/>
              <a:t>9/11/2020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188C-A308-4E2A-98C8-80FF61C664F2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74345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F03CB-9AB0-45DB-A60D-3182B715AD43}" type="datetimeFigureOut">
              <a:rPr lang="ca-ES" smtClean="0"/>
              <a:t>9/11/2020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8188C-A308-4E2A-98C8-80FF61C664F2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05936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05B6FA0-CAEA-5141-8BC6-9923CE3DD5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86266" y="6356351"/>
            <a:ext cx="8997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9E7BC21-5BD8-C54C-9311-D7190D8C78F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2031F1C-F7CC-AA42-84B5-F1F09BE23D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7BD8231-C116-1348-BC9D-631546FC4C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9075" y="6291875"/>
            <a:ext cx="9796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889B418-AA47-8048-AD8C-6AC63069D1C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689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 Black" panose="020B0A040201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467544" y="548680"/>
            <a:ext cx="8352928" cy="43924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3548" y="1512367"/>
            <a:ext cx="8424936" cy="2564705"/>
          </a:xfrm>
        </p:spPr>
        <p:txBody>
          <a:bodyPr/>
          <a:lstStyle/>
          <a:p>
            <a:pPr>
              <a:lnSpc>
                <a:spcPts val="7000"/>
              </a:lnSpc>
            </a:pPr>
            <a:r>
              <a:rPr lang="es-ES" sz="44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Procediment</a:t>
            </a:r>
            <a:r>
              <a:rPr lang="es-ES" sz="4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per a </a:t>
            </a:r>
            <a:r>
              <a:rPr lang="es-ES" sz="44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instal·lar</a:t>
            </a:r>
            <a:r>
              <a:rPr lang="es-ES" sz="4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ECAP a </a:t>
            </a:r>
            <a:r>
              <a:rPr lang="es-ES" sz="44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residències</a:t>
            </a:r>
            <a:r>
              <a:rPr lang="es-ES" sz="4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  </a:t>
            </a:r>
            <a:r>
              <a:rPr lang="es-ES" sz="44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gestió</a:t>
            </a:r>
            <a:r>
              <a:rPr lang="es-ES" sz="4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delegada i privada</a:t>
            </a:r>
            <a:r>
              <a:rPr lang="es-ES" sz="4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s-ES" sz="4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ES" sz="4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s-ES" sz="4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ES" sz="2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de </a:t>
            </a:r>
            <a:r>
              <a:rPr lang="es-ES" sz="28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novembre</a:t>
            </a:r>
            <a:r>
              <a:rPr lang="es-ES" sz="2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2020</a:t>
            </a:r>
            <a:endParaRPr lang="ca-ES" sz="2800" i="1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58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683568" y="1672208"/>
            <a:ext cx="8208912" cy="4925144"/>
          </a:xfrm>
        </p:spPr>
        <p:txBody>
          <a:bodyPr>
            <a:noAutofit/>
          </a:bodyPr>
          <a:lstStyle/>
          <a:p>
            <a:r>
              <a:rPr lang="ca-E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Formalització </a:t>
            </a:r>
            <a:r>
              <a:rPr lang="ca-E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 </a:t>
            </a:r>
            <a:r>
              <a:rPr lang="ca-E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conveni</a:t>
            </a:r>
            <a:r>
              <a:rPr lang="ca-E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a-E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entre CatSalut, l’Institut Català de la Salut </a:t>
            </a:r>
            <a:r>
              <a:rPr lang="ca-E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el Departament </a:t>
            </a:r>
            <a:r>
              <a:rPr lang="ca-E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Treball, Afers Socials i Família d’octubre </a:t>
            </a:r>
            <a:r>
              <a:rPr lang="ca-E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</a:t>
            </a:r>
            <a:r>
              <a:rPr lang="ca-E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2020</a:t>
            </a:r>
          </a:p>
          <a:p>
            <a:pPr marL="0" indent="0">
              <a:lnSpc>
                <a:spcPct val="120000"/>
              </a:lnSpc>
              <a:buNone/>
            </a:pPr>
            <a:endParaRPr lang="ca-E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2500"/>
              </a:lnSpc>
            </a:pPr>
            <a:r>
              <a:rPr lang="ca-E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Els </a:t>
            </a:r>
            <a:r>
              <a:rPr lang="ca-E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professionals sanitaris </a:t>
            </a:r>
            <a:r>
              <a:rPr lang="ca-E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 </a:t>
            </a:r>
            <a:r>
              <a:rPr lang="ca-E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treballen a residències tindran </a:t>
            </a:r>
            <a:r>
              <a:rPr lang="ca-E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accés a </a:t>
            </a:r>
            <a:r>
              <a:rPr lang="ca-E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</a:t>
            </a:r>
            <a:r>
              <a:rPr lang="ca-E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història clínica electrònica </a:t>
            </a:r>
            <a:r>
              <a:rPr lang="ca-ES" sz="2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</a:t>
            </a:r>
            <a:r>
              <a:rPr lang="ca-ES" sz="22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 persones </a:t>
            </a:r>
            <a:r>
              <a:rPr lang="ca-E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residents, i podran fer ús de l’ECAP per al registre i gestió de les activitats sanitàries en aquest entorn </a:t>
            </a:r>
          </a:p>
          <a:p>
            <a:pPr marL="0" indent="0">
              <a:lnSpc>
                <a:spcPts val="2500"/>
              </a:lnSpc>
              <a:buNone/>
            </a:pPr>
            <a:endParaRPr lang="ca-ES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2500"/>
              </a:lnSpc>
            </a:pPr>
            <a:r>
              <a:rPr lang="ca-E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</a:t>
            </a:r>
            <a:r>
              <a:rPr lang="ca-E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sol sistema </a:t>
            </a:r>
            <a:r>
              <a:rPr lang="ca-ES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integra informació</a:t>
            </a:r>
            <a:r>
              <a:rPr lang="ca-E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a-E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 procés assistencial de cada individu, </a:t>
            </a:r>
            <a:r>
              <a:rPr lang="ca-ES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facilita</a:t>
            </a:r>
            <a:r>
              <a:rPr lang="ca-E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a-E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realització de tràmits i </a:t>
            </a:r>
            <a:r>
              <a:rPr lang="ca-E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gestions i permet </a:t>
            </a:r>
            <a:r>
              <a:rPr lang="ca-E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monitoritzar</a:t>
            </a:r>
            <a:r>
              <a:rPr lang="ca-E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a-E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dades </a:t>
            </a:r>
            <a:r>
              <a:rPr lang="ca-E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amb el propòsit de millorar i garantir de forma contínua la qualitat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260648"/>
            <a:ext cx="8229600" cy="1143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50000"/>
              </a:lnSpc>
            </a:pP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Procediment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per a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instal·lar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ECAP a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residències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ES" b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Antecedents</a:t>
            </a:r>
            <a:endParaRPr lang="ca-ES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22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611560" y="260648"/>
            <a:ext cx="8229600" cy="1143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50000"/>
              </a:lnSpc>
            </a:pP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Procediment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per a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instal·lar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ECAP a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residències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ES" b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Sol·licitud</a:t>
            </a:r>
            <a:r>
              <a:rPr lang="es-ES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b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d’adhesió</a:t>
            </a:r>
            <a:endParaRPr lang="es-ES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611560" y="1744216"/>
            <a:ext cx="8280920" cy="492514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20000"/>
              </a:lnSpc>
              <a:buFont typeface="+mj-lt"/>
              <a:buAutoNum type="arabicParenR"/>
            </a:pPr>
            <a:r>
              <a:rPr lang="ca-E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Acord </a:t>
            </a:r>
            <a:r>
              <a:rPr lang="ca-E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entre la Residència </a:t>
            </a:r>
            <a:r>
              <a:rPr lang="ca-E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Geriàtrica o </a:t>
            </a:r>
            <a:r>
              <a:rPr lang="ca-E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Persones amb </a:t>
            </a:r>
            <a:r>
              <a:rPr lang="ca-E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Discapacitat </a:t>
            </a:r>
            <a:r>
              <a:rPr lang="ca-E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la direcció de l’equip d’atenció primària (EAP) de </a:t>
            </a:r>
            <a:r>
              <a:rPr lang="ca-E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referència per instal·lar l’ECAP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arenR"/>
            </a:pPr>
            <a:r>
              <a:rPr lang="ca-E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ca-E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ignatura per part dels responsables de la Residència </a:t>
            </a:r>
            <a:r>
              <a:rPr lang="ca-E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 document annex al conveni, </a:t>
            </a:r>
            <a:r>
              <a:rPr lang="ca-ES" sz="2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Model Instrument D’Adhesió,</a:t>
            </a:r>
            <a:r>
              <a:rPr lang="ca-E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amb l’objecte de regular-ne les </a:t>
            </a:r>
            <a:r>
              <a:rPr lang="ca-E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condicions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arenR"/>
            </a:pPr>
            <a:r>
              <a:rPr lang="ca-E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director de l’EAP enviarà el document signat a </a:t>
            </a:r>
            <a:r>
              <a:rPr lang="ca-E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Adhesions </a:t>
            </a:r>
            <a:r>
              <a:rPr lang="ca-E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ECAP (oficina </a:t>
            </a:r>
            <a:r>
              <a:rPr lang="ca-ES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eSalut</a:t>
            </a:r>
            <a:r>
              <a:rPr lang="ca-E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sol·licitant </a:t>
            </a:r>
            <a:r>
              <a:rPr lang="ca-E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  <a:r>
              <a:rPr lang="ca-E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’adhesió. Els responsables </a:t>
            </a:r>
            <a:r>
              <a:rPr lang="ca-E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assistencials i informàtics de </a:t>
            </a:r>
            <a:r>
              <a:rPr lang="ca-E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l’organització d’AP </a:t>
            </a:r>
            <a:r>
              <a:rPr lang="ca-ES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refrendaran</a:t>
            </a:r>
            <a:r>
              <a:rPr lang="ca-E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a-E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  <a:r>
              <a:rPr lang="ca-E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sol·licitud.</a:t>
            </a:r>
            <a:endParaRPr lang="ca-ES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86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611560" y="260648"/>
            <a:ext cx="8229600" cy="1143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50000"/>
              </a:lnSpc>
            </a:pP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Procediment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per a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instal·lar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ECAP a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residències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ES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Desenvolupament</a:t>
            </a:r>
            <a:endParaRPr lang="ca-ES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611560" y="1844824"/>
            <a:ext cx="8280920" cy="492514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20000"/>
              </a:lnSpc>
              <a:buFont typeface="+mj-lt"/>
              <a:buAutoNum type="arabicParenR" startAt="4"/>
            </a:pPr>
            <a:r>
              <a:rPr lang="ca-ES" sz="2400" dirty="0" smtClean="0"/>
              <a:t>Des </a:t>
            </a:r>
            <a:r>
              <a:rPr lang="ca-ES" sz="2400" dirty="0"/>
              <a:t>d’adhesions </a:t>
            </a:r>
            <a:r>
              <a:rPr lang="ca-ES" sz="2400" dirty="0" smtClean="0"/>
              <a:t>ECAP, </a:t>
            </a:r>
            <a:r>
              <a:rPr lang="ca-ES" sz="2400" dirty="0"/>
              <a:t>es realitzarà la configuració </a:t>
            </a:r>
            <a:r>
              <a:rPr lang="ca-ES" sz="2400" dirty="0" smtClean="0"/>
              <a:t>per </a:t>
            </a:r>
            <a:r>
              <a:rPr lang="ca-ES" sz="2400" dirty="0"/>
              <a:t>autoritzar l’accés a </a:t>
            </a:r>
            <a:r>
              <a:rPr lang="ca-ES" sz="2400" dirty="0" smtClean="0"/>
              <a:t>l’ECAP i així la residència amb codi UP i d’edifici, configurarà a </a:t>
            </a:r>
            <a:r>
              <a:rPr lang="ca-ES" sz="2400" dirty="0"/>
              <a:t>les seves estacions de treball l’enllaç per accedir a l’ECAP </a:t>
            </a:r>
            <a:r>
              <a:rPr lang="ca-ES" sz="2400" dirty="0" smtClean="0"/>
              <a:t>Remot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arenR" startAt="4"/>
            </a:pPr>
            <a:endParaRPr lang="ca-ES" sz="1200" dirty="0" smtClean="0"/>
          </a:p>
          <a:p>
            <a:pPr marL="457200" indent="-457200">
              <a:lnSpc>
                <a:spcPct val="120000"/>
              </a:lnSpc>
              <a:buFont typeface="+mj-lt"/>
              <a:buAutoNum type="arabicParenR" startAt="4"/>
            </a:pPr>
            <a:r>
              <a:rPr lang="ca-ES" sz="2400" dirty="0" smtClean="0"/>
              <a:t>La residència subministrarà </a:t>
            </a:r>
            <a:r>
              <a:rPr lang="ca-ES" sz="2400" dirty="0"/>
              <a:t>a l’EAP les dades del personal </a:t>
            </a:r>
            <a:r>
              <a:rPr lang="ca-ES" sz="2400" dirty="0" smtClean="0"/>
              <a:t>que accedirà a ECAP </a:t>
            </a:r>
            <a:r>
              <a:rPr lang="ca-ES" sz="2400" dirty="0"/>
              <a:t>per realitzar la configuració adient; de la mateixa manera, </a:t>
            </a:r>
            <a:r>
              <a:rPr lang="ca-ES" sz="2400" dirty="0" smtClean="0"/>
              <a:t>informarà de </a:t>
            </a:r>
            <a:r>
              <a:rPr lang="ca-ES" sz="2400" dirty="0"/>
              <a:t>les baixes del personal que ja </a:t>
            </a:r>
            <a:r>
              <a:rPr lang="ca-ES" sz="2400" dirty="0" smtClean="0"/>
              <a:t>no accediran </a:t>
            </a:r>
            <a:r>
              <a:rPr lang="ca-ES" sz="2400" dirty="0"/>
              <a:t>a l’ECAP.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arenR" startAt="4"/>
            </a:pPr>
            <a:endParaRPr lang="ca-ES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75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611560" y="260648"/>
            <a:ext cx="8229600" cy="1143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50000"/>
              </a:lnSpc>
            </a:pP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Procediment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per a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instal·lar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ECAP a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residències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ES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Desenvolupament</a:t>
            </a:r>
            <a:endParaRPr lang="ca-ES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611560" y="1960240"/>
            <a:ext cx="8280920" cy="492514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20000"/>
              </a:lnSpc>
              <a:buFont typeface="+mj-lt"/>
              <a:buAutoNum type="arabicParenR" startAt="6"/>
            </a:pPr>
            <a:r>
              <a:rPr lang="ca-ES" sz="2400" dirty="0"/>
              <a:t>L’acreditació per accedir a l’ECAP Remot i per entrar a l’ECAP (usuari i paraula de pas) la portaran a terme els professionals de l’EAP de referència, o bé amb el suport dels professionals que </a:t>
            </a:r>
            <a:r>
              <a:rPr lang="ca-ES" sz="2400" dirty="0" smtClean="0"/>
              <a:t>disposi </a:t>
            </a:r>
            <a:r>
              <a:rPr lang="ca-ES" sz="2400" dirty="0"/>
              <a:t>la institució a la qual </a:t>
            </a:r>
            <a:r>
              <a:rPr lang="ca-ES" sz="2400" dirty="0" smtClean="0"/>
              <a:t>pertany </a:t>
            </a:r>
            <a:r>
              <a:rPr lang="ca-ES" sz="2400" dirty="0"/>
              <a:t>l’EAP</a:t>
            </a:r>
            <a:endParaRPr lang="ca-ES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8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611560" y="260648"/>
            <a:ext cx="8229600" cy="1143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50000"/>
              </a:lnSpc>
            </a:pP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Procediment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per a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instal·lar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ECAP a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residències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ES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Professionals</a:t>
            </a:r>
            <a:endParaRPr lang="ca-ES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611560" y="1700808"/>
            <a:ext cx="8280920" cy="492514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20000"/>
              </a:lnSpc>
              <a:buFont typeface="+mj-lt"/>
              <a:buAutoNum type="arabicParenR" startAt="7"/>
            </a:pPr>
            <a:r>
              <a:rPr lang="ca-ES" sz="2400" dirty="0"/>
              <a:t>Els professionals sanitaris (metges i infermeres) dels centres inclosos al conveni, signaran un document de confidencialitat que els apareixerà el primer cop que accedeixin a </a:t>
            </a:r>
            <a:r>
              <a:rPr lang="ca-ES" sz="2400" dirty="0" smtClean="0"/>
              <a:t>l’ECAP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arenR" startAt="7"/>
            </a:pPr>
            <a:r>
              <a:rPr lang="ca-ES" sz="2400" dirty="0"/>
              <a:t>El perfil d’usuari definit pels professionals de les residències permet el registre d’activitats de seguiment clínic així com fer proposta de sol·licitud de proves i de prescripció als professionals de l’EAP de referència. </a:t>
            </a:r>
            <a:r>
              <a:rPr lang="ca-ES" sz="2400" dirty="0" smtClean="0"/>
              <a:t>Sempre </a:t>
            </a:r>
            <a:r>
              <a:rPr lang="ca-ES" sz="2400" dirty="0"/>
              <a:t>delimitat al grup d’usuaris de la residència en què s’està treballant.</a:t>
            </a:r>
            <a:endParaRPr lang="ca-ES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00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611560" y="260648"/>
            <a:ext cx="8229600" cy="1143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50000"/>
              </a:lnSpc>
            </a:pP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Procediment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per a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instal·lar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ECAP a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residències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ES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Professionals</a:t>
            </a:r>
            <a:endParaRPr lang="ca-ES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611560" y="1700808"/>
            <a:ext cx="8280920" cy="492514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20000"/>
              </a:lnSpc>
              <a:buFont typeface="+mj-lt"/>
              <a:buAutoNum type="arabicParenR" startAt="9"/>
            </a:pPr>
            <a:r>
              <a:rPr lang="ca-ES" sz="2400" dirty="0"/>
              <a:t>Els professionals dels EAP podran fer servir l’ECAP </a:t>
            </a:r>
            <a:r>
              <a:rPr lang="ca-ES" sz="2400" dirty="0" smtClean="0"/>
              <a:t>a la residència amb </a:t>
            </a:r>
            <a:r>
              <a:rPr lang="ca-ES" sz="2400" dirty="0"/>
              <a:t>les mateixes funcionalitats que tenen als Centres d’Atenció Primària (CAP) per a l’atenció a les persones del grup d’usuaris de les residències que pertanyin a la seva mateixa àrea bàsica de salut. </a:t>
            </a:r>
            <a:r>
              <a:rPr lang="ca-ES" sz="2400" dirty="0" smtClean="0"/>
              <a:t>També hauran </a:t>
            </a:r>
            <a:r>
              <a:rPr lang="ca-ES" sz="2400" dirty="0"/>
              <a:t>de validar les propostes de derivacions, sol·licitud de prestacions i prescripcions que rebin de part dels professionals de les residències, prèvia valoració.</a:t>
            </a:r>
          </a:p>
        </p:txBody>
      </p:sp>
    </p:spTree>
    <p:extLst>
      <p:ext uri="{BB962C8B-B14F-4D97-AF65-F5344CB8AC3E}">
        <p14:creationId xmlns:p14="http://schemas.microsoft.com/office/powerpoint/2010/main" val="266842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611560" y="260648"/>
            <a:ext cx="8229600" cy="1143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50000"/>
              </a:lnSpc>
            </a:pP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Procediment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per a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instal·lar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ECAP a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residències</a:t>
            </a:r>
            <a:endParaRPr lang="es-E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Formació</a:t>
            </a:r>
            <a:endParaRPr lang="ca-ES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611560" y="1888232"/>
            <a:ext cx="8280920" cy="492514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20000"/>
              </a:lnSpc>
              <a:buFont typeface="+mj-lt"/>
              <a:buAutoNum type="arabicParenR" startAt="10"/>
            </a:pPr>
            <a:r>
              <a:rPr lang="ca-ES" sz="2400" dirty="0"/>
              <a:t>La formació en ECAP adreçada als professionals de les residències la portaran a terme els professionals de l’EAP de referència, o bé amb el suport dels professionals que decideixi la institució a la qual pertanyi l’EAP.</a:t>
            </a:r>
          </a:p>
        </p:txBody>
      </p:sp>
    </p:spTree>
    <p:extLst>
      <p:ext uri="{BB962C8B-B14F-4D97-AF65-F5344CB8AC3E}">
        <p14:creationId xmlns:p14="http://schemas.microsoft.com/office/powerpoint/2010/main" val="194832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955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543</Words>
  <Application>Microsoft Office PowerPoint</Application>
  <PresentationFormat>Presentación en pantalla (4:3)</PresentationFormat>
  <Paragraphs>25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MS PGothic</vt:lpstr>
      <vt:lpstr>Arial</vt:lpstr>
      <vt:lpstr>Arial Black</vt:lpstr>
      <vt:lpstr>Calibri</vt:lpstr>
      <vt:lpstr>Tahoma</vt:lpstr>
      <vt:lpstr>Tema de Office</vt:lpstr>
      <vt:lpstr>Office Theme</vt:lpstr>
      <vt:lpstr>Procediment per a instal·lar ECAP a residències de   gestió delegada i privada  2 de novembre de 2020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Ruiz Riera, Rafael</dc:creator>
  <cp:lastModifiedBy>UPIMIR Unio de Petites i Mitjanes residencies</cp:lastModifiedBy>
  <cp:revision>9</cp:revision>
  <dcterms:created xsi:type="dcterms:W3CDTF">2020-11-01T17:15:21Z</dcterms:created>
  <dcterms:modified xsi:type="dcterms:W3CDTF">2020-11-09T08:46:29Z</dcterms:modified>
</cp:coreProperties>
</file>