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7"/>
  </p:notesMasterIdLst>
  <p:sldIdLst>
    <p:sldId id="256" r:id="rId5"/>
    <p:sldId id="295" r:id="rId6"/>
    <p:sldId id="319" r:id="rId7"/>
    <p:sldId id="318" r:id="rId8"/>
    <p:sldId id="296" r:id="rId9"/>
    <p:sldId id="297" r:id="rId10"/>
    <p:sldId id="298" r:id="rId11"/>
    <p:sldId id="299" r:id="rId12"/>
    <p:sldId id="300" r:id="rId13"/>
    <p:sldId id="301" r:id="rId14"/>
    <p:sldId id="302" r:id="rId15"/>
    <p:sldId id="303" r:id="rId16"/>
    <p:sldId id="304" r:id="rId17"/>
    <p:sldId id="305" r:id="rId18"/>
    <p:sldId id="422" r:id="rId19"/>
    <p:sldId id="423" r:id="rId20"/>
    <p:sldId id="424" r:id="rId21"/>
    <p:sldId id="425" r:id="rId22"/>
    <p:sldId id="426"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4" r:id="rId65"/>
    <p:sldId id="375" r:id="rId66"/>
    <p:sldId id="376" r:id="rId67"/>
    <p:sldId id="377" r:id="rId68"/>
    <p:sldId id="290" r:id="rId69"/>
    <p:sldId id="291" r:id="rId70"/>
    <p:sldId id="292" r:id="rId71"/>
    <p:sldId id="293"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27" r:id="rId85"/>
    <p:sldId id="428" r:id="rId86"/>
    <p:sldId id="429" r:id="rId87"/>
    <p:sldId id="430" r:id="rId88"/>
    <p:sldId id="431" r:id="rId89"/>
    <p:sldId id="432" r:id="rId90"/>
    <p:sldId id="433" r:id="rId91"/>
    <p:sldId id="434" r:id="rId92"/>
    <p:sldId id="435" r:id="rId93"/>
    <p:sldId id="436" r:id="rId94"/>
    <p:sldId id="437" r:id="rId95"/>
    <p:sldId id="438" r:id="rId96"/>
    <p:sldId id="439" r:id="rId97"/>
    <p:sldId id="440" r:id="rId98"/>
    <p:sldId id="441" r:id="rId99"/>
    <p:sldId id="409" r:id="rId100"/>
    <p:sldId id="411" r:id="rId101"/>
    <p:sldId id="412" r:id="rId102"/>
    <p:sldId id="414" r:id="rId103"/>
    <p:sldId id="415" r:id="rId104"/>
    <p:sldId id="416" r:id="rId105"/>
    <p:sldId id="418" r:id="rId106"/>
    <p:sldId id="419" r:id="rId107"/>
    <p:sldId id="420" r:id="rId108"/>
    <p:sldId id="285" r:id="rId109"/>
    <p:sldId id="286" r:id="rId110"/>
    <p:sldId id="287" r:id="rId111"/>
    <p:sldId id="288" r:id="rId112"/>
    <p:sldId id="442" r:id="rId113"/>
    <p:sldId id="443" r:id="rId114"/>
    <p:sldId id="444" r:id="rId115"/>
    <p:sldId id="445" r:id="rId116"/>
    <p:sldId id="446" r:id="rId117"/>
    <p:sldId id="447" r:id="rId118"/>
    <p:sldId id="448" r:id="rId119"/>
    <p:sldId id="449" r:id="rId120"/>
    <p:sldId id="450" r:id="rId121"/>
    <p:sldId id="451" r:id="rId122"/>
    <p:sldId id="452" r:id="rId123"/>
    <p:sldId id="453" r:id="rId124"/>
    <p:sldId id="282" r:id="rId125"/>
    <p:sldId id="421" r:id="rId126"/>
  </p:sldIdLst>
  <p:sldSz cx="9144000" cy="6858000" type="screen4x3"/>
  <p:notesSz cx="6797675" cy="9872663"/>
  <p:defaultTextStyle>
    <a:defPPr>
      <a:defRPr lang="ca-E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Garcia, Mario" initials="GGM" lastIdx="4" clrIdx="0">
    <p:extLst>
      <p:ext uri="{19B8F6BF-5375-455C-9EA6-DF929625EA0E}">
        <p15:presenceInfo xmlns:p15="http://schemas.microsoft.com/office/powerpoint/2012/main" userId="Garcia Garcia, M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94651" autoAdjust="0"/>
  </p:normalViewPr>
  <p:slideViewPr>
    <p:cSldViewPr>
      <p:cViewPr varScale="1">
        <p:scale>
          <a:sx n="67" d="100"/>
          <a:sy n="67" d="100"/>
        </p:scale>
        <p:origin x="1398" y="78"/>
      </p:cViewPr>
      <p:guideLst>
        <p:guide orient="horz" pos="2160"/>
        <p:guide pos="2880"/>
      </p:guideLst>
    </p:cSldViewPr>
  </p:slideViewPr>
  <p:outlineViewPr>
    <p:cViewPr>
      <p:scale>
        <a:sx n="33" d="100"/>
        <a:sy n="33" d="100"/>
      </p:scale>
      <p:origin x="0" y="-22602"/>
    </p:cViewPr>
  </p:outlineViewPr>
  <p:notesTextViewPr>
    <p:cViewPr>
      <p:scale>
        <a:sx n="100" d="100"/>
        <a:sy n="100" d="100"/>
      </p:scale>
      <p:origin x="0" y="0"/>
    </p:cViewPr>
  </p:notesTextViewPr>
  <p:sorterViewPr>
    <p:cViewPr>
      <p:scale>
        <a:sx n="100" d="100"/>
        <a:sy n="100" d="100"/>
      </p:scale>
      <p:origin x="0" y="-1593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oleObject" Target="file:///\\Users\josepsanromaconde\Desktop\2022-02-21-%20Consell%20General%20de%20Serveis%20Socials%20-%20PPT%20poli&#769;tiques%20d'habitatge\Ajuts%20i%20beneficiaris%202015-20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10.fitxers.ctti.intranet.gencat.cat\Departamentals$\GT\ESTADISTICA\SE\Pressupost%20TSF\PRESS%20x%20PROGRAMES\press%20x%20prog%202022\Presentaci&#243;\C&#242;pia%20de%20Dades%20i%20gr&#224;fics%20PPT%20Avantprojecte%20pressupost%202022v6%20(0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josepsanromaconde\Desktop\2022-02-21-%20Consell%20General%20de%20Serveis%20Socials%20-%20PPT%20poli&#769;tiques%20d'habitatge\Ajuts%20i%20beneficiaris%202015-2021.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file:///\\Users\josepsanromaconde\Desktop\2022-02-21-%20Consell%20General%20de%20Serveis%20Socials%20-%20PPT%20poli&#769;tiques%20d'habitatge\Ajuts%20i%20beneficiaris%202015-20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josepsanromaconde\Desktop\2022-02-21-%20Consell%20General%20de%20Serveis%20Socials%20-%20PPT%20poli&#769;tiques%20d'habitatge\Ajuts%20i%20beneficiaris%202015-20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sers\josepsanromaconde\Desktop\2022-02-21-%20Consell%20General%20de%20Serveis%20Socials%20-%20PPT%20poli&#769;tiques%20d'habitatge\Ajuts%20i%20beneficiaris%202015-20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josepsanromaconde\Desktop\2022-02-21-%20Consell%20General%20de%20Serveis%20Socials%20-%20PPT%20poli&#769;tiques%20d'habitatge\Ajuts%20i%20beneficiaris%202015-20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sers\josepsanromaconde\Desktop\2022-02-21-%20Consell%20General%20de%20Serveis%20Socials%20-%20PPT%20poli&#769;tiques%20d'habitatge\Ajuts%20i%20beneficiaris%202015-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2020h</c:v>
          </c:tx>
          <c:spPr>
            <a:solidFill>
              <a:schemeClr val="bg1">
                <a:lumMod val="85000"/>
              </a:schemeClr>
            </a:solidFill>
            <a:ln>
              <a:noFill/>
            </a:ln>
            <a:effectLst/>
          </c:spPr>
          <c:invertIfNegative val="0"/>
          <c:dLbls>
            <c:dLbl>
              <c:idx val="0"/>
              <c:layout>
                <c:manualLayout>
                  <c:x val="-9.0054374526310297E-3"/>
                  <c:y val="6.5401573032134192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accent1"/>
                        </a:solidFill>
                        <a:latin typeface="Arial Narrow" panose="020B0606020202030204" pitchFamily="34" charset="0"/>
                        <a:ea typeface="+mn-ea"/>
                        <a:cs typeface="+mn-cs"/>
                      </a:defRPr>
                    </a:pPr>
                    <a:fld id="{52524F95-38E2-4EA0-A973-B9C36CE7D801}" type="VALUE">
                      <a:rPr lang="en-US" sz="1000">
                        <a:solidFill>
                          <a:schemeClr val="tx1"/>
                        </a:solidFill>
                        <a:latin typeface="Arial Narrow" panose="020B0606020202030204" pitchFamily="34" charset="0"/>
                      </a:rPr>
                      <a:pPr>
                        <a:defRPr sz="1000">
                          <a:solidFill>
                            <a:schemeClr val="accent1"/>
                          </a:solidFill>
                          <a:latin typeface="Arial Narrow" panose="020B0606020202030204" pitchFamily="34" charset="0"/>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accent1"/>
                      </a:solidFill>
                      <a:latin typeface="Arial Narrow" panose="020B060602020203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8.4981869051807477E-2"/>
                      <c:h val="5.0825300170007429E-2"/>
                    </c:manualLayout>
                  </c15:layout>
                  <c15:dlblFieldTable/>
                  <c15:showDataLabelsRange val="0"/>
                </c:ext>
                <c:ext xmlns:c16="http://schemas.microsoft.com/office/drawing/2014/chart" uri="{C3380CC4-5D6E-409C-BE32-E72D297353CC}">
                  <c16:uniqueId val="{00000000-F1D8-431B-A83D-B2F1B4F85A74}"/>
                </c:ext>
              </c:extLst>
            </c:dLbl>
            <c:dLbl>
              <c:idx val="1"/>
              <c:layout>
                <c:manualLayout>
                  <c:x val="-1.100659084892025E-16"/>
                  <c:y val="5.2316315151834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D8-431B-A83D-B2F1B4F85A74}"/>
                </c:ext>
              </c:extLst>
            </c:dLbl>
            <c:dLbl>
              <c:idx val="2"/>
              <c:layout>
                <c:manualLayout>
                  <c:x val="-1.5009160906359501E-3"/>
                  <c:y val="7.84744727277523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D8-431B-A83D-B2F1B4F85A74}"/>
                </c:ext>
              </c:extLst>
            </c:dLbl>
            <c:dLbl>
              <c:idx val="3"/>
              <c:layout>
                <c:manualLayout>
                  <c:x val="-5.5032954244601251E-17"/>
                  <c:y val="7.8474472727752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D8-431B-A83D-B2F1B4F85A74}"/>
                </c:ext>
              </c:extLst>
            </c:dLbl>
            <c:dLbl>
              <c:idx val="4"/>
              <c:layout>
                <c:manualLayout>
                  <c:x val="-1.1637633063047015E-2"/>
                  <c:y val="8.80518114685121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8-431B-A83D-B2F1B4F85A74}"/>
                </c:ext>
              </c:extLst>
            </c:dLbl>
            <c:dLbl>
              <c:idx val="5"/>
              <c:layout>
                <c:manualLayout>
                  <c:x val="0"/>
                  <c:y val="7.8474472727752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D8-431B-A83D-B2F1B4F85A74}"/>
                </c:ext>
              </c:extLst>
            </c:dLbl>
            <c:dLbl>
              <c:idx val="7"/>
              <c:layout>
                <c:manualLayout>
                  <c:x val="0"/>
                  <c:y val="5.2316315151834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D8-431B-A83D-B2F1B4F85A74}"/>
                </c:ext>
              </c:extLst>
            </c:dLbl>
            <c:dLbl>
              <c:idx val="9"/>
              <c:layout>
                <c:manualLayout>
                  <c:x val="-2.3275266126094028E-3"/>
                  <c:y val="3.5731659178493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1D8-431B-A83D-B2F1B4F85A7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arrow" panose="020B060602020203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'Unitats Secció BE (2)'!$B$35:$B$45</c:f>
              <c:strCache>
                <c:ptCount val="11"/>
                <c:pt idx="0">
                  <c:v>Gabinet Consellera i Secretaria General</c:v>
                </c:pt>
                <c:pt idx="1">
                  <c:v>DG de Prestacions Socials</c:v>
                </c:pt>
                <c:pt idx="2">
                  <c:v>Secretaria d'Infància Adolescència i Joventut</c:v>
                </c:pt>
                <c:pt idx="3">
                  <c:v>DG d'Atenció a la Infància i l'Adolescència</c:v>
                </c:pt>
                <c:pt idx="4">
                  <c:v>DG de Joventut</c:v>
                </c:pt>
                <c:pt idx="5">
                  <c:v>Secretaria d'Afers Socials i Famílies</c:v>
                </c:pt>
                <c:pt idx="6">
                  <c:v>DG de l'Autonomia Personal i la Discapacitat</c:v>
                </c:pt>
                <c:pt idx="7">
                  <c:v>DG de Provisió de Serveis</c:v>
                </c:pt>
                <c:pt idx="8">
                  <c:v>DG Serveis Socials</c:v>
                </c:pt>
                <c:pt idx="9">
                  <c:v>Secretaria d'Habitatge i Inclusió Social</c:v>
                </c:pt>
                <c:pt idx="10">
                  <c:v>DG d'Acció Cívica i Comunitària</c:v>
                </c:pt>
              </c:strCache>
            </c:strRef>
          </c:cat>
          <c:val>
            <c:numRef>
              <c:f>'Unitats Secció BE (2)'!$G$35:$G$45</c:f>
              <c:numCache>
                <c:formatCode>_(* #,##0.00_);_(* \(#,##0.00\);_(* "-"??_);_(@_)</c:formatCode>
                <c:ptCount val="11"/>
                <c:pt idx="0">
                  <c:v>346.75928758999999</c:v>
                </c:pt>
                <c:pt idx="1">
                  <c:v>955.88497199999995</c:v>
                </c:pt>
                <c:pt idx="2">
                  <c:v>0</c:v>
                </c:pt>
                <c:pt idx="3">
                  <c:v>289.68746479000004</c:v>
                </c:pt>
                <c:pt idx="4">
                  <c:v>20.014637310000001</c:v>
                </c:pt>
                <c:pt idx="5">
                  <c:v>5.2252442800000001</c:v>
                </c:pt>
                <c:pt idx="6">
                  <c:v>923.22704467999984</c:v>
                </c:pt>
                <c:pt idx="7">
                  <c:v>0</c:v>
                </c:pt>
                <c:pt idx="8">
                  <c:v>137.65607860000003</c:v>
                </c:pt>
                <c:pt idx="9">
                  <c:v>247.12192782999998</c:v>
                </c:pt>
                <c:pt idx="10">
                  <c:v>38.255127990000005</c:v>
                </c:pt>
              </c:numCache>
            </c:numRef>
          </c:val>
          <c:extLst>
            <c:ext xmlns:c16="http://schemas.microsoft.com/office/drawing/2014/chart" uri="{C3380CC4-5D6E-409C-BE32-E72D297353CC}">
              <c16:uniqueId val="{00000007-F1D8-431B-A83D-B2F1B4F85A74}"/>
            </c:ext>
          </c:extLst>
        </c:ser>
        <c:ser>
          <c:idx val="1"/>
          <c:order val="1"/>
          <c:tx>
            <c:v>2022</c:v>
          </c:tx>
          <c:spPr>
            <a:solidFill>
              <a:schemeClr val="accent1"/>
            </a:solidFill>
            <a:ln>
              <a:noFill/>
            </a:ln>
            <a:effectLst/>
          </c:spPr>
          <c:invertIfNegative val="0"/>
          <c:dLbls>
            <c:dLbl>
              <c:idx val="1"/>
              <c:layout>
                <c:manualLayout>
                  <c:x val="0"/>
                  <c:y val="-1.4292663671397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D8-431B-A83D-B2F1B4F85A74}"/>
                </c:ext>
              </c:extLst>
            </c:dLbl>
            <c:dLbl>
              <c:idx val="3"/>
              <c:layout>
                <c:manualLayout>
                  <c:x val="2.3275266126093178E-3"/>
                  <c:y val="-1.4292663671397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1D8-431B-A83D-B2F1B4F85A74}"/>
                </c:ext>
              </c:extLst>
            </c:dLbl>
            <c:dLbl>
              <c:idx val="4"/>
              <c:layout>
                <c:manualLayout>
                  <c:x val="2.3275266126094028E-3"/>
                  <c:y val="-7.14633183569851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1D8-431B-A83D-B2F1B4F85A74}"/>
                </c:ext>
              </c:extLst>
            </c:dLbl>
            <c:dLbl>
              <c:idx val="5"/>
              <c:layout>
                <c:manualLayout>
                  <c:x val="-2.3275266126094028E-3"/>
                  <c:y val="-1.0719497753547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1D8-431B-A83D-B2F1B4F85A74}"/>
                </c:ext>
              </c:extLst>
            </c:dLbl>
            <c:dLbl>
              <c:idx val="8"/>
              <c:layout>
                <c:manualLayout>
                  <c:x val="2.327526612609403E-2"/>
                  <c:y val="-1.1420063354763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D8-431B-A83D-B2F1B4F85A74}"/>
                </c:ext>
              </c:extLst>
            </c:dLbl>
            <c:dLbl>
              <c:idx val="10"/>
              <c:layout>
                <c:manualLayout>
                  <c:x val="0"/>
                  <c:y val="-1.856667654210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D8-431B-A83D-B2F1B4F85A7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Narrow" panose="020B060602020203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'Unitats Secció BE (2)'!$B$35:$B$45</c:f>
              <c:strCache>
                <c:ptCount val="11"/>
                <c:pt idx="0">
                  <c:v>Gabinet Consellera i Secretaria General</c:v>
                </c:pt>
                <c:pt idx="1">
                  <c:v>DG de Prestacions Socials</c:v>
                </c:pt>
                <c:pt idx="2">
                  <c:v>Secretaria d'Infància Adolescència i Joventut</c:v>
                </c:pt>
                <c:pt idx="3">
                  <c:v>DG d'Atenció a la Infància i l'Adolescència</c:v>
                </c:pt>
                <c:pt idx="4">
                  <c:v>DG de Joventut</c:v>
                </c:pt>
                <c:pt idx="5">
                  <c:v>Secretaria d'Afers Socials i Famílies</c:v>
                </c:pt>
                <c:pt idx="6">
                  <c:v>DG de l'Autonomia Personal i la Discapacitat</c:v>
                </c:pt>
                <c:pt idx="7">
                  <c:v>DG de Provisió de Serveis</c:v>
                </c:pt>
                <c:pt idx="8">
                  <c:v>DG Serveis Socials</c:v>
                </c:pt>
                <c:pt idx="9">
                  <c:v>Secretaria d'Habitatge i Inclusió Social</c:v>
                </c:pt>
                <c:pt idx="10">
                  <c:v>DG d'Acció Cívica i Comunitària</c:v>
                </c:pt>
              </c:strCache>
            </c:strRef>
          </c:cat>
          <c:val>
            <c:numRef>
              <c:f>'Unitats Secció BE (2)'!$H$35:$H$45</c:f>
              <c:numCache>
                <c:formatCode>_(* #,##0.00_);_(* \(#,##0.00\);_(* "-"??_);_(@_)</c:formatCode>
                <c:ptCount val="11"/>
                <c:pt idx="0">
                  <c:v>566.17261383999994</c:v>
                </c:pt>
                <c:pt idx="1">
                  <c:v>1026.8463187499999</c:v>
                </c:pt>
                <c:pt idx="2">
                  <c:v>21.114041259999997</c:v>
                </c:pt>
                <c:pt idx="3">
                  <c:v>345.42891656000006</c:v>
                </c:pt>
                <c:pt idx="4">
                  <c:v>24.885461310000004</c:v>
                </c:pt>
                <c:pt idx="5">
                  <c:v>5.2252442799999992</c:v>
                </c:pt>
                <c:pt idx="6">
                  <c:v>144.57703727000001</c:v>
                </c:pt>
                <c:pt idx="7">
                  <c:v>862.0765828100001</c:v>
                </c:pt>
                <c:pt idx="8">
                  <c:v>188.19991807</c:v>
                </c:pt>
                <c:pt idx="9">
                  <c:v>635.90424736000011</c:v>
                </c:pt>
                <c:pt idx="10">
                  <c:v>40.543315990000004</c:v>
                </c:pt>
              </c:numCache>
            </c:numRef>
          </c:val>
          <c:extLst>
            <c:ext xmlns:c16="http://schemas.microsoft.com/office/drawing/2014/chart" uri="{C3380CC4-5D6E-409C-BE32-E72D297353CC}">
              <c16:uniqueId val="{0000000A-F1D8-431B-A83D-B2F1B4F85A74}"/>
            </c:ext>
          </c:extLst>
        </c:ser>
        <c:dLbls>
          <c:showLegendKey val="0"/>
          <c:showVal val="0"/>
          <c:showCatName val="0"/>
          <c:showSerName val="0"/>
          <c:showPercent val="0"/>
          <c:showBubbleSize val="0"/>
        </c:dLbls>
        <c:gapWidth val="182"/>
        <c:axId val="738358256"/>
        <c:axId val="738360880"/>
      </c:barChart>
      <c:catAx>
        <c:axId val="738358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s-ES"/>
          </a:p>
        </c:txPr>
        <c:crossAx val="738360880"/>
        <c:crosses val="autoZero"/>
        <c:auto val="1"/>
        <c:lblAlgn val="ctr"/>
        <c:lblOffset val="100"/>
        <c:noMultiLvlLbl val="0"/>
      </c:catAx>
      <c:valAx>
        <c:axId val="738360880"/>
        <c:scaling>
          <c:orientation val="minMax"/>
        </c:scaling>
        <c:delete val="1"/>
        <c:axPos val="t"/>
        <c:numFmt formatCode="_(* #,##0.00_);_(* \(#,##0.00\);_(* &quot;-&quot;??_);_(@_)" sourceLinked="1"/>
        <c:majorTickMark val="none"/>
        <c:minorTickMark val="none"/>
        <c:tickLblPos val="nextTo"/>
        <c:crossAx val="73835825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Import destinat a evitar la pèrdua de l'habitatge (milions d'euros)
</a:t>
            </a:r>
          </a:p>
        </c:rich>
      </c:tx>
      <c:overlay val="0"/>
    </c:title>
    <c:autoTitleDeleted val="0"/>
    <c:plotArea>
      <c:layout/>
      <c:barChart>
        <c:barDir val="col"/>
        <c:grouping val="clustered"/>
        <c:varyColors val="0"/>
        <c:ser>
          <c:idx val="1"/>
          <c:order val="0"/>
          <c:tx>
            <c:strRef>
              <c:f>Full1!$M$6</c:f>
              <c:strCache>
                <c:ptCount val="1"/>
              </c:strCache>
            </c:strRef>
          </c:tx>
          <c:spPr>
            <a:solidFill>
              <a:schemeClr val="accent6"/>
            </a:solidFill>
          </c:spPr>
          <c:invertIfNegative val="0"/>
          <c:dLbls>
            <c:dLbl>
              <c:idx val="0"/>
              <c:layout>
                <c:manualLayout>
                  <c:x val="-2.7777777777777779E-3"/>
                  <c:y val="-5.57155684486807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B7-4394-BF6D-872B0FC0DC43}"/>
                </c:ext>
              </c:extLst>
            </c:dLbl>
            <c:dLbl>
              <c:idx val="1"/>
              <c:layout>
                <c:manualLayout>
                  <c:x val="0"/>
                  <c:y val="9.68904928550606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B7-4394-BF6D-872B0FC0DC43}"/>
                </c:ext>
              </c:extLst>
            </c:dLbl>
            <c:dLbl>
              <c:idx val="2"/>
              <c:layout>
                <c:manualLayout>
                  <c:x val="2.7777777777777523E-3"/>
                  <c:y val="7.9367162438028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B7-4394-BF6D-872B0FC0DC43}"/>
                </c:ext>
              </c:extLst>
            </c:dLbl>
            <c:dLbl>
              <c:idx val="3"/>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B7-4394-BF6D-872B0FC0DC43}"/>
                </c:ext>
              </c:extLst>
            </c:dLbl>
            <c:dLbl>
              <c:idx val="4"/>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B7-4394-BF6D-872B0FC0DC43}"/>
                </c:ext>
              </c:extLst>
            </c:dLbl>
            <c:dLbl>
              <c:idx val="5"/>
              <c:layout>
                <c:manualLayout>
                  <c:x val="0"/>
                  <c:y val="8.680737824438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B7-4394-BF6D-872B0FC0DC43}"/>
                </c:ext>
              </c:extLst>
            </c:dLbl>
            <c:dLbl>
              <c:idx val="6"/>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B7-4394-BF6D-872B0FC0DC43}"/>
                </c:ext>
              </c:extLst>
            </c:dLbl>
            <c:dLbl>
              <c:idx val="7"/>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B7-4394-BF6D-872B0FC0DC43}"/>
                </c:ext>
              </c:extLst>
            </c:dLbl>
            <c:dLbl>
              <c:idx val="8"/>
              <c:layout>
                <c:manualLayout>
                  <c:x val="0"/>
                  <c:y val="8.680737824438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B7-4394-BF6D-872B0FC0DC43}"/>
                </c:ext>
              </c:extLst>
            </c:dLbl>
            <c:dLbl>
              <c:idx val="9"/>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B7-4394-BF6D-872B0FC0DC43}"/>
                </c:ext>
              </c:extLst>
            </c:dLbl>
            <c:dLbl>
              <c:idx val="10"/>
              <c:layout>
                <c:manualLayout>
                  <c:x val="-1.0185067526415994E-16"/>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B7-4394-BF6D-872B0FC0DC43}"/>
                </c:ext>
              </c:extLst>
            </c:dLbl>
            <c:dLbl>
              <c:idx val="11"/>
              <c:layout>
                <c:manualLayout>
                  <c:x val="0"/>
                  <c:y val="4.0511081948089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B7-4394-BF6D-872B0FC0DC43}"/>
                </c:ext>
              </c:extLst>
            </c:dLbl>
            <c:dLbl>
              <c:idx val="12"/>
              <c:layout>
                <c:manualLayout>
                  <c:x val="-1.0185067526415994E-16"/>
                  <c:y val="-5.480729382511396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B7-4394-BF6D-872B0FC0DC43}"/>
                </c:ext>
              </c:extLst>
            </c:dLbl>
            <c:dLbl>
              <c:idx val="13"/>
              <c:layout>
                <c:manualLayout>
                  <c:x val="0"/>
                  <c:y val="-9.3200027628125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B7-4394-BF6D-872B0FC0DC43}"/>
                </c:ext>
              </c:extLst>
            </c:dLbl>
            <c:dLbl>
              <c:idx val="14"/>
              <c:layout>
                <c:manualLayout>
                  <c:x val="0"/>
                  <c:y val="5.9210526315789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CB7-4394-BF6D-872B0FC0DC43}"/>
                </c:ext>
              </c:extLst>
            </c:dLbl>
            <c:dLbl>
              <c:idx val="15"/>
              <c:layout>
                <c:manualLayout>
                  <c:x val="-1.0185067526415994E-16"/>
                  <c:y val="3.8378919740295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B7-4394-BF6D-872B0FC0DC43}"/>
                </c:ext>
              </c:extLst>
            </c:dLbl>
            <c:dLbl>
              <c:idx val="16"/>
              <c:layout>
                <c:manualLayout>
                  <c:x val="0"/>
                  <c:y val="-4.93403785053186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CB7-4394-BF6D-872B0FC0DC43}"/>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Full1!$M$7:$M$13</c:f>
              <c:numCache>
                <c:formatCode>#,##0.000</c:formatCode>
                <c:ptCount val="7"/>
                <c:pt idx="0">
                  <c:v>80.873000000000005</c:v>
                </c:pt>
                <c:pt idx="1">
                  <c:v>106.21600000000001</c:v>
                </c:pt>
                <c:pt idx="2">
                  <c:v>124.443</c:v>
                </c:pt>
                <c:pt idx="3">
                  <c:v>134.22499999999999</c:v>
                </c:pt>
                <c:pt idx="4">
                  <c:v>111.514</c:v>
                </c:pt>
                <c:pt idx="5">
                  <c:v>110.53899999999999</c:v>
                </c:pt>
                <c:pt idx="6">
                  <c:v>139.43799999999999</c:v>
                </c:pt>
              </c:numCache>
            </c:numRef>
          </c:val>
          <c:extLst>
            <c:ext xmlns:c16="http://schemas.microsoft.com/office/drawing/2014/chart" uri="{C3380CC4-5D6E-409C-BE32-E72D297353CC}">
              <c16:uniqueId val="{00000011-7CB7-4394-BF6D-872B0FC0DC43}"/>
            </c:ext>
          </c:extLst>
        </c:ser>
        <c:dLbls>
          <c:showLegendKey val="0"/>
          <c:showVal val="0"/>
          <c:showCatName val="0"/>
          <c:showSerName val="0"/>
          <c:showPercent val="0"/>
          <c:showBubbleSize val="0"/>
        </c:dLbls>
        <c:gapWidth val="75"/>
        <c:overlap val="40"/>
        <c:axId val="113134976"/>
        <c:axId val="113843200"/>
      </c:barChart>
      <c:catAx>
        <c:axId val="113134976"/>
        <c:scaling>
          <c:orientation val="minMax"/>
        </c:scaling>
        <c:delete val="0"/>
        <c:axPos val="b"/>
        <c:numFmt formatCode="General" sourceLinked="1"/>
        <c:majorTickMark val="none"/>
        <c:minorTickMark val="none"/>
        <c:tickLblPos val="nextTo"/>
        <c:crossAx val="113843200"/>
        <c:crosses val="autoZero"/>
        <c:auto val="1"/>
        <c:lblAlgn val="ctr"/>
        <c:lblOffset val="100"/>
        <c:noMultiLvlLbl val="0"/>
      </c:catAx>
      <c:valAx>
        <c:axId val="113843200"/>
        <c:scaling>
          <c:orientation val="minMax"/>
        </c:scaling>
        <c:delete val="1"/>
        <c:axPos val="l"/>
        <c:numFmt formatCode="#,##0.000" sourceLinked="1"/>
        <c:majorTickMark val="none"/>
        <c:minorTickMark val="none"/>
        <c:tickLblPos val="nextTo"/>
        <c:crossAx val="113134976"/>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Full1!$K$6</c:f>
              <c:strCache>
                <c:ptCount val="1"/>
              </c:strCache>
            </c:strRef>
          </c:tx>
          <c:spPr>
            <a:solidFill>
              <a:schemeClr val="accent6"/>
            </a:solidFill>
          </c:spPr>
          <c:invertIfNegative val="0"/>
          <c:dLbls>
            <c:dLbl>
              <c:idx val="0"/>
              <c:layout>
                <c:manualLayout>
                  <c:x val="-2.7777777777777779E-3"/>
                  <c:y val="-5.57155684486807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24-E549-81D9-C08EE91BD722}"/>
                </c:ext>
              </c:extLst>
            </c:dLbl>
            <c:dLbl>
              <c:idx val="1"/>
              <c:layout>
                <c:manualLayout>
                  <c:x val="0"/>
                  <c:y val="9.68904928550606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24-E549-81D9-C08EE91BD722}"/>
                </c:ext>
              </c:extLst>
            </c:dLbl>
            <c:dLbl>
              <c:idx val="2"/>
              <c:layout>
                <c:manualLayout>
                  <c:x val="2.7777777777777523E-3"/>
                  <c:y val="7.9367162438028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24-E549-81D9-C08EE91BD722}"/>
                </c:ext>
              </c:extLst>
            </c:dLbl>
            <c:dLbl>
              <c:idx val="3"/>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24-E549-81D9-C08EE91BD722}"/>
                </c:ext>
              </c:extLst>
            </c:dLbl>
            <c:dLbl>
              <c:idx val="4"/>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24-E549-81D9-C08EE91BD722}"/>
                </c:ext>
              </c:extLst>
            </c:dLbl>
            <c:dLbl>
              <c:idx val="5"/>
              <c:layout>
                <c:manualLayout>
                  <c:x val="0"/>
                  <c:y val="8.680737824438612E-3"/>
                </c:manualLayout>
              </c:layout>
              <c:tx>
                <c:rich>
                  <a:bodyPr/>
                  <a:lstStyle/>
                  <a:p>
                    <a:r>
                      <a:rPr lang="en-US" dirty="0"/>
                      <a:t>63.849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324-E549-81D9-C08EE91BD722}"/>
                </c:ext>
              </c:extLst>
            </c:dLbl>
            <c:dLbl>
              <c:idx val="6"/>
              <c:layout>
                <c:manualLayout>
                  <c:x val="0"/>
                  <c:y val="4.0511081948089826E-3"/>
                </c:manualLayout>
              </c:layout>
              <c:tx>
                <c:rich>
                  <a:bodyPr/>
                  <a:lstStyle/>
                  <a:p>
                    <a:r>
                      <a:rPr lang="en-US" dirty="0"/>
                      <a:t>75.141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324-E549-81D9-C08EE91BD722}"/>
                </c:ext>
              </c:extLst>
            </c:dLbl>
            <c:dLbl>
              <c:idx val="7"/>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24-E549-81D9-C08EE91BD722}"/>
                </c:ext>
              </c:extLst>
            </c:dLbl>
            <c:dLbl>
              <c:idx val="8"/>
              <c:layout>
                <c:manualLayout>
                  <c:x val="0"/>
                  <c:y val="8.680737824438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24-E549-81D9-C08EE91BD722}"/>
                </c:ext>
              </c:extLst>
            </c:dLbl>
            <c:dLbl>
              <c:idx val="9"/>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24-E549-81D9-C08EE91BD722}"/>
                </c:ext>
              </c:extLst>
            </c:dLbl>
            <c:dLbl>
              <c:idx val="10"/>
              <c:layout>
                <c:manualLayout>
                  <c:x val="-1.0185067526415994E-16"/>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324-E549-81D9-C08EE91BD722}"/>
                </c:ext>
              </c:extLst>
            </c:dLbl>
            <c:dLbl>
              <c:idx val="11"/>
              <c:layout>
                <c:manualLayout>
                  <c:x val="0"/>
                  <c:y val="4.0511081948089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324-E549-81D9-C08EE91BD722}"/>
                </c:ext>
              </c:extLst>
            </c:dLbl>
            <c:dLbl>
              <c:idx val="12"/>
              <c:layout>
                <c:manualLayout>
                  <c:x val="-1.0185067526415994E-16"/>
                  <c:y val="-5.480729382511396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24-E549-81D9-C08EE91BD722}"/>
                </c:ext>
              </c:extLst>
            </c:dLbl>
            <c:dLbl>
              <c:idx val="13"/>
              <c:layout>
                <c:manualLayout>
                  <c:x val="0"/>
                  <c:y val="-9.3200027628125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324-E549-81D9-C08EE91BD722}"/>
                </c:ext>
              </c:extLst>
            </c:dLbl>
            <c:dLbl>
              <c:idx val="14"/>
              <c:layout>
                <c:manualLayout>
                  <c:x val="0"/>
                  <c:y val="5.9210526315789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324-E549-81D9-C08EE91BD722}"/>
                </c:ext>
              </c:extLst>
            </c:dLbl>
            <c:dLbl>
              <c:idx val="15"/>
              <c:layout>
                <c:manualLayout>
                  <c:x val="-1.0185067526415994E-16"/>
                  <c:y val="3.8378919740295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324-E549-81D9-C08EE91BD722}"/>
                </c:ext>
              </c:extLst>
            </c:dLbl>
            <c:dLbl>
              <c:idx val="16"/>
              <c:layout>
                <c:manualLayout>
                  <c:x val="0"/>
                  <c:y val="-4.93403785053186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324-E549-81D9-C08EE91BD722}"/>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Full1!$K$7:$K$13</c:f>
              <c:numCache>
                <c:formatCode>#,##0</c:formatCode>
                <c:ptCount val="7"/>
                <c:pt idx="0">
                  <c:v>46097</c:v>
                </c:pt>
                <c:pt idx="1">
                  <c:v>59194</c:v>
                </c:pt>
                <c:pt idx="2">
                  <c:v>69149</c:v>
                </c:pt>
                <c:pt idx="3">
                  <c:v>74549</c:v>
                </c:pt>
                <c:pt idx="4">
                  <c:v>60671</c:v>
                </c:pt>
                <c:pt idx="5">
                  <c:v>62519</c:v>
                </c:pt>
                <c:pt idx="6">
                  <c:v>77675</c:v>
                </c:pt>
              </c:numCache>
            </c:numRef>
          </c:val>
          <c:extLst>
            <c:ext xmlns:c16="http://schemas.microsoft.com/office/drawing/2014/chart" uri="{C3380CC4-5D6E-409C-BE32-E72D297353CC}">
              <c16:uniqueId val="{00000011-9324-E549-81D9-C08EE91BD722}"/>
            </c:ext>
          </c:extLst>
        </c:ser>
        <c:dLbls>
          <c:showLegendKey val="0"/>
          <c:showVal val="0"/>
          <c:showCatName val="0"/>
          <c:showSerName val="0"/>
          <c:showPercent val="0"/>
          <c:showBubbleSize val="0"/>
        </c:dLbls>
        <c:gapWidth val="75"/>
        <c:overlap val="40"/>
        <c:axId val="113134976"/>
        <c:axId val="113843200"/>
      </c:barChart>
      <c:catAx>
        <c:axId val="113134976"/>
        <c:scaling>
          <c:orientation val="minMax"/>
        </c:scaling>
        <c:delete val="0"/>
        <c:axPos val="b"/>
        <c:numFmt formatCode="General" sourceLinked="1"/>
        <c:majorTickMark val="none"/>
        <c:minorTickMark val="none"/>
        <c:tickLblPos val="nextTo"/>
        <c:crossAx val="113843200"/>
        <c:crosses val="autoZero"/>
        <c:auto val="1"/>
        <c:lblAlgn val="ctr"/>
        <c:lblOffset val="100"/>
        <c:noMultiLvlLbl val="0"/>
      </c:catAx>
      <c:valAx>
        <c:axId val="113843200"/>
        <c:scaling>
          <c:orientation val="minMax"/>
        </c:scaling>
        <c:delete val="1"/>
        <c:axPos val="l"/>
        <c:numFmt formatCode="#,##0" sourceLinked="1"/>
        <c:majorTickMark val="none"/>
        <c:minorTickMark val="none"/>
        <c:tickLblPos val="nextTo"/>
        <c:crossAx val="113134976"/>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7177728342955948"/>
          <c:y val="9.6456098645879673E-2"/>
          <c:w val="0.45996382013796222"/>
          <c:h val="0.80708780270824065"/>
        </c:manualLayout>
      </c:layout>
      <c:doughnutChart>
        <c:varyColors val="1"/>
        <c:ser>
          <c:idx val="0"/>
          <c:order val="0"/>
          <c:spPr>
            <a:ln>
              <a:noFill/>
            </a:ln>
          </c:spPr>
          <c:explosion val="10"/>
          <c:dPt>
            <c:idx val="0"/>
            <c:bubble3D val="0"/>
            <c:spPr>
              <a:solidFill>
                <a:schemeClr val="accent6">
                  <a:tint val="50000"/>
                </a:schemeClr>
              </a:solidFill>
              <a:ln w="19050">
                <a:noFill/>
              </a:ln>
              <a:effectLst/>
            </c:spPr>
            <c:extLst>
              <c:ext xmlns:c16="http://schemas.microsoft.com/office/drawing/2014/chart" uri="{C3380CC4-5D6E-409C-BE32-E72D297353CC}">
                <c16:uniqueId val="{00000001-5305-4501-BC56-A46CC1C596B9}"/>
              </c:ext>
            </c:extLst>
          </c:dPt>
          <c:dPt>
            <c:idx val="1"/>
            <c:bubble3D val="0"/>
            <c:spPr>
              <a:solidFill>
                <a:schemeClr val="accent6">
                  <a:tint val="70000"/>
                </a:schemeClr>
              </a:solidFill>
              <a:ln w="19050">
                <a:noFill/>
              </a:ln>
              <a:effectLst/>
            </c:spPr>
            <c:extLst>
              <c:ext xmlns:c16="http://schemas.microsoft.com/office/drawing/2014/chart" uri="{C3380CC4-5D6E-409C-BE32-E72D297353CC}">
                <c16:uniqueId val="{00000003-5305-4501-BC56-A46CC1C596B9}"/>
              </c:ext>
            </c:extLst>
          </c:dPt>
          <c:dPt>
            <c:idx val="2"/>
            <c:bubble3D val="0"/>
            <c:spPr>
              <a:solidFill>
                <a:schemeClr val="accent6">
                  <a:tint val="90000"/>
                </a:schemeClr>
              </a:solidFill>
              <a:ln w="19050">
                <a:noFill/>
              </a:ln>
              <a:effectLst/>
            </c:spPr>
            <c:extLst>
              <c:ext xmlns:c16="http://schemas.microsoft.com/office/drawing/2014/chart" uri="{C3380CC4-5D6E-409C-BE32-E72D297353CC}">
                <c16:uniqueId val="{00000005-5305-4501-BC56-A46CC1C596B9}"/>
              </c:ext>
            </c:extLst>
          </c:dPt>
          <c:dPt>
            <c:idx val="3"/>
            <c:bubble3D val="0"/>
            <c:spPr>
              <a:solidFill>
                <a:schemeClr val="accent6">
                  <a:shade val="90000"/>
                </a:schemeClr>
              </a:solidFill>
              <a:ln w="19050">
                <a:noFill/>
              </a:ln>
              <a:effectLst/>
            </c:spPr>
            <c:extLst>
              <c:ext xmlns:c16="http://schemas.microsoft.com/office/drawing/2014/chart" uri="{C3380CC4-5D6E-409C-BE32-E72D297353CC}">
                <c16:uniqueId val="{00000007-5305-4501-BC56-A46CC1C596B9}"/>
              </c:ext>
            </c:extLst>
          </c:dPt>
          <c:dPt>
            <c:idx val="4"/>
            <c:bubble3D val="0"/>
            <c:spPr>
              <a:solidFill>
                <a:schemeClr val="accent6">
                  <a:shade val="70000"/>
                </a:schemeClr>
              </a:solidFill>
              <a:ln w="19050">
                <a:noFill/>
              </a:ln>
              <a:effectLst/>
            </c:spPr>
            <c:extLst>
              <c:ext xmlns:c16="http://schemas.microsoft.com/office/drawing/2014/chart" uri="{C3380CC4-5D6E-409C-BE32-E72D297353CC}">
                <c16:uniqueId val="{00000009-5305-4501-BC56-A46CC1C596B9}"/>
              </c:ext>
            </c:extLst>
          </c:dPt>
          <c:dPt>
            <c:idx val="5"/>
            <c:bubble3D val="0"/>
            <c:spPr>
              <a:solidFill>
                <a:schemeClr val="accent6">
                  <a:shade val="50000"/>
                </a:schemeClr>
              </a:solidFill>
              <a:ln w="19050">
                <a:noFill/>
              </a:ln>
              <a:effectLst/>
            </c:spPr>
            <c:extLst>
              <c:ext xmlns:c16="http://schemas.microsoft.com/office/drawing/2014/chart" uri="{C3380CC4-5D6E-409C-BE32-E72D297353CC}">
                <c16:uniqueId val="{0000000B-5305-4501-BC56-A46CC1C596B9}"/>
              </c:ext>
            </c:extLst>
          </c:dPt>
          <c:dLbls>
            <c:dLbl>
              <c:idx val="0"/>
              <c:layout>
                <c:manualLayout>
                  <c:x val="-0.17569618668021991"/>
                  <c:y val="-6.998451669984516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05-4501-BC56-A46CC1C596B9}"/>
                </c:ext>
              </c:extLst>
            </c:dLbl>
            <c:dLbl>
              <c:idx val="1"/>
              <c:layout>
                <c:manualLayout>
                  <c:x val="0.15437253677240112"/>
                  <c:y val="-0.11886799332054809"/>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305-4501-BC56-A46CC1C596B9}"/>
                </c:ext>
              </c:extLst>
            </c:dLbl>
            <c:dLbl>
              <c:idx val="2"/>
              <c:layout>
                <c:manualLayout>
                  <c:x val="0.15390612435383455"/>
                  <c:y val="5.360722003057757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305-4501-BC56-A46CC1C596B9}"/>
                </c:ext>
              </c:extLst>
            </c:dLbl>
            <c:dLbl>
              <c:idx val="3"/>
              <c:layout>
                <c:manualLayout>
                  <c:x val="0.17250818091814948"/>
                  <c:y val="0.11430139203861832"/>
                </c:manualLayout>
              </c:layout>
              <c:showLegendKey val="1"/>
              <c:showVal val="0"/>
              <c:showCatName val="1"/>
              <c:showSerName val="0"/>
              <c:showPercent val="1"/>
              <c:showBubbleSize val="0"/>
              <c:extLst>
                <c:ext xmlns:c15="http://schemas.microsoft.com/office/drawing/2012/chart" uri="{CE6537A1-D6FC-4f65-9D91-7224C49458BB}">
                  <c15:layout>
                    <c:manualLayout>
                      <c:w val="0.28077833663229734"/>
                      <c:h val="0.10506403572097002"/>
                    </c:manualLayout>
                  </c15:layout>
                </c:ext>
                <c:ext xmlns:c16="http://schemas.microsoft.com/office/drawing/2014/chart" uri="{C3380CC4-5D6E-409C-BE32-E72D297353CC}">
                  <c16:uniqueId val="{00000007-5305-4501-BC56-A46CC1C596B9}"/>
                </c:ext>
              </c:extLst>
            </c:dLbl>
            <c:dLbl>
              <c:idx val="4"/>
              <c:layout>
                <c:manualLayout>
                  <c:x val="-0.18406155037039407"/>
                  <c:y val="0.1326036493919705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305-4501-BC56-A46CC1C596B9}"/>
                </c:ext>
              </c:extLst>
            </c:dLbl>
            <c:dLbl>
              <c:idx val="5"/>
              <c:layout>
                <c:manualLayout>
                  <c:x val="-0.22359176903290279"/>
                  <c:y val="3.1491622732498646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305-4501-BC56-A46CC1C596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'Programes i conceptes Secció BE'!$B$39:$B$44</c:f>
              <c:strCache>
                <c:ptCount val="6"/>
                <c:pt idx="0">
                  <c:v>Promoció de l'autonomia personal</c:v>
                </c:pt>
                <c:pt idx="1">
                  <c:v>Suport a les famílies, inclusió social, lluita contra la pobresa</c:v>
                </c:pt>
                <c:pt idx="2">
                  <c:v>Habitatge i acció comunitària</c:v>
                </c:pt>
                <c:pt idx="3">
                  <c:v>Infància, adolescència i joventut</c:v>
                </c:pt>
                <c:pt idx="4">
                  <c:v>Altres programes socials</c:v>
                </c:pt>
                <c:pt idx="5">
                  <c:v>Direcció i administració generals</c:v>
                </c:pt>
              </c:strCache>
            </c:strRef>
          </c:cat>
          <c:val>
            <c:numRef>
              <c:f>'Programes i conceptes Secció BE'!$C$39:$C$44</c:f>
              <c:numCache>
                <c:formatCode>0.00%</c:formatCode>
                <c:ptCount val="6"/>
                <c:pt idx="0">
                  <c:v>0.45041201130845049</c:v>
                </c:pt>
                <c:pt idx="1">
                  <c:v>0.19330131941671946</c:v>
                </c:pt>
                <c:pt idx="2">
                  <c:v>0.16506993639523493</c:v>
                </c:pt>
                <c:pt idx="3">
                  <c:v>9.7126756753825316E-2</c:v>
                </c:pt>
                <c:pt idx="4">
                  <c:v>5.9359575272009475E-2</c:v>
                </c:pt>
                <c:pt idx="5">
                  <c:v>3.4730400853760279E-2</c:v>
                </c:pt>
              </c:numCache>
            </c:numRef>
          </c:val>
          <c:extLst>
            <c:ext xmlns:c16="http://schemas.microsoft.com/office/drawing/2014/chart" uri="{C3380CC4-5D6E-409C-BE32-E72D297353CC}">
              <c16:uniqueId val="{0000000C-5305-4501-BC56-A46CC1C596B9}"/>
            </c:ext>
          </c:extLst>
        </c:ser>
        <c:dLbls>
          <c:showLegendKey val="0"/>
          <c:showVal val="0"/>
          <c:showCatName val="0"/>
          <c:showSerName val="0"/>
          <c:showPercent val="0"/>
          <c:showBubbleSize val="0"/>
          <c:showLeaderLines val="1"/>
        </c:dLbls>
        <c:firstSliceAng val="230"/>
        <c:holeSize val="6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latin typeface="Arial" panose="020B0604020202020204" pitchFamily="34" charset="0"/>
                <a:cs typeface="Arial" panose="020B0604020202020204" pitchFamily="34" charset="0"/>
              </a:defRPr>
            </a:pPr>
            <a:r>
              <a:rPr lang="en-US" sz="1400" b="0" baseline="0" dirty="0">
                <a:latin typeface="Arial" panose="020B0604020202020204" pitchFamily="34" charset="0"/>
                <a:cs typeface="Arial" panose="020B0604020202020204" pitchFamily="34" charset="0"/>
              </a:rPr>
              <a:t>Import </a:t>
            </a:r>
            <a:r>
              <a:rPr lang="en-US" sz="1400" b="0" baseline="0" dirty="0" err="1">
                <a:latin typeface="Arial" panose="020B0604020202020204" pitchFamily="34" charset="0"/>
                <a:cs typeface="Arial" panose="020B0604020202020204" pitchFamily="34" charset="0"/>
              </a:rPr>
              <a:t>ajuts</a:t>
            </a:r>
            <a:r>
              <a:rPr lang="en-US" sz="1400" b="0" baseline="0" dirty="0">
                <a:latin typeface="Arial" panose="020B0604020202020204" pitchFamily="34" charset="0"/>
                <a:cs typeface="Arial" panose="020B0604020202020204" pitchFamily="34" charset="0"/>
              </a:rPr>
              <a:t> </a:t>
            </a:r>
            <a:r>
              <a:rPr lang="en-US" sz="1400" b="0" baseline="0" dirty="0" err="1">
                <a:latin typeface="Arial" panose="020B0604020202020204" pitchFamily="34" charset="0"/>
                <a:cs typeface="Arial" panose="020B0604020202020204" pitchFamily="34" charset="0"/>
              </a:rPr>
              <a:t>concedits</a:t>
            </a:r>
            <a:r>
              <a:rPr lang="en-US" sz="1400" b="0" baseline="0" dirty="0">
                <a:latin typeface="Arial" panose="020B0604020202020204" pitchFamily="34" charset="0"/>
                <a:cs typeface="Arial" panose="020B0604020202020204" pitchFamily="34" charset="0"/>
              </a:rPr>
              <a:t> </a:t>
            </a:r>
          </a:p>
          <a:p>
            <a:pPr algn="ctr">
              <a:defRPr>
                <a:latin typeface="Arial" panose="020B0604020202020204" pitchFamily="34" charset="0"/>
                <a:cs typeface="Arial" panose="020B0604020202020204" pitchFamily="34" charset="0"/>
              </a:defRPr>
            </a:pPr>
            <a:r>
              <a:rPr lang="en-US" sz="1400" b="0" baseline="0" dirty="0">
                <a:latin typeface="Arial" panose="020B0604020202020204" pitchFamily="34" charset="0"/>
                <a:cs typeface="Arial" panose="020B0604020202020204" pitchFamily="34" charset="0"/>
              </a:rPr>
              <a:t>(</a:t>
            </a:r>
            <a:r>
              <a:rPr lang="en-US" sz="1400" b="0" baseline="0" dirty="0" err="1">
                <a:latin typeface="Arial" panose="020B0604020202020204" pitchFamily="34" charset="0"/>
                <a:cs typeface="Arial" panose="020B0604020202020204" pitchFamily="34" charset="0"/>
              </a:rPr>
              <a:t>milions</a:t>
            </a:r>
            <a:r>
              <a:rPr lang="en-US" sz="1400" b="0" baseline="0" dirty="0">
                <a:latin typeface="Arial" panose="020B0604020202020204" pitchFamily="34" charset="0"/>
                <a:cs typeface="Arial" panose="020B0604020202020204" pitchFamily="34" charset="0"/>
              </a:rPr>
              <a:t> </a:t>
            </a:r>
            <a:r>
              <a:rPr lang="en-US" sz="1400" b="0" baseline="0" dirty="0" err="1">
                <a:latin typeface="Arial" panose="020B0604020202020204" pitchFamily="34" charset="0"/>
                <a:cs typeface="Arial" panose="020B0604020202020204" pitchFamily="34" charset="0"/>
              </a:rPr>
              <a:t>d’euros</a:t>
            </a:r>
            <a:r>
              <a:rPr lang="en-US" sz="1400" b="0" baseline="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c:rich>
      </c:tx>
      <c:layout>
        <c:manualLayout>
          <c:xMode val="edge"/>
          <c:yMode val="edge"/>
          <c:x val="0.33193765586646162"/>
          <c:y val="0"/>
        </c:manualLayout>
      </c:layout>
      <c:overlay val="0"/>
    </c:title>
    <c:autoTitleDeleted val="0"/>
    <c:plotArea>
      <c:layout/>
      <c:barChart>
        <c:barDir val="col"/>
        <c:grouping val="clustered"/>
        <c:varyColors val="0"/>
        <c:ser>
          <c:idx val="1"/>
          <c:order val="0"/>
          <c:tx>
            <c:strRef>
              <c:f>Full1!$C$6</c:f>
              <c:strCache>
                <c:ptCount val="1"/>
                <c:pt idx="0">
                  <c:v>Import M€</c:v>
                </c:pt>
              </c:strCache>
            </c:strRef>
          </c:tx>
          <c:invertIfNegative val="0"/>
          <c:dLbls>
            <c:dLbl>
              <c:idx val="0"/>
              <c:layout>
                <c:manualLayout>
                  <c:x val="-2.7777777777777779E-3"/>
                  <c:y val="-5.57155684486807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04-E244-A4BF-14E918A83BF3}"/>
                </c:ext>
              </c:extLst>
            </c:dLbl>
            <c:dLbl>
              <c:idx val="1"/>
              <c:layout>
                <c:manualLayout>
                  <c:x val="0"/>
                  <c:y val="9.68904928550606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04-E244-A4BF-14E918A83BF3}"/>
                </c:ext>
              </c:extLst>
            </c:dLbl>
            <c:dLbl>
              <c:idx val="2"/>
              <c:layout>
                <c:manualLayout>
                  <c:x val="2.7777777777777523E-3"/>
                  <c:y val="7.9367162438028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04-E244-A4BF-14E918A83BF3}"/>
                </c:ext>
              </c:extLst>
            </c:dLbl>
            <c:dLbl>
              <c:idx val="3"/>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04-E244-A4BF-14E918A83BF3}"/>
                </c:ext>
              </c:extLst>
            </c:dLbl>
            <c:dLbl>
              <c:idx val="4"/>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04-E244-A4BF-14E918A83BF3}"/>
                </c:ext>
              </c:extLst>
            </c:dLbl>
            <c:dLbl>
              <c:idx val="5"/>
              <c:layout>
                <c:manualLayout>
                  <c:x val="0"/>
                  <c:y val="8.680737824438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04-E244-A4BF-14E918A83BF3}"/>
                </c:ext>
              </c:extLst>
            </c:dLbl>
            <c:dLbl>
              <c:idx val="6"/>
              <c:layout>
                <c:manualLayout>
                  <c:x val="0"/>
                  <c:y val="4.0511081948089826E-3"/>
                </c:manualLayout>
              </c:layout>
              <c:tx>
                <c:rich>
                  <a:bodyPr/>
                  <a:lstStyle/>
                  <a:p>
                    <a:r>
                      <a:rPr lang="en-US" dirty="0"/>
                      <a:t>119,803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904-E244-A4BF-14E918A83BF3}"/>
                </c:ext>
              </c:extLst>
            </c:dLbl>
            <c:dLbl>
              <c:idx val="7"/>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04-E244-A4BF-14E918A83BF3}"/>
                </c:ext>
              </c:extLst>
            </c:dLbl>
            <c:dLbl>
              <c:idx val="8"/>
              <c:layout>
                <c:manualLayout>
                  <c:x val="0"/>
                  <c:y val="8.680737824438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04-E244-A4BF-14E918A83BF3}"/>
                </c:ext>
              </c:extLst>
            </c:dLbl>
            <c:dLbl>
              <c:idx val="9"/>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04-E244-A4BF-14E918A83BF3}"/>
                </c:ext>
              </c:extLst>
            </c:dLbl>
            <c:dLbl>
              <c:idx val="10"/>
              <c:layout>
                <c:manualLayout>
                  <c:x val="-1.0185067526415994E-16"/>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904-E244-A4BF-14E918A83BF3}"/>
                </c:ext>
              </c:extLst>
            </c:dLbl>
            <c:dLbl>
              <c:idx val="11"/>
              <c:layout>
                <c:manualLayout>
                  <c:x val="0"/>
                  <c:y val="4.0511081948089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904-E244-A4BF-14E918A83BF3}"/>
                </c:ext>
              </c:extLst>
            </c:dLbl>
            <c:dLbl>
              <c:idx val="12"/>
              <c:layout>
                <c:manualLayout>
                  <c:x val="-1.0185067526415994E-16"/>
                  <c:y val="-5.480729382511396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904-E244-A4BF-14E918A83BF3}"/>
                </c:ext>
              </c:extLst>
            </c:dLbl>
            <c:dLbl>
              <c:idx val="13"/>
              <c:layout>
                <c:manualLayout>
                  <c:x val="0"/>
                  <c:y val="-9.3200027628125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904-E244-A4BF-14E918A83BF3}"/>
                </c:ext>
              </c:extLst>
            </c:dLbl>
            <c:dLbl>
              <c:idx val="14"/>
              <c:layout>
                <c:manualLayout>
                  <c:x val="0"/>
                  <c:y val="5.9210526315789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904-E244-A4BF-14E918A83BF3}"/>
                </c:ext>
              </c:extLst>
            </c:dLbl>
            <c:dLbl>
              <c:idx val="15"/>
              <c:layout>
                <c:manualLayout>
                  <c:x val="-1.0185067526415994E-16"/>
                  <c:y val="3.8378919740295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904-E244-A4BF-14E918A83BF3}"/>
                </c:ext>
              </c:extLst>
            </c:dLbl>
            <c:dLbl>
              <c:idx val="16"/>
              <c:layout>
                <c:manualLayout>
                  <c:x val="0"/>
                  <c:y val="-4.93403785053186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904-E244-A4BF-14E918A83BF3}"/>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Full1!$C$7:$C$13</c:f>
              <c:numCache>
                <c:formatCode>General</c:formatCode>
                <c:ptCount val="7"/>
                <c:pt idx="0">
                  <c:v>70.451999999999998</c:v>
                </c:pt>
                <c:pt idx="1">
                  <c:v>94.275000000000006</c:v>
                </c:pt>
                <c:pt idx="2">
                  <c:v>112.05800000000001</c:v>
                </c:pt>
                <c:pt idx="3">
                  <c:v>122.617</c:v>
                </c:pt>
                <c:pt idx="4">
                  <c:v>101.066</c:v>
                </c:pt>
                <c:pt idx="5" formatCode="#,##0.00">
                  <c:v>101.44199999999999</c:v>
                </c:pt>
                <c:pt idx="6">
                  <c:v>125.46599999999999</c:v>
                </c:pt>
              </c:numCache>
            </c:numRef>
          </c:val>
          <c:extLst>
            <c:ext xmlns:c16="http://schemas.microsoft.com/office/drawing/2014/chart" uri="{C3380CC4-5D6E-409C-BE32-E72D297353CC}">
              <c16:uniqueId val="{00000011-6904-E244-A4BF-14E918A83BF3}"/>
            </c:ext>
          </c:extLst>
        </c:ser>
        <c:dLbls>
          <c:showLegendKey val="0"/>
          <c:showVal val="0"/>
          <c:showCatName val="0"/>
          <c:showSerName val="0"/>
          <c:showPercent val="0"/>
          <c:showBubbleSize val="0"/>
        </c:dLbls>
        <c:gapWidth val="75"/>
        <c:overlap val="40"/>
        <c:axId val="113134976"/>
        <c:axId val="113843200"/>
      </c:barChart>
      <c:catAx>
        <c:axId val="113134976"/>
        <c:scaling>
          <c:orientation val="minMax"/>
        </c:scaling>
        <c:delete val="0"/>
        <c:axPos val="b"/>
        <c:numFmt formatCode="General" sourceLinked="1"/>
        <c:majorTickMark val="none"/>
        <c:minorTickMark val="none"/>
        <c:tickLblPos val="nextTo"/>
        <c:crossAx val="113843200"/>
        <c:crosses val="autoZero"/>
        <c:auto val="1"/>
        <c:lblAlgn val="ctr"/>
        <c:lblOffset val="100"/>
        <c:noMultiLvlLbl val="0"/>
      </c:catAx>
      <c:valAx>
        <c:axId val="113843200"/>
        <c:scaling>
          <c:orientation val="minMax"/>
        </c:scaling>
        <c:delete val="1"/>
        <c:axPos val="l"/>
        <c:numFmt formatCode="General" sourceLinked="1"/>
        <c:majorTickMark val="none"/>
        <c:minorTickMark val="none"/>
        <c:tickLblPos val="nextTo"/>
        <c:crossAx val="1131349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err="1"/>
              <a:t>Nombre</a:t>
            </a:r>
            <a:r>
              <a:rPr lang="en-US" sz="1400" b="0" baseline="0" dirty="0"/>
              <a:t> </a:t>
            </a:r>
            <a:r>
              <a:rPr lang="en-US" sz="1400" b="0" baseline="0" dirty="0" err="1"/>
              <a:t>d’ajuts</a:t>
            </a:r>
            <a:r>
              <a:rPr lang="en-US" sz="1400" b="0" baseline="0" dirty="0"/>
              <a:t> </a:t>
            </a:r>
            <a:r>
              <a:rPr lang="en-US" sz="1400" b="0" baseline="0" dirty="0" err="1"/>
              <a:t>concedits</a:t>
            </a:r>
            <a:r>
              <a:rPr lang="en-US" sz="1400" dirty="0"/>
              <a:t>
</a:t>
            </a:r>
            <a:endParaRPr lang="en-US" sz="1200" dirty="0"/>
          </a:p>
        </c:rich>
      </c:tx>
      <c:overlay val="0"/>
    </c:title>
    <c:autoTitleDeleted val="0"/>
    <c:plotArea>
      <c:layout/>
      <c:barChart>
        <c:barDir val="col"/>
        <c:grouping val="clustered"/>
        <c:varyColors val="0"/>
        <c:ser>
          <c:idx val="1"/>
          <c:order val="0"/>
          <c:tx>
            <c:strRef>
              <c:f>Full1!$B$6</c:f>
              <c:strCache>
                <c:ptCount val="1"/>
                <c:pt idx="0">
                  <c:v>Ajuts 
concedits</c:v>
                </c:pt>
              </c:strCache>
            </c:strRef>
          </c:tx>
          <c:invertIfNegative val="0"/>
          <c:dLbls>
            <c:dLbl>
              <c:idx val="0"/>
              <c:layout>
                <c:manualLayout>
                  <c:x val="-2.7777777777777779E-3"/>
                  <c:y val="-5.57155684486807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72-4631-8AA8-553FA736FB90}"/>
                </c:ext>
              </c:extLst>
            </c:dLbl>
            <c:dLbl>
              <c:idx val="1"/>
              <c:layout>
                <c:manualLayout>
                  <c:x val="0"/>
                  <c:y val="9.68904928550606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72-4631-8AA8-553FA736FB90}"/>
                </c:ext>
              </c:extLst>
            </c:dLbl>
            <c:dLbl>
              <c:idx val="2"/>
              <c:layout>
                <c:manualLayout>
                  <c:x val="2.7777777777777523E-3"/>
                  <c:y val="7.9367162438028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72-4631-8AA8-553FA736FB90}"/>
                </c:ext>
              </c:extLst>
            </c:dLbl>
            <c:dLbl>
              <c:idx val="3"/>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72-4631-8AA8-553FA736FB90}"/>
                </c:ext>
              </c:extLst>
            </c:dLbl>
            <c:dLbl>
              <c:idx val="4"/>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72-4631-8AA8-553FA736FB90}"/>
                </c:ext>
              </c:extLst>
            </c:dLbl>
            <c:dLbl>
              <c:idx val="5"/>
              <c:layout>
                <c:manualLayout>
                  <c:x val="0"/>
                  <c:y val="8.680737824438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72-4631-8AA8-553FA736FB90}"/>
                </c:ext>
              </c:extLst>
            </c:dLbl>
            <c:dLbl>
              <c:idx val="6"/>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72-4631-8AA8-553FA736FB90}"/>
                </c:ext>
              </c:extLst>
            </c:dLbl>
            <c:dLbl>
              <c:idx val="7"/>
              <c:layout>
                <c:manualLayout>
                  <c:x val="0"/>
                  <c:y val="4.05110819480906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72-4631-8AA8-553FA736FB90}"/>
                </c:ext>
              </c:extLst>
            </c:dLbl>
            <c:dLbl>
              <c:idx val="8"/>
              <c:layout>
                <c:manualLayout>
                  <c:x val="0"/>
                  <c:y val="8.6807378244386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72-4631-8AA8-553FA736FB90}"/>
                </c:ext>
              </c:extLst>
            </c:dLbl>
            <c:dLbl>
              <c:idx val="9"/>
              <c:layout>
                <c:manualLayout>
                  <c:x val="0"/>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72-4631-8AA8-553FA736FB90}"/>
                </c:ext>
              </c:extLst>
            </c:dLbl>
            <c:dLbl>
              <c:idx val="10"/>
              <c:layout>
                <c:manualLayout>
                  <c:x val="-1.0185067526415994E-16"/>
                  <c:y val="4.05110819480898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72-4631-8AA8-553FA736FB90}"/>
                </c:ext>
              </c:extLst>
            </c:dLbl>
            <c:dLbl>
              <c:idx val="11"/>
              <c:layout>
                <c:manualLayout>
                  <c:x val="0"/>
                  <c:y val="4.0511081948089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72-4631-8AA8-553FA736FB90}"/>
                </c:ext>
              </c:extLst>
            </c:dLbl>
            <c:dLbl>
              <c:idx val="12"/>
              <c:layout>
                <c:manualLayout>
                  <c:x val="-1.0185067526415994E-16"/>
                  <c:y val="-5.480729382511396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72-4631-8AA8-553FA736FB90}"/>
                </c:ext>
              </c:extLst>
            </c:dLbl>
            <c:dLbl>
              <c:idx val="13"/>
              <c:layout>
                <c:manualLayout>
                  <c:x val="0"/>
                  <c:y val="-9.3200027628125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72-4631-8AA8-553FA736FB90}"/>
                </c:ext>
              </c:extLst>
            </c:dLbl>
            <c:dLbl>
              <c:idx val="14"/>
              <c:layout>
                <c:manualLayout>
                  <c:x val="0"/>
                  <c:y val="5.9210526315789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72-4631-8AA8-553FA736FB90}"/>
                </c:ext>
              </c:extLst>
            </c:dLbl>
            <c:dLbl>
              <c:idx val="15"/>
              <c:layout>
                <c:manualLayout>
                  <c:x val="-1.0185067526415994E-16"/>
                  <c:y val="3.8378919740295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72-4631-8AA8-553FA736FB90}"/>
                </c:ext>
              </c:extLst>
            </c:dLbl>
            <c:dLbl>
              <c:idx val="16"/>
              <c:layout>
                <c:manualLayout>
                  <c:x val="0"/>
                  <c:y val="-4.93403785053186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672-4631-8AA8-553FA736FB90}"/>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Full1!$B$7:$B$13</c:f>
              <c:numCache>
                <c:formatCode>###,##0;;\-</c:formatCode>
                <c:ptCount val="7"/>
                <c:pt idx="0" formatCode="###,###;;\-">
                  <c:v>38299</c:v>
                </c:pt>
                <c:pt idx="1">
                  <c:v>50380</c:v>
                </c:pt>
                <c:pt idx="2" formatCode="#,##0">
                  <c:v>59919</c:v>
                </c:pt>
                <c:pt idx="3" formatCode="#,##0">
                  <c:v>65281</c:v>
                </c:pt>
                <c:pt idx="4" formatCode="#,##0">
                  <c:v>52073</c:v>
                </c:pt>
                <c:pt idx="5" formatCode="#,##0">
                  <c:v>55420</c:v>
                </c:pt>
                <c:pt idx="6" formatCode="#,##0">
                  <c:v>62574</c:v>
                </c:pt>
              </c:numCache>
            </c:numRef>
          </c:val>
          <c:extLst>
            <c:ext xmlns:c16="http://schemas.microsoft.com/office/drawing/2014/chart" uri="{C3380CC4-5D6E-409C-BE32-E72D297353CC}">
              <c16:uniqueId val="{00000011-6672-4631-8AA8-553FA736FB90}"/>
            </c:ext>
          </c:extLst>
        </c:ser>
        <c:dLbls>
          <c:showLegendKey val="0"/>
          <c:showVal val="0"/>
          <c:showCatName val="0"/>
          <c:showSerName val="0"/>
          <c:showPercent val="0"/>
          <c:showBubbleSize val="0"/>
        </c:dLbls>
        <c:gapWidth val="75"/>
        <c:overlap val="40"/>
        <c:axId val="113134976"/>
        <c:axId val="113843200"/>
      </c:barChart>
      <c:catAx>
        <c:axId val="113134976"/>
        <c:scaling>
          <c:orientation val="minMax"/>
        </c:scaling>
        <c:delete val="0"/>
        <c:axPos val="b"/>
        <c:numFmt formatCode="General" sourceLinked="1"/>
        <c:majorTickMark val="none"/>
        <c:minorTickMark val="none"/>
        <c:tickLblPos val="nextTo"/>
        <c:crossAx val="113843200"/>
        <c:crosses val="autoZero"/>
        <c:auto val="1"/>
        <c:lblAlgn val="ctr"/>
        <c:lblOffset val="100"/>
        <c:noMultiLvlLbl val="0"/>
      </c:catAx>
      <c:valAx>
        <c:axId val="113843200"/>
        <c:scaling>
          <c:orientation val="minMax"/>
        </c:scaling>
        <c:delete val="1"/>
        <c:axPos val="l"/>
        <c:numFmt formatCode="###,###;;\-" sourceLinked="1"/>
        <c:majorTickMark val="none"/>
        <c:minorTickMark val="none"/>
        <c:tickLblPos val="nextTo"/>
        <c:crossAx val="1131349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err="1"/>
              <a:t>Nombre</a:t>
            </a:r>
            <a:r>
              <a:rPr lang="en-US" sz="1400" b="0" baseline="0" dirty="0"/>
              <a:t> </a:t>
            </a:r>
            <a:r>
              <a:rPr lang="en-US" sz="1400" b="0" baseline="0" dirty="0" err="1"/>
              <a:t>d’a</a:t>
            </a:r>
            <a:r>
              <a:rPr lang="en-US" sz="1400" b="0" dirty="0" err="1"/>
              <a:t>juts</a:t>
            </a:r>
            <a:r>
              <a:rPr lang="en-US" sz="1400" b="0" dirty="0"/>
              <a:t> a </a:t>
            </a:r>
            <a:r>
              <a:rPr lang="en-US" sz="1400" b="0" dirty="0" err="1"/>
              <a:t>usuaris</a:t>
            </a:r>
            <a:r>
              <a:rPr lang="en-US" sz="1400" b="0" dirty="0"/>
              <a:t> del parc de </a:t>
            </a:r>
            <a:r>
              <a:rPr lang="en-US" sz="1400" b="0" dirty="0" err="1"/>
              <a:t>l’AHC</a:t>
            </a:r>
            <a:endParaRPr lang="en-US" sz="1400" b="0" dirty="0"/>
          </a:p>
        </c:rich>
      </c:tx>
      <c:layout>
        <c:manualLayout>
          <c:xMode val="edge"/>
          <c:yMode val="edge"/>
          <c:x val="0.13059486266924145"/>
          <c:y val="0"/>
        </c:manualLayout>
      </c:layout>
      <c:overlay val="0"/>
    </c:title>
    <c:autoTitleDeleted val="0"/>
    <c:plotArea>
      <c:layout>
        <c:manualLayout>
          <c:layoutTarget val="inner"/>
          <c:xMode val="edge"/>
          <c:yMode val="edge"/>
          <c:x val="3.7884160163490353E-2"/>
          <c:y val="0.27737725583702028"/>
          <c:w val="0.92423167967301934"/>
          <c:h val="0.61758342701207447"/>
        </c:manualLayout>
      </c:layout>
      <c:barChart>
        <c:barDir val="col"/>
        <c:grouping val="clustered"/>
        <c:varyColors val="0"/>
        <c:ser>
          <c:idx val="7"/>
          <c:order val="0"/>
          <c:tx>
            <c:strRef>
              <c:f>Full1!$H$6</c:f>
              <c:strCache>
                <c:ptCount val="1"/>
                <c:pt idx="0">
                  <c:v>Ajuts 
concedits</c:v>
                </c:pt>
              </c:strCache>
            </c:strRef>
          </c:tx>
          <c:invertIfNegative val="0"/>
          <c:dLbls>
            <c:dLbl>
              <c:idx val="0"/>
              <c:layout>
                <c:manualLayout>
                  <c:x val="0"/>
                  <c:y val="6.0148731408574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C8-7740-A29D-07DAE29DC507}"/>
                </c:ext>
              </c:extLst>
            </c:dLbl>
            <c:dLbl>
              <c:idx val="1"/>
              <c:layout>
                <c:manualLayout>
                  <c:x val="2.7777777777777779E-3"/>
                  <c:y val="6.44138232720918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C8-7740-A29D-07DAE29DC507}"/>
                </c:ext>
              </c:extLst>
            </c:dLbl>
            <c:dLbl>
              <c:idx val="2"/>
              <c:layout>
                <c:manualLayout>
                  <c:x val="0"/>
                  <c:y val="-2.3694954797232126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C8-7740-A29D-07DAE29DC507}"/>
                </c:ext>
              </c:extLst>
            </c:dLbl>
            <c:dLbl>
              <c:idx val="3"/>
              <c:layout>
                <c:manualLayout>
                  <c:x val="0"/>
                  <c:y val="8.356299212598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C8-7740-A29D-07DAE29DC507}"/>
                </c:ext>
              </c:extLst>
            </c:dLbl>
            <c:dLbl>
              <c:idx val="4"/>
              <c:layout>
                <c:manualLayout>
                  <c:x val="0"/>
                  <c:y val="8.356299212598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C8-7740-A29D-07DAE29DC507}"/>
                </c:ext>
              </c:extLst>
            </c:dLbl>
            <c:dLbl>
              <c:idx val="5"/>
              <c:layout>
                <c:manualLayout>
                  <c:x val="1.0185067526415994E-16"/>
                  <c:y val="8.356299212598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C8-7740-A29D-07DAE29DC507}"/>
                </c:ext>
              </c:extLst>
            </c:dLbl>
            <c:dLbl>
              <c:idx val="6"/>
              <c:layout>
                <c:manualLayout>
                  <c:x val="0"/>
                  <c:y val="3.72666958296879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C8-7740-A29D-07DAE29DC507}"/>
                </c:ext>
              </c:extLst>
            </c:dLbl>
            <c:dLbl>
              <c:idx val="7"/>
              <c:layout>
                <c:manualLayout>
                  <c:x val="0"/>
                  <c:y val="3.7266695829687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C8-7740-A29D-07DAE29DC507}"/>
                </c:ext>
              </c:extLst>
            </c:dLbl>
            <c:dLbl>
              <c:idx val="8"/>
              <c:layout>
                <c:manualLayout>
                  <c:x val="0"/>
                  <c:y val="3.72666958296877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C8-7740-A29D-07DAE29DC507}"/>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Full1!$H$7:$H$13</c:f>
              <c:numCache>
                <c:formatCode>#,##0</c:formatCode>
                <c:ptCount val="7"/>
                <c:pt idx="0">
                  <c:v>4034</c:v>
                </c:pt>
                <c:pt idx="1">
                  <c:v>5079</c:v>
                </c:pt>
                <c:pt idx="2">
                  <c:v>5950</c:v>
                </c:pt>
                <c:pt idx="3">
                  <c:v>6589</c:v>
                </c:pt>
                <c:pt idx="4">
                  <c:v>6392</c:v>
                </c:pt>
                <c:pt idx="5">
                  <c:v>5370</c:v>
                </c:pt>
                <c:pt idx="6">
                  <c:v>5227</c:v>
                </c:pt>
              </c:numCache>
            </c:numRef>
          </c:val>
          <c:extLst>
            <c:ext xmlns:c16="http://schemas.microsoft.com/office/drawing/2014/chart" uri="{C3380CC4-5D6E-409C-BE32-E72D297353CC}">
              <c16:uniqueId val="{00000009-CFC8-7740-A29D-07DAE29DC507}"/>
            </c:ext>
          </c:extLst>
        </c:ser>
        <c:dLbls>
          <c:showLegendKey val="0"/>
          <c:showVal val="0"/>
          <c:showCatName val="0"/>
          <c:showSerName val="0"/>
          <c:showPercent val="0"/>
          <c:showBubbleSize val="0"/>
        </c:dLbls>
        <c:gapWidth val="75"/>
        <c:overlap val="40"/>
        <c:axId val="114365184"/>
        <c:axId val="114366720"/>
      </c:barChart>
      <c:catAx>
        <c:axId val="114365184"/>
        <c:scaling>
          <c:orientation val="minMax"/>
        </c:scaling>
        <c:delete val="0"/>
        <c:axPos val="b"/>
        <c:numFmt formatCode="General" sourceLinked="1"/>
        <c:majorTickMark val="none"/>
        <c:minorTickMark val="none"/>
        <c:tickLblPos val="nextTo"/>
        <c:crossAx val="114366720"/>
        <c:crosses val="autoZero"/>
        <c:auto val="1"/>
        <c:lblAlgn val="ctr"/>
        <c:lblOffset val="100"/>
        <c:noMultiLvlLbl val="0"/>
      </c:catAx>
      <c:valAx>
        <c:axId val="114366720"/>
        <c:scaling>
          <c:orientation val="minMax"/>
        </c:scaling>
        <c:delete val="1"/>
        <c:axPos val="l"/>
        <c:numFmt formatCode="#,##0" sourceLinked="1"/>
        <c:majorTickMark val="none"/>
        <c:minorTickMark val="none"/>
        <c:tickLblPos val="nextTo"/>
        <c:crossAx val="114365184"/>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baseline="0" dirty="0"/>
              <a:t>Import </a:t>
            </a:r>
            <a:r>
              <a:rPr lang="en-US" sz="1400" b="0" baseline="0" dirty="0" err="1"/>
              <a:t>en</a:t>
            </a:r>
            <a:r>
              <a:rPr lang="en-US" sz="1400" b="0" baseline="0" dirty="0"/>
              <a:t> </a:t>
            </a:r>
            <a:r>
              <a:rPr lang="en-US" sz="1400" b="0" baseline="0" dirty="0" err="1"/>
              <a:t>a</a:t>
            </a:r>
            <a:r>
              <a:rPr lang="en-US" sz="1400" b="0" dirty="0" err="1"/>
              <a:t>juts</a:t>
            </a:r>
            <a:r>
              <a:rPr lang="en-US" sz="1400" b="0" dirty="0"/>
              <a:t> a </a:t>
            </a:r>
            <a:r>
              <a:rPr lang="en-US" sz="1400" b="0" dirty="0" err="1"/>
              <a:t>usuaris</a:t>
            </a:r>
            <a:r>
              <a:rPr lang="en-US" sz="1400" b="0" dirty="0"/>
              <a:t> del parc AHC (</a:t>
            </a:r>
            <a:r>
              <a:rPr lang="en-US" sz="1400" b="0" dirty="0" err="1"/>
              <a:t>milions</a:t>
            </a:r>
            <a:r>
              <a:rPr lang="en-US" sz="1400" b="0" dirty="0"/>
              <a:t> </a:t>
            </a:r>
            <a:r>
              <a:rPr lang="en-US" sz="1400" b="0" dirty="0" err="1"/>
              <a:t>d’euros</a:t>
            </a:r>
            <a:r>
              <a:rPr lang="en-US" sz="1400" b="0" dirty="0"/>
              <a:t>)</a:t>
            </a:r>
          </a:p>
        </c:rich>
      </c:tx>
      <c:layout>
        <c:manualLayout>
          <c:xMode val="edge"/>
          <c:yMode val="edge"/>
          <c:x val="0.12923461250904053"/>
          <c:y val="0"/>
        </c:manualLayout>
      </c:layout>
      <c:overlay val="0"/>
    </c:title>
    <c:autoTitleDeleted val="0"/>
    <c:plotArea>
      <c:layout/>
      <c:barChart>
        <c:barDir val="col"/>
        <c:grouping val="clustered"/>
        <c:varyColors val="0"/>
        <c:ser>
          <c:idx val="7"/>
          <c:order val="0"/>
          <c:tx>
            <c:strRef>
              <c:f>Full1!$I$6</c:f>
              <c:strCache>
                <c:ptCount val="1"/>
                <c:pt idx="0">
                  <c:v>Import M€</c:v>
                </c:pt>
              </c:strCache>
            </c:strRef>
          </c:tx>
          <c:invertIfNegative val="0"/>
          <c:dLbls>
            <c:dLbl>
              <c:idx val="0"/>
              <c:layout>
                <c:manualLayout>
                  <c:x val="0"/>
                  <c:y val="6.0148731408574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67-7E46-ABEE-267671B063CB}"/>
                </c:ext>
              </c:extLst>
            </c:dLbl>
            <c:dLbl>
              <c:idx val="1"/>
              <c:layout>
                <c:manualLayout>
                  <c:x val="2.7777777777777779E-3"/>
                  <c:y val="6.44138232720918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67-7E46-ABEE-267671B063CB}"/>
                </c:ext>
              </c:extLst>
            </c:dLbl>
            <c:dLbl>
              <c:idx val="2"/>
              <c:layout>
                <c:manualLayout>
                  <c:x val="0"/>
                  <c:y val="-2.3694954797232126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67-7E46-ABEE-267671B063CB}"/>
                </c:ext>
              </c:extLst>
            </c:dLbl>
            <c:dLbl>
              <c:idx val="3"/>
              <c:layout>
                <c:manualLayout>
                  <c:x val="0"/>
                  <c:y val="8.356299212598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67-7E46-ABEE-267671B063CB}"/>
                </c:ext>
              </c:extLst>
            </c:dLbl>
            <c:dLbl>
              <c:idx val="4"/>
              <c:layout>
                <c:manualLayout>
                  <c:x val="0"/>
                  <c:y val="8.356299212598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67-7E46-ABEE-267671B063CB}"/>
                </c:ext>
              </c:extLst>
            </c:dLbl>
            <c:dLbl>
              <c:idx val="5"/>
              <c:layout>
                <c:manualLayout>
                  <c:x val="1.0185067526415994E-16"/>
                  <c:y val="8.356299212598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67-7E46-ABEE-267671B063CB}"/>
                </c:ext>
              </c:extLst>
            </c:dLbl>
            <c:dLbl>
              <c:idx val="6"/>
              <c:layout>
                <c:manualLayout>
                  <c:x val="0"/>
                  <c:y val="3.72666958296879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67-7E46-ABEE-267671B063CB}"/>
                </c:ext>
              </c:extLst>
            </c:dLbl>
            <c:dLbl>
              <c:idx val="7"/>
              <c:layout>
                <c:manualLayout>
                  <c:x val="0"/>
                  <c:y val="3.7266695829687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67-7E46-ABEE-267671B063CB}"/>
                </c:ext>
              </c:extLst>
            </c:dLbl>
            <c:dLbl>
              <c:idx val="8"/>
              <c:layout>
                <c:manualLayout>
                  <c:x val="0"/>
                  <c:y val="3.72666958296877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67-7E46-ABEE-267671B063CB}"/>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Full1!$I$7:$I$13</c:f>
              <c:numCache>
                <c:formatCode>General</c:formatCode>
                <c:ptCount val="7"/>
                <c:pt idx="0">
                  <c:v>5.0369999999999999</c:v>
                </c:pt>
                <c:pt idx="1">
                  <c:v>6.3760000000000003</c:v>
                </c:pt>
                <c:pt idx="2">
                  <c:v>7.4130000000000003</c:v>
                </c:pt>
                <c:pt idx="3">
                  <c:v>7.6660000000000004</c:v>
                </c:pt>
                <c:pt idx="4">
                  <c:v>6.8479999999999999</c:v>
                </c:pt>
                <c:pt idx="5">
                  <c:v>5.9969999999999999</c:v>
                </c:pt>
                <c:pt idx="6">
                  <c:v>5.5519999999999996</c:v>
                </c:pt>
              </c:numCache>
            </c:numRef>
          </c:val>
          <c:extLst>
            <c:ext xmlns:c16="http://schemas.microsoft.com/office/drawing/2014/chart" uri="{C3380CC4-5D6E-409C-BE32-E72D297353CC}">
              <c16:uniqueId val="{00000009-CA67-7E46-ABEE-267671B063CB}"/>
            </c:ext>
          </c:extLst>
        </c:ser>
        <c:dLbls>
          <c:showLegendKey val="0"/>
          <c:showVal val="0"/>
          <c:showCatName val="0"/>
          <c:showSerName val="0"/>
          <c:showPercent val="0"/>
          <c:showBubbleSize val="0"/>
        </c:dLbls>
        <c:gapWidth val="75"/>
        <c:overlap val="40"/>
        <c:axId val="114365184"/>
        <c:axId val="114366720"/>
      </c:barChart>
      <c:catAx>
        <c:axId val="114365184"/>
        <c:scaling>
          <c:orientation val="minMax"/>
        </c:scaling>
        <c:delete val="0"/>
        <c:axPos val="b"/>
        <c:numFmt formatCode="General" sourceLinked="1"/>
        <c:majorTickMark val="none"/>
        <c:minorTickMark val="none"/>
        <c:tickLblPos val="nextTo"/>
        <c:crossAx val="114366720"/>
        <c:crosses val="autoZero"/>
        <c:auto val="1"/>
        <c:lblAlgn val="ctr"/>
        <c:lblOffset val="100"/>
        <c:noMultiLvlLbl val="0"/>
      </c:catAx>
      <c:valAx>
        <c:axId val="114366720"/>
        <c:scaling>
          <c:orientation val="minMax"/>
        </c:scaling>
        <c:delete val="1"/>
        <c:axPos val="l"/>
        <c:numFmt formatCode="General" sourceLinked="1"/>
        <c:majorTickMark val="none"/>
        <c:minorTickMark val="none"/>
        <c:tickLblPos val="nextTo"/>
        <c:crossAx val="114365184"/>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a:t>Nombre de prestacions d'especial urgència</a:t>
            </a:r>
          </a:p>
        </c:rich>
      </c:tx>
      <c:layout>
        <c:manualLayout>
          <c:xMode val="edge"/>
          <c:yMode val="edge"/>
          <c:x val="0.13763800803621476"/>
          <c:y val="0"/>
        </c:manualLayout>
      </c:layout>
      <c:overlay val="0"/>
    </c:title>
    <c:autoTitleDeleted val="0"/>
    <c:plotArea>
      <c:layout/>
      <c:barChart>
        <c:barDir val="col"/>
        <c:grouping val="clustered"/>
        <c:varyColors val="0"/>
        <c:ser>
          <c:idx val="3"/>
          <c:order val="0"/>
          <c:tx>
            <c:strRef>
              <c:f>Full1!$D$6</c:f>
              <c:strCache>
                <c:ptCount val="1"/>
                <c:pt idx="0">
                  <c:v>Ajuts 
concedits</c:v>
                </c:pt>
              </c:strCache>
            </c:strRef>
          </c:tx>
          <c:invertIfNegative val="0"/>
          <c:dLbls>
            <c:dLbl>
              <c:idx val="0"/>
              <c:layout>
                <c:manualLayout>
                  <c:x val="6.3656672040099964E-18"/>
                  <c:y val="4.1167249927093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2-0348-A2FB-B4E572690B4B}"/>
                </c:ext>
              </c:extLst>
            </c:dLbl>
            <c:dLbl>
              <c:idx val="1"/>
              <c:layout>
                <c:manualLayout>
                  <c:x val="0"/>
                  <c:y val="6.12970253718293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62-0348-A2FB-B4E572690B4B}"/>
                </c:ext>
              </c:extLst>
            </c:dLbl>
            <c:dLbl>
              <c:idx val="2"/>
              <c:layout>
                <c:manualLayout>
                  <c:x val="-2.5462668816039986E-17"/>
                  <c:y val="1.2801108194808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2-0348-A2FB-B4E572690B4B}"/>
                </c:ext>
              </c:extLst>
            </c:dLbl>
            <c:dLbl>
              <c:idx val="3"/>
              <c:layout>
                <c:manualLayout>
                  <c:x val="0"/>
                  <c:y val="1.02668416447944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62-0348-A2FB-B4E572690B4B}"/>
                </c:ext>
              </c:extLst>
            </c:dLbl>
            <c:dLbl>
              <c:idx val="4"/>
              <c:layout>
                <c:manualLayout>
                  <c:x val="0"/>
                  <c:y val="7.81824146981635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62-0348-A2FB-B4E572690B4B}"/>
                </c:ext>
              </c:extLst>
            </c:dLbl>
            <c:dLbl>
              <c:idx val="5"/>
              <c:layout>
                <c:manualLayout>
                  <c:x val="0"/>
                  <c:y val="1.29859288422280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2-0348-A2FB-B4E572690B4B}"/>
                </c:ext>
              </c:extLst>
            </c:dLbl>
            <c:dLbl>
              <c:idx val="6"/>
              <c:layout>
                <c:manualLayout>
                  <c:x val="0"/>
                  <c:y val="1.147491980169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2-0348-A2FB-B4E572690B4B}"/>
                </c:ext>
              </c:extLst>
            </c:dLbl>
            <c:dLbl>
              <c:idx val="7"/>
              <c:layout>
                <c:manualLayout>
                  <c:x val="0"/>
                  <c:y val="-1.67104111985993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2-0348-A2FB-B4E572690B4B}"/>
                </c:ext>
              </c:extLst>
            </c:dLbl>
            <c:dLbl>
              <c:idx val="8"/>
              <c:layout>
                <c:manualLayout>
                  <c:x val="0"/>
                  <c:y val="1.298592884222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62-0348-A2FB-B4E572690B4B}"/>
                </c:ext>
              </c:extLst>
            </c:dLbl>
            <c:dLbl>
              <c:idx val="9"/>
              <c:layout>
                <c:manualLayout>
                  <c:x val="0"/>
                  <c:y val="8.35629921259844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62-0348-A2FB-B4E572690B4B}"/>
                </c:ext>
              </c:extLst>
            </c:dLbl>
            <c:dLbl>
              <c:idx val="10"/>
              <c:layout>
                <c:manualLayout>
                  <c:x val="-1.0185067526415994E-16"/>
                  <c:y val="8.3562992125985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2-0348-A2FB-B4E572690B4B}"/>
                </c:ext>
              </c:extLst>
            </c:dLbl>
            <c:dLbl>
              <c:idx val="11"/>
              <c:layout>
                <c:manualLayout>
                  <c:x val="0"/>
                  <c:y val="8.3562992125983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62-0348-A2FB-B4E572690B4B}"/>
                </c:ext>
              </c:extLst>
            </c:dLbl>
            <c:dLbl>
              <c:idx val="12"/>
              <c:layout>
                <c:manualLayout>
                  <c:x val="-1.0185067526415994E-16"/>
                  <c:y val="-1.0162219305920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2-0348-A2FB-B4E572690B4B}"/>
                </c:ext>
              </c:extLst>
            </c:dLbl>
            <c:dLbl>
              <c:idx val="13"/>
              <c:layout>
                <c:manualLayout>
                  <c:x val="0"/>
                  <c:y val="-1.12252114319042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62-0348-A2FB-B4E572690B4B}"/>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Full1!$D$7:$D$13</c:f>
              <c:numCache>
                <c:formatCode>#,##0</c:formatCode>
                <c:ptCount val="7"/>
                <c:pt idx="0">
                  <c:v>2851</c:v>
                </c:pt>
                <c:pt idx="1">
                  <c:v>2891</c:v>
                </c:pt>
                <c:pt idx="2">
                  <c:v>2549</c:v>
                </c:pt>
                <c:pt idx="3">
                  <c:v>2012</c:v>
                </c:pt>
                <c:pt idx="4">
                  <c:v>1737</c:v>
                </c:pt>
                <c:pt idx="5">
                  <c:v>1353</c:v>
                </c:pt>
                <c:pt idx="6">
                  <c:v>5212</c:v>
                </c:pt>
              </c:numCache>
            </c:numRef>
          </c:val>
          <c:extLst>
            <c:ext xmlns:c16="http://schemas.microsoft.com/office/drawing/2014/chart" uri="{C3380CC4-5D6E-409C-BE32-E72D297353CC}">
              <c16:uniqueId val="{0000000E-CF62-0348-A2FB-B4E572690B4B}"/>
            </c:ext>
          </c:extLst>
        </c:ser>
        <c:dLbls>
          <c:showLegendKey val="0"/>
          <c:showVal val="0"/>
          <c:showCatName val="0"/>
          <c:showSerName val="0"/>
          <c:showPercent val="0"/>
          <c:showBubbleSize val="0"/>
        </c:dLbls>
        <c:gapWidth val="75"/>
        <c:overlap val="40"/>
        <c:axId val="114076672"/>
        <c:axId val="114086656"/>
      </c:barChart>
      <c:catAx>
        <c:axId val="114076672"/>
        <c:scaling>
          <c:orientation val="minMax"/>
        </c:scaling>
        <c:delete val="0"/>
        <c:axPos val="b"/>
        <c:numFmt formatCode="General" sourceLinked="1"/>
        <c:majorTickMark val="none"/>
        <c:minorTickMark val="none"/>
        <c:tickLblPos val="nextTo"/>
        <c:crossAx val="114086656"/>
        <c:crosses val="autoZero"/>
        <c:auto val="1"/>
        <c:lblAlgn val="ctr"/>
        <c:lblOffset val="100"/>
        <c:noMultiLvlLbl val="0"/>
      </c:catAx>
      <c:valAx>
        <c:axId val="114086656"/>
        <c:scaling>
          <c:orientation val="minMax"/>
        </c:scaling>
        <c:delete val="1"/>
        <c:axPos val="l"/>
        <c:numFmt formatCode="#,##0" sourceLinked="1"/>
        <c:majorTickMark val="none"/>
        <c:minorTickMark val="none"/>
        <c:tickLblPos val="nextTo"/>
        <c:crossAx val="1140766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a:t>Import </a:t>
            </a:r>
            <a:r>
              <a:rPr lang="en-US" sz="1400" b="0" dirty="0" err="1"/>
              <a:t>en</a:t>
            </a:r>
            <a:r>
              <a:rPr lang="en-US" sz="1400" b="0" dirty="0"/>
              <a:t> </a:t>
            </a:r>
            <a:r>
              <a:rPr lang="en-US" sz="1400" b="0" dirty="0" err="1"/>
              <a:t>prestacions</a:t>
            </a:r>
            <a:r>
              <a:rPr lang="en-US" sz="1400" b="0" dirty="0"/>
              <a:t> </a:t>
            </a:r>
            <a:r>
              <a:rPr lang="en-US" sz="1400" b="0" dirty="0" err="1"/>
              <a:t>d'especial</a:t>
            </a:r>
            <a:r>
              <a:rPr lang="en-US" sz="1400" b="0" dirty="0"/>
              <a:t> </a:t>
            </a:r>
            <a:r>
              <a:rPr lang="en-US" sz="1400" b="0" dirty="0" err="1"/>
              <a:t>urgència</a:t>
            </a:r>
            <a:r>
              <a:rPr lang="en-US" sz="1400" b="0" dirty="0"/>
              <a:t> (</a:t>
            </a:r>
            <a:r>
              <a:rPr lang="en-US" sz="1400" b="0" dirty="0" err="1"/>
              <a:t>milions</a:t>
            </a:r>
            <a:r>
              <a:rPr lang="en-US" sz="1400" b="0" dirty="0"/>
              <a:t> </a:t>
            </a:r>
            <a:r>
              <a:rPr lang="en-US" sz="1400" b="0" dirty="0" err="1"/>
              <a:t>d'euros</a:t>
            </a:r>
            <a:r>
              <a:rPr lang="en-US" sz="1400" b="0" dirty="0"/>
              <a:t>)</a:t>
            </a:r>
          </a:p>
        </c:rich>
      </c:tx>
      <c:layout>
        <c:manualLayout>
          <c:xMode val="edge"/>
          <c:yMode val="edge"/>
          <c:x val="0.10128629876094118"/>
          <c:y val="9.5411209164284212E-3"/>
        </c:manualLayout>
      </c:layout>
      <c:overlay val="0"/>
    </c:title>
    <c:autoTitleDeleted val="0"/>
    <c:plotArea>
      <c:layout/>
      <c:barChart>
        <c:barDir val="col"/>
        <c:grouping val="clustered"/>
        <c:varyColors val="0"/>
        <c:ser>
          <c:idx val="3"/>
          <c:order val="0"/>
          <c:tx>
            <c:strRef>
              <c:f>Full1!$E$6</c:f>
              <c:strCache>
                <c:ptCount val="1"/>
                <c:pt idx="0">
                  <c:v>Import M€</c:v>
                </c:pt>
              </c:strCache>
            </c:strRef>
          </c:tx>
          <c:invertIfNegative val="0"/>
          <c:dLbls>
            <c:dLbl>
              <c:idx val="0"/>
              <c:layout>
                <c:manualLayout>
                  <c:x val="6.3656672040099964E-18"/>
                  <c:y val="4.1167249927093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EF-9046-BA65-29264A9344FA}"/>
                </c:ext>
              </c:extLst>
            </c:dLbl>
            <c:dLbl>
              <c:idx val="1"/>
              <c:layout>
                <c:manualLayout>
                  <c:x val="0"/>
                  <c:y val="6.12970253718293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EF-9046-BA65-29264A9344FA}"/>
                </c:ext>
              </c:extLst>
            </c:dLbl>
            <c:dLbl>
              <c:idx val="2"/>
              <c:layout>
                <c:manualLayout>
                  <c:x val="-2.5462668816039986E-17"/>
                  <c:y val="1.2801108194808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EF-9046-BA65-29264A9344FA}"/>
                </c:ext>
              </c:extLst>
            </c:dLbl>
            <c:dLbl>
              <c:idx val="3"/>
              <c:layout>
                <c:manualLayout>
                  <c:x val="0"/>
                  <c:y val="1.02668416447944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EF-9046-BA65-29264A9344FA}"/>
                </c:ext>
              </c:extLst>
            </c:dLbl>
            <c:dLbl>
              <c:idx val="4"/>
              <c:layout>
                <c:manualLayout>
                  <c:x val="0"/>
                  <c:y val="7.81824146981635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EF-9046-BA65-29264A9344FA}"/>
                </c:ext>
              </c:extLst>
            </c:dLbl>
            <c:dLbl>
              <c:idx val="5"/>
              <c:layout>
                <c:manualLayout>
                  <c:x val="0"/>
                  <c:y val="1.29859288422280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EF-9046-BA65-29264A9344FA}"/>
                </c:ext>
              </c:extLst>
            </c:dLbl>
            <c:dLbl>
              <c:idx val="6"/>
              <c:layout>
                <c:manualLayout>
                  <c:x val="0"/>
                  <c:y val="1.147491980169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EF-9046-BA65-29264A9344FA}"/>
                </c:ext>
              </c:extLst>
            </c:dLbl>
            <c:dLbl>
              <c:idx val="7"/>
              <c:layout>
                <c:manualLayout>
                  <c:x val="0"/>
                  <c:y val="-1.67104111985993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EF-9046-BA65-29264A9344FA}"/>
                </c:ext>
              </c:extLst>
            </c:dLbl>
            <c:dLbl>
              <c:idx val="8"/>
              <c:layout>
                <c:manualLayout>
                  <c:x val="0"/>
                  <c:y val="1.298592884222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EF-9046-BA65-29264A9344FA}"/>
                </c:ext>
              </c:extLst>
            </c:dLbl>
            <c:dLbl>
              <c:idx val="9"/>
              <c:layout>
                <c:manualLayout>
                  <c:x val="0"/>
                  <c:y val="8.35629921259844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EF-9046-BA65-29264A9344FA}"/>
                </c:ext>
              </c:extLst>
            </c:dLbl>
            <c:dLbl>
              <c:idx val="10"/>
              <c:layout>
                <c:manualLayout>
                  <c:x val="-1.0185067526415994E-16"/>
                  <c:y val="8.3562992125985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EF-9046-BA65-29264A9344FA}"/>
                </c:ext>
              </c:extLst>
            </c:dLbl>
            <c:dLbl>
              <c:idx val="11"/>
              <c:layout>
                <c:manualLayout>
                  <c:x val="0"/>
                  <c:y val="8.3562992125983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EF-9046-BA65-29264A9344FA}"/>
                </c:ext>
              </c:extLst>
            </c:dLbl>
            <c:dLbl>
              <c:idx val="12"/>
              <c:layout>
                <c:manualLayout>
                  <c:x val="-1.0185067526415994E-16"/>
                  <c:y val="-1.0162219305920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DEF-9046-BA65-29264A9344FA}"/>
                </c:ext>
              </c:extLst>
            </c:dLbl>
            <c:dLbl>
              <c:idx val="13"/>
              <c:layout>
                <c:manualLayout>
                  <c:x val="0"/>
                  <c:y val="-1.12252114319042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EF-9046-BA65-29264A9344FA}"/>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Full1!$E$7:$E$13</c:f>
              <c:numCache>
                <c:formatCode>0.000</c:formatCode>
                <c:ptCount val="7"/>
                <c:pt idx="0">
                  <c:v>5.3840000000000003</c:v>
                </c:pt>
                <c:pt idx="1">
                  <c:v>5.5650000000000004</c:v>
                </c:pt>
                <c:pt idx="2" formatCode="General">
                  <c:v>4.9720000000000004</c:v>
                </c:pt>
                <c:pt idx="3" formatCode="General">
                  <c:v>3.9420000000000002</c:v>
                </c:pt>
                <c:pt idx="4" formatCode="General">
                  <c:v>3.6</c:v>
                </c:pt>
                <c:pt idx="5" formatCode="General">
                  <c:v>3.1</c:v>
                </c:pt>
                <c:pt idx="6" formatCode="General">
                  <c:v>14.083</c:v>
                </c:pt>
              </c:numCache>
            </c:numRef>
          </c:val>
          <c:extLst>
            <c:ext xmlns:c16="http://schemas.microsoft.com/office/drawing/2014/chart" uri="{C3380CC4-5D6E-409C-BE32-E72D297353CC}">
              <c16:uniqueId val="{0000000E-7DEF-9046-BA65-29264A9344FA}"/>
            </c:ext>
          </c:extLst>
        </c:ser>
        <c:dLbls>
          <c:showLegendKey val="0"/>
          <c:showVal val="0"/>
          <c:showCatName val="0"/>
          <c:showSerName val="0"/>
          <c:showPercent val="0"/>
          <c:showBubbleSize val="0"/>
        </c:dLbls>
        <c:gapWidth val="75"/>
        <c:overlap val="40"/>
        <c:axId val="114076672"/>
        <c:axId val="114086656"/>
      </c:barChart>
      <c:catAx>
        <c:axId val="114076672"/>
        <c:scaling>
          <c:orientation val="minMax"/>
        </c:scaling>
        <c:delete val="0"/>
        <c:axPos val="b"/>
        <c:numFmt formatCode="General" sourceLinked="1"/>
        <c:majorTickMark val="none"/>
        <c:minorTickMark val="none"/>
        <c:tickLblPos val="nextTo"/>
        <c:crossAx val="114086656"/>
        <c:crosses val="autoZero"/>
        <c:auto val="1"/>
        <c:lblAlgn val="ctr"/>
        <c:lblOffset val="100"/>
        <c:noMultiLvlLbl val="0"/>
      </c:catAx>
      <c:valAx>
        <c:axId val="114086656"/>
        <c:scaling>
          <c:orientation val="minMax"/>
        </c:scaling>
        <c:delete val="1"/>
        <c:axPos val="l"/>
        <c:numFmt formatCode="0.000" sourceLinked="1"/>
        <c:majorTickMark val="none"/>
        <c:minorTickMark val="none"/>
        <c:tickLblPos val="nextTo"/>
        <c:crossAx val="114076672"/>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err="1"/>
              <a:t>Solucions</a:t>
            </a:r>
            <a:r>
              <a:rPr lang="en-US" sz="1400" b="0" dirty="0"/>
              <a:t> </a:t>
            </a:r>
            <a:r>
              <a:rPr lang="en-US" sz="1400" b="0" dirty="0" err="1"/>
              <a:t>pactades</a:t>
            </a:r>
            <a:r>
              <a:rPr lang="en-US" sz="1400" b="0" dirty="0"/>
              <a:t> a </a:t>
            </a:r>
            <a:r>
              <a:rPr lang="en-US" sz="1400" b="0" dirty="0" err="1"/>
              <a:t>Ofideute</a:t>
            </a:r>
            <a:r>
              <a:rPr lang="en-US" sz="1400" b="0" dirty="0"/>
              <a:t> </a:t>
            </a:r>
          </a:p>
        </c:rich>
      </c:tx>
      <c:overlay val="0"/>
    </c:title>
    <c:autoTitleDeleted val="0"/>
    <c:plotArea>
      <c:layout/>
      <c:barChart>
        <c:barDir val="col"/>
        <c:grouping val="clustered"/>
        <c:varyColors val="0"/>
        <c:ser>
          <c:idx val="3"/>
          <c:order val="0"/>
          <c:tx>
            <c:strRef>
              <c:f>Full1!$J$5</c:f>
              <c:strCache>
                <c:ptCount val="1"/>
                <c:pt idx="0">
                  <c:v>Ofideute</c:v>
                </c:pt>
              </c:strCache>
            </c:strRef>
          </c:tx>
          <c:spPr>
            <a:solidFill>
              <a:srgbClr val="92D050"/>
            </a:solidFill>
          </c:spPr>
          <c:invertIfNegative val="0"/>
          <c:dLbls>
            <c:dLbl>
              <c:idx val="0"/>
              <c:layout>
                <c:manualLayout>
                  <c:x val="0"/>
                  <c:y val="1.02314814814814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79-B546-870C-63591E05960C}"/>
                </c:ext>
              </c:extLst>
            </c:dLbl>
            <c:dLbl>
              <c:idx val="1"/>
              <c:layout>
                <c:manualLayout>
                  <c:x val="0"/>
                  <c:y val="1.48611111111111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79-B546-870C-63591E05960C}"/>
                </c:ext>
              </c:extLst>
            </c:dLbl>
            <c:dLbl>
              <c:idx val="2"/>
              <c:layout>
                <c:manualLayout>
                  <c:x val="0"/>
                  <c:y val="1.02314814814814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79-B546-870C-63591E05960C}"/>
                </c:ext>
              </c:extLst>
            </c:dLbl>
            <c:dLbl>
              <c:idx val="3"/>
              <c:layout>
                <c:manualLayout>
                  <c:x val="0"/>
                  <c:y val="5.60185185185189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79-B546-870C-63591E05960C}"/>
                </c:ext>
              </c:extLst>
            </c:dLbl>
            <c:dLbl>
              <c:idx val="4"/>
              <c:layout>
                <c:manualLayout>
                  <c:x val="1.0185067526415994E-16"/>
                  <c:y val="1.02314814814814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79-B546-870C-63591E05960C}"/>
                </c:ext>
              </c:extLst>
            </c:dLbl>
            <c:dLbl>
              <c:idx val="5"/>
              <c:layout>
                <c:manualLayout>
                  <c:x val="-2.6092628832354858E-3"/>
                  <c:y val="9.722222222222221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79-B546-870C-63591E05960C}"/>
                </c:ext>
              </c:extLst>
            </c:dLbl>
            <c:dLbl>
              <c:idx val="6"/>
              <c:layout>
                <c:manualLayout>
                  <c:x val="0"/>
                  <c:y val="-3.65740740740744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79-B546-870C-63591E05960C}"/>
                </c:ext>
              </c:extLst>
            </c:dLbl>
            <c:spPr>
              <a:noFill/>
              <a:ln>
                <a:noFill/>
              </a:ln>
              <a:effectLst/>
            </c:spPr>
            <c:txPr>
              <a:bodyPr rot="-5400000" vert="horz"/>
              <a:lstStyle/>
              <a:p>
                <a:pPr>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Full1!$A$7:$A$13</c:f>
              <c:numCache>
                <c:formatCode>General</c:formatCode>
                <c:ptCount val="7"/>
                <c:pt idx="0">
                  <c:v>2015</c:v>
                </c:pt>
                <c:pt idx="1">
                  <c:v>2016</c:v>
                </c:pt>
                <c:pt idx="2">
                  <c:v>2017</c:v>
                </c:pt>
                <c:pt idx="3">
                  <c:v>2018</c:v>
                </c:pt>
                <c:pt idx="4">
                  <c:v>2019</c:v>
                </c:pt>
                <c:pt idx="5">
                  <c:v>2020</c:v>
                </c:pt>
                <c:pt idx="6">
                  <c:v>2021</c:v>
                </c:pt>
              </c:numCache>
            </c:numRef>
          </c:cat>
          <c:val>
            <c:numRef>
              <c:f>Full1!$J$7:$J$13</c:f>
              <c:numCache>
                <c:formatCode>#,##0</c:formatCode>
                <c:ptCount val="7"/>
                <c:pt idx="0">
                  <c:v>913</c:v>
                </c:pt>
                <c:pt idx="1">
                  <c:v>844</c:v>
                </c:pt>
                <c:pt idx="2">
                  <c:v>731</c:v>
                </c:pt>
                <c:pt idx="3">
                  <c:v>667</c:v>
                </c:pt>
                <c:pt idx="4">
                  <c:v>469</c:v>
                </c:pt>
                <c:pt idx="5">
                  <c:v>376</c:v>
                </c:pt>
                <c:pt idx="6" formatCode="General">
                  <c:v>626</c:v>
                </c:pt>
              </c:numCache>
            </c:numRef>
          </c:val>
          <c:extLst>
            <c:ext xmlns:c16="http://schemas.microsoft.com/office/drawing/2014/chart" uri="{C3380CC4-5D6E-409C-BE32-E72D297353CC}">
              <c16:uniqueId val="{00000007-8779-B546-870C-63591E05960C}"/>
            </c:ext>
          </c:extLst>
        </c:ser>
        <c:dLbls>
          <c:showLegendKey val="0"/>
          <c:showVal val="0"/>
          <c:showCatName val="0"/>
          <c:showSerName val="0"/>
          <c:showPercent val="0"/>
          <c:showBubbleSize val="0"/>
        </c:dLbls>
        <c:gapWidth val="75"/>
        <c:overlap val="40"/>
        <c:axId val="114383104"/>
        <c:axId val="114384896"/>
      </c:barChart>
      <c:catAx>
        <c:axId val="114383104"/>
        <c:scaling>
          <c:orientation val="minMax"/>
        </c:scaling>
        <c:delete val="0"/>
        <c:axPos val="b"/>
        <c:numFmt formatCode="General" sourceLinked="1"/>
        <c:majorTickMark val="none"/>
        <c:minorTickMark val="none"/>
        <c:tickLblPos val="nextTo"/>
        <c:crossAx val="114384896"/>
        <c:crosses val="autoZero"/>
        <c:auto val="1"/>
        <c:lblAlgn val="ctr"/>
        <c:lblOffset val="100"/>
        <c:noMultiLvlLbl val="0"/>
      </c:catAx>
      <c:valAx>
        <c:axId val="114384896"/>
        <c:scaling>
          <c:orientation val="minMax"/>
        </c:scaling>
        <c:delete val="1"/>
        <c:axPos val="l"/>
        <c:numFmt formatCode="#,##0" sourceLinked="1"/>
        <c:majorTickMark val="none"/>
        <c:minorTickMark val="none"/>
        <c:tickLblPos val="nextTo"/>
        <c:crossAx val="114383104"/>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D568C-7504-4E2D-8E0D-D049EA3B4BF5}" type="doc">
      <dgm:prSet loTypeId="urn:microsoft.com/office/officeart/2005/8/layout/arrow2" loCatId="process" qsTypeId="urn:microsoft.com/office/officeart/2005/8/quickstyle/simple1" qsCatId="simple" csTypeId="urn:microsoft.com/office/officeart/2005/8/colors/accent1_2" csCatId="accent1" phldr="1"/>
      <dgm:spPr/>
    </dgm:pt>
    <dgm:pt modelId="{3EB92692-164A-40CA-BC11-9E93272C4B38}">
      <dgm:prSet phldrT="[Text]" custT="1"/>
      <dgm:spPr/>
      <dgm:t>
        <a:bodyPr/>
        <a:lstStyle/>
        <a:p>
          <a:r>
            <a:rPr lang="ca-ES" sz="1800" b="1" dirty="0"/>
            <a:t>CP 2016-2019</a:t>
          </a:r>
        </a:p>
        <a:p>
          <a:r>
            <a:rPr lang="ca-ES" sz="1800" b="1" dirty="0"/>
            <a:t>925.794.333 €</a:t>
          </a:r>
        </a:p>
      </dgm:t>
    </dgm:pt>
    <dgm:pt modelId="{BD2714F0-AA3F-45DC-8BD1-5F2A22099C86}" type="parTrans" cxnId="{2C77017E-BC33-460F-A82D-B0C5F865FA27}">
      <dgm:prSet/>
      <dgm:spPr/>
      <dgm:t>
        <a:bodyPr/>
        <a:lstStyle/>
        <a:p>
          <a:endParaRPr lang="ca-ES"/>
        </a:p>
      </dgm:t>
    </dgm:pt>
    <dgm:pt modelId="{197306A8-9AC3-421F-8CBC-3E2FF3594CD6}" type="sibTrans" cxnId="{2C77017E-BC33-460F-A82D-B0C5F865FA27}">
      <dgm:prSet/>
      <dgm:spPr/>
      <dgm:t>
        <a:bodyPr/>
        <a:lstStyle/>
        <a:p>
          <a:endParaRPr lang="ca-ES"/>
        </a:p>
      </dgm:t>
    </dgm:pt>
    <dgm:pt modelId="{3BE102CE-F505-4B48-A0EB-BDB28E1B550B}">
      <dgm:prSet phldrT="[Text]" custT="1"/>
      <dgm:spPr/>
      <dgm:t>
        <a:bodyPr/>
        <a:lstStyle/>
        <a:p>
          <a:r>
            <a:rPr lang="ca-ES" sz="1800" b="1" dirty="0"/>
            <a:t>Addendes </a:t>
          </a:r>
          <a:r>
            <a:rPr lang="ca-ES" sz="1800" b="1" dirty="0" err="1"/>
            <a:t>Covid</a:t>
          </a:r>
          <a:endParaRPr lang="ca-ES" sz="1800" b="1" dirty="0"/>
        </a:p>
        <a:p>
          <a:r>
            <a:rPr lang="ca-ES" sz="1800" b="1" dirty="0"/>
            <a:t>60.697.806,99 </a:t>
          </a:r>
          <a:r>
            <a:rPr lang="ca-ES" sz="2000" dirty="0"/>
            <a:t>€</a:t>
          </a:r>
        </a:p>
      </dgm:t>
    </dgm:pt>
    <dgm:pt modelId="{5126F305-6B3A-4BA4-A9C6-508765474B00}" type="parTrans" cxnId="{1EDE1973-4345-4908-B947-394D11C419C8}">
      <dgm:prSet/>
      <dgm:spPr/>
      <dgm:t>
        <a:bodyPr/>
        <a:lstStyle/>
        <a:p>
          <a:endParaRPr lang="ca-ES"/>
        </a:p>
      </dgm:t>
    </dgm:pt>
    <dgm:pt modelId="{16498640-0DA3-456E-B7C3-5DB2D25D23A4}" type="sibTrans" cxnId="{1EDE1973-4345-4908-B947-394D11C419C8}">
      <dgm:prSet/>
      <dgm:spPr/>
      <dgm:t>
        <a:bodyPr/>
        <a:lstStyle/>
        <a:p>
          <a:endParaRPr lang="ca-ES"/>
        </a:p>
      </dgm:t>
    </dgm:pt>
    <dgm:pt modelId="{25431688-A9B1-4AA4-B306-84D546187859}" type="pres">
      <dgm:prSet presAssocID="{0A6D568C-7504-4E2D-8E0D-D049EA3B4BF5}" presName="arrowDiagram" presStyleCnt="0">
        <dgm:presLayoutVars>
          <dgm:chMax val="5"/>
          <dgm:dir/>
          <dgm:resizeHandles val="exact"/>
        </dgm:presLayoutVars>
      </dgm:prSet>
      <dgm:spPr/>
    </dgm:pt>
    <dgm:pt modelId="{3868EDDF-E952-47E1-8FFC-CB3DDAE41BC9}" type="pres">
      <dgm:prSet presAssocID="{0A6D568C-7504-4E2D-8E0D-D049EA3B4BF5}" presName="arrow" presStyleLbl="bgShp" presStyleIdx="0" presStyleCnt="1" custLinFactNeighborX="-15369" custLinFactNeighborY="-1287"/>
      <dgm:spPr>
        <a:solidFill>
          <a:srgbClr val="C00000"/>
        </a:solidFill>
      </dgm:spPr>
    </dgm:pt>
    <dgm:pt modelId="{B15B1184-BB57-4766-99A6-B88D17DEF086}" type="pres">
      <dgm:prSet presAssocID="{0A6D568C-7504-4E2D-8E0D-D049EA3B4BF5}" presName="arrowDiagram2" presStyleCnt="0"/>
      <dgm:spPr/>
    </dgm:pt>
    <dgm:pt modelId="{31D69485-1AB5-43C2-924C-057F527C38E7}" type="pres">
      <dgm:prSet presAssocID="{3EB92692-164A-40CA-BC11-9E93272C4B38}" presName="bullet2a" presStyleLbl="node1" presStyleIdx="0" presStyleCnt="2" custLinFactX="-98558" custLinFactY="-50292" custLinFactNeighborX="-100000" custLinFactNeighborY="-100000"/>
      <dgm:spPr>
        <a:solidFill>
          <a:srgbClr val="C00000"/>
        </a:solidFill>
      </dgm:spPr>
    </dgm:pt>
    <dgm:pt modelId="{BD5D3F13-6B3F-4596-A693-8096FBEB455E}" type="pres">
      <dgm:prSet presAssocID="{3EB92692-164A-40CA-BC11-9E93272C4B38}" presName="textBox2a" presStyleLbl="revTx" presStyleIdx="0" presStyleCnt="2" custLinFactNeighborX="-13949" custLinFactNeighborY="-9303">
        <dgm:presLayoutVars>
          <dgm:bulletEnabled val="1"/>
        </dgm:presLayoutVars>
      </dgm:prSet>
      <dgm:spPr/>
    </dgm:pt>
    <dgm:pt modelId="{4403CD71-B91E-4A71-9D68-846510F24F3D}" type="pres">
      <dgm:prSet presAssocID="{3BE102CE-F505-4B48-A0EB-BDB28E1B550B}" presName="bullet2b" presStyleLbl="node1" presStyleIdx="1" presStyleCnt="2" custLinFactX="-100000" custLinFactNeighborX="-113558" custLinFactNeighborY="-24335"/>
      <dgm:spPr>
        <a:solidFill>
          <a:srgbClr val="C00000"/>
        </a:solidFill>
      </dgm:spPr>
    </dgm:pt>
    <dgm:pt modelId="{795249F1-05CF-4F0F-87AC-68301AB0EC75}" type="pres">
      <dgm:prSet presAssocID="{3BE102CE-F505-4B48-A0EB-BDB28E1B550B}" presName="textBox2b" presStyleLbl="revTx" presStyleIdx="1" presStyleCnt="2" custScaleX="118892" custLinFactX="-11853" custLinFactY="-10226" custLinFactNeighborX="-100000" custLinFactNeighborY="-100000">
        <dgm:presLayoutVars>
          <dgm:bulletEnabled val="1"/>
        </dgm:presLayoutVars>
      </dgm:prSet>
      <dgm:spPr/>
    </dgm:pt>
  </dgm:ptLst>
  <dgm:cxnLst>
    <dgm:cxn modelId="{ADB2BB1A-D321-413E-A0AF-7DBAC9ACD600}" type="presOf" srcId="{0A6D568C-7504-4E2D-8E0D-D049EA3B4BF5}" destId="{25431688-A9B1-4AA4-B306-84D546187859}" srcOrd="0" destOrd="0" presId="urn:microsoft.com/office/officeart/2005/8/layout/arrow2"/>
    <dgm:cxn modelId="{1EDE1973-4345-4908-B947-394D11C419C8}" srcId="{0A6D568C-7504-4E2D-8E0D-D049EA3B4BF5}" destId="{3BE102CE-F505-4B48-A0EB-BDB28E1B550B}" srcOrd="1" destOrd="0" parTransId="{5126F305-6B3A-4BA4-A9C6-508765474B00}" sibTransId="{16498640-0DA3-456E-B7C3-5DB2D25D23A4}"/>
    <dgm:cxn modelId="{2C77017E-BC33-460F-A82D-B0C5F865FA27}" srcId="{0A6D568C-7504-4E2D-8E0D-D049EA3B4BF5}" destId="{3EB92692-164A-40CA-BC11-9E93272C4B38}" srcOrd="0" destOrd="0" parTransId="{BD2714F0-AA3F-45DC-8BD1-5F2A22099C86}" sibTransId="{197306A8-9AC3-421F-8CBC-3E2FF3594CD6}"/>
    <dgm:cxn modelId="{56337A9E-20B2-4396-AA23-05D92A5B2A90}" type="presOf" srcId="{3EB92692-164A-40CA-BC11-9E93272C4B38}" destId="{BD5D3F13-6B3F-4596-A693-8096FBEB455E}" srcOrd="0" destOrd="0" presId="urn:microsoft.com/office/officeart/2005/8/layout/arrow2"/>
    <dgm:cxn modelId="{BA41F1B3-E620-4B77-BE07-FC3C6B8770AB}" type="presOf" srcId="{3BE102CE-F505-4B48-A0EB-BDB28E1B550B}" destId="{795249F1-05CF-4F0F-87AC-68301AB0EC75}" srcOrd="0" destOrd="0" presId="urn:microsoft.com/office/officeart/2005/8/layout/arrow2"/>
    <dgm:cxn modelId="{E54B68F6-4483-465F-92C6-C2D9821388BD}" type="presParOf" srcId="{25431688-A9B1-4AA4-B306-84D546187859}" destId="{3868EDDF-E952-47E1-8FFC-CB3DDAE41BC9}" srcOrd="0" destOrd="0" presId="urn:microsoft.com/office/officeart/2005/8/layout/arrow2"/>
    <dgm:cxn modelId="{AF3B38B7-1D3E-4959-9C8F-27B7139C51EA}" type="presParOf" srcId="{25431688-A9B1-4AA4-B306-84D546187859}" destId="{B15B1184-BB57-4766-99A6-B88D17DEF086}" srcOrd="1" destOrd="0" presId="urn:microsoft.com/office/officeart/2005/8/layout/arrow2"/>
    <dgm:cxn modelId="{320A641D-43AC-403B-893E-FF26CB149BC4}" type="presParOf" srcId="{B15B1184-BB57-4766-99A6-B88D17DEF086}" destId="{31D69485-1AB5-43C2-924C-057F527C38E7}" srcOrd="0" destOrd="0" presId="urn:microsoft.com/office/officeart/2005/8/layout/arrow2"/>
    <dgm:cxn modelId="{972194F1-1C5F-4DEB-A4F5-B32394A4E524}" type="presParOf" srcId="{B15B1184-BB57-4766-99A6-B88D17DEF086}" destId="{BD5D3F13-6B3F-4596-A693-8096FBEB455E}" srcOrd="1" destOrd="0" presId="urn:microsoft.com/office/officeart/2005/8/layout/arrow2"/>
    <dgm:cxn modelId="{B374261E-E389-47DA-83BF-5ACD247ED513}" type="presParOf" srcId="{B15B1184-BB57-4766-99A6-B88D17DEF086}" destId="{4403CD71-B91E-4A71-9D68-846510F24F3D}" srcOrd="2" destOrd="0" presId="urn:microsoft.com/office/officeart/2005/8/layout/arrow2"/>
    <dgm:cxn modelId="{25F6F46D-E4FC-4AE0-BD8D-33F6A7DB40D8}" type="presParOf" srcId="{B15B1184-BB57-4766-99A6-B88D17DEF086}" destId="{795249F1-05CF-4F0F-87AC-68301AB0EC75}"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8EDDF-E952-47E1-8FFC-CB3DDAE41BC9}">
      <dsp:nvSpPr>
        <dsp:cNvPr id="0" name=""/>
        <dsp:cNvSpPr/>
      </dsp:nvSpPr>
      <dsp:spPr>
        <a:xfrm>
          <a:off x="86088" y="0"/>
          <a:ext cx="5185132" cy="3240708"/>
        </a:xfrm>
        <a:prstGeom prst="swooshArrow">
          <a:avLst>
            <a:gd name="adj1" fmla="val 25000"/>
            <a:gd name="adj2" fmla="val 25000"/>
          </a:avLst>
        </a:prstGeom>
        <a:solidFill>
          <a:srgbClr val="C00000"/>
        </a:solidFill>
        <a:ln>
          <a:noFill/>
        </a:ln>
        <a:effectLst/>
      </dsp:spPr>
      <dsp:style>
        <a:lnRef idx="0">
          <a:scrgbClr r="0" g="0" b="0"/>
        </a:lnRef>
        <a:fillRef idx="1">
          <a:scrgbClr r="0" g="0" b="0"/>
        </a:fillRef>
        <a:effectRef idx="0">
          <a:scrgbClr r="0" g="0" b="0"/>
        </a:effectRef>
        <a:fontRef idx="minor"/>
      </dsp:style>
    </dsp:sp>
    <dsp:sp modelId="{31D69485-1AB5-43C2-924C-057F527C38E7}">
      <dsp:nvSpPr>
        <dsp:cNvPr id="0" name=""/>
        <dsp:cNvSpPr/>
      </dsp:nvSpPr>
      <dsp:spPr>
        <a:xfrm>
          <a:off x="1728192" y="1493436"/>
          <a:ext cx="181479" cy="181479"/>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D3F13-6B3F-4596-A693-8096FBEB455E}">
      <dsp:nvSpPr>
        <dsp:cNvPr id="0" name=""/>
        <dsp:cNvSpPr/>
      </dsp:nvSpPr>
      <dsp:spPr>
        <a:xfrm>
          <a:off x="1944210" y="1728192"/>
          <a:ext cx="1685168" cy="1383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62" tIns="0" rIns="0" bIns="0" numCol="1" spcCol="1270" anchor="t" anchorCtr="0">
          <a:noAutofit/>
        </a:bodyPr>
        <a:lstStyle/>
        <a:p>
          <a:pPr marL="0" lvl="0" indent="0" algn="l" defTabSz="800100">
            <a:lnSpc>
              <a:spcPct val="90000"/>
            </a:lnSpc>
            <a:spcBef>
              <a:spcPct val="0"/>
            </a:spcBef>
            <a:spcAft>
              <a:spcPct val="35000"/>
            </a:spcAft>
            <a:buNone/>
          </a:pPr>
          <a:r>
            <a:rPr lang="ca-ES" sz="1800" b="1" kern="1200" dirty="0"/>
            <a:t>CP 2016-2019</a:t>
          </a:r>
        </a:p>
        <a:p>
          <a:pPr marL="0" lvl="0" indent="0" algn="l" defTabSz="800100">
            <a:lnSpc>
              <a:spcPct val="90000"/>
            </a:lnSpc>
            <a:spcBef>
              <a:spcPct val="0"/>
            </a:spcBef>
            <a:spcAft>
              <a:spcPct val="35000"/>
            </a:spcAft>
            <a:buNone/>
          </a:pPr>
          <a:r>
            <a:rPr lang="ca-ES" sz="1800" b="1" kern="1200" dirty="0"/>
            <a:t>925.794.333 €</a:t>
          </a:r>
        </a:p>
      </dsp:txBody>
      <dsp:txXfrm>
        <a:off x="1944210" y="1728192"/>
        <a:ext cx="1685168" cy="1383782"/>
      </dsp:txXfrm>
    </dsp:sp>
    <dsp:sp modelId="{4403CD71-B91E-4A71-9D68-846510F24F3D}">
      <dsp:nvSpPr>
        <dsp:cNvPr id="0" name=""/>
        <dsp:cNvSpPr/>
      </dsp:nvSpPr>
      <dsp:spPr>
        <a:xfrm>
          <a:off x="3096344" y="864097"/>
          <a:ext cx="311107" cy="31110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249F1-05CF-4F0F-87AC-68301AB0EC75}">
      <dsp:nvSpPr>
        <dsp:cNvPr id="0" name=""/>
        <dsp:cNvSpPr/>
      </dsp:nvSpPr>
      <dsp:spPr>
        <a:xfrm>
          <a:off x="1872202" y="0"/>
          <a:ext cx="2003530" cy="214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50" tIns="0" rIns="0" bIns="0" numCol="1" spcCol="1270" anchor="t" anchorCtr="0">
          <a:noAutofit/>
        </a:bodyPr>
        <a:lstStyle/>
        <a:p>
          <a:pPr marL="0" lvl="0" indent="0" algn="l" defTabSz="800100">
            <a:lnSpc>
              <a:spcPct val="90000"/>
            </a:lnSpc>
            <a:spcBef>
              <a:spcPct val="0"/>
            </a:spcBef>
            <a:spcAft>
              <a:spcPct val="35000"/>
            </a:spcAft>
            <a:buNone/>
          </a:pPr>
          <a:r>
            <a:rPr lang="ca-ES" sz="1800" b="1" kern="1200" dirty="0"/>
            <a:t>Addendes </a:t>
          </a:r>
          <a:r>
            <a:rPr lang="ca-ES" sz="1800" b="1" kern="1200" dirty="0" err="1"/>
            <a:t>Covid</a:t>
          </a:r>
          <a:endParaRPr lang="ca-ES" sz="1800" b="1" kern="1200" dirty="0"/>
        </a:p>
        <a:p>
          <a:pPr marL="0" lvl="0" indent="0" algn="l" defTabSz="800100">
            <a:lnSpc>
              <a:spcPct val="90000"/>
            </a:lnSpc>
            <a:spcBef>
              <a:spcPct val="0"/>
            </a:spcBef>
            <a:spcAft>
              <a:spcPct val="35000"/>
            </a:spcAft>
            <a:buNone/>
          </a:pPr>
          <a:r>
            <a:rPr lang="ca-ES" sz="1800" b="1" kern="1200" dirty="0"/>
            <a:t>60.697.806,99 </a:t>
          </a:r>
          <a:r>
            <a:rPr lang="ca-ES" sz="2000" kern="1200" dirty="0"/>
            <a:t>€</a:t>
          </a:r>
        </a:p>
      </dsp:txBody>
      <dsp:txXfrm>
        <a:off x="1872202" y="0"/>
        <a:ext cx="2003530" cy="214534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a:extLst>
              <a:ext uri="{FF2B5EF4-FFF2-40B4-BE49-F238E27FC236}">
                <a16:creationId xmlns:a16="http://schemas.microsoft.com/office/drawing/2014/main" id="{DC1201CD-CD32-4303-8D23-A65B6B496CA6}"/>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a-ES"/>
          </a:p>
        </p:txBody>
      </p:sp>
      <p:sp>
        <p:nvSpPr>
          <p:cNvPr id="3" name="Contenidor de data 2">
            <a:extLst>
              <a:ext uri="{FF2B5EF4-FFF2-40B4-BE49-F238E27FC236}">
                <a16:creationId xmlns:a16="http://schemas.microsoft.com/office/drawing/2014/main" id="{31162D4F-844E-468E-BD63-EB7C7832DAF2}"/>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DBFF1F-93DB-485D-A343-D0605E7AE1DD}" type="datetimeFigureOut">
              <a:rPr lang="ca-ES"/>
              <a:pPr>
                <a:defRPr/>
              </a:pPr>
              <a:t>9/3/2022</a:t>
            </a:fld>
            <a:endParaRPr lang="ca-ES"/>
          </a:p>
        </p:txBody>
      </p:sp>
      <p:sp>
        <p:nvSpPr>
          <p:cNvPr id="4" name="Contenidor d'imatge de diapositiva 3">
            <a:extLst>
              <a:ext uri="{FF2B5EF4-FFF2-40B4-BE49-F238E27FC236}">
                <a16:creationId xmlns:a16="http://schemas.microsoft.com/office/drawing/2014/main" id="{B545E785-A739-4DBF-A94C-C99C07C3C9F6}"/>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a:extLst>
              <a:ext uri="{FF2B5EF4-FFF2-40B4-BE49-F238E27FC236}">
                <a16:creationId xmlns:a16="http://schemas.microsoft.com/office/drawing/2014/main" id="{BC6ECCB7-60E9-4A4F-B70D-D924934708B1}"/>
              </a:ext>
            </a:extLst>
          </p:cNvPr>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a:extLst>
              <a:ext uri="{FF2B5EF4-FFF2-40B4-BE49-F238E27FC236}">
                <a16:creationId xmlns:a16="http://schemas.microsoft.com/office/drawing/2014/main" id="{76EAD37E-804F-444B-A742-8CE63D7D3BA3}"/>
              </a:ext>
            </a:extLst>
          </p:cNvPr>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a-ES"/>
          </a:p>
        </p:txBody>
      </p:sp>
      <p:sp>
        <p:nvSpPr>
          <p:cNvPr id="7" name="Contenidor de número de diapositiva 6">
            <a:extLst>
              <a:ext uri="{FF2B5EF4-FFF2-40B4-BE49-F238E27FC236}">
                <a16:creationId xmlns:a16="http://schemas.microsoft.com/office/drawing/2014/main" id="{E2A50773-E9F3-4C20-A8D0-EA594D02DF09}"/>
              </a:ext>
            </a:extLst>
          </p:cNvPr>
          <p:cNvSpPr>
            <a:spLocks noGrp="1"/>
          </p:cNvSpPr>
          <p:nvPr>
            <p:ph type="sldNum" sz="quarter" idx="5"/>
          </p:nvPr>
        </p:nvSpPr>
        <p:spPr>
          <a:xfrm>
            <a:off x="3849688" y="9377363"/>
            <a:ext cx="294640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43A17A-60BD-4A2D-A30E-145751B27EC4}" type="slidenum">
              <a:rPr lang="ca-ES" altLang="ca-ES"/>
              <a:pPr/>
              <a:t>‹Nº›</a:t>
            </a:fld>
            <a:endParaRPr lang="ca-ES" altLang="ca-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AC8B049-C536-4442-A9A6-BC0A7146F415}" type="slidenum">
              <a:rPr lang="ca-ES" altLang="ca-ES" smtClean="0"/>
              <a:pPr eaLnBrk="1" hangingPunct="1">
                <a:spcBef>
                  <a:spcPct val="0"/>
                </a:spcBef>
              </a:pPr>
              <a:t>3</a:t>
            </a:fld>
            <a:endParaRPr lang="ca-ES" altLang="ca-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ca-ES" altLang="ca-ES"/>
          </a:p>
        </p:txBody>
      </p:sp>
    </p:spTree>
    <p:extLst>
      <p:ext uri="{BB962C8B-B14F-4D97-AF65-F5344CB8AC3E}">
        <p14:creationId xmlns:p14="http://schemas.microsoft.com/office/powerpoint/2010/main" val="200859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12</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240549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13</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200257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14</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356019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7543A17A-60BD-4A2D-A30E-145751B27EC4}" type="slidenum">
              <a:rPr lang="ca-ES" altLang="ca-ES" smtClean="0"/>
              <a:pPr/>
              <a:t>16</a:t>
            </a:fld>
            <a:endParaRPr lang="ca-ES" altLang="ca-ES"/>
          </a:p>
        </p:txBody>
      </p:sp>
    </p:spTree>
    <p:extLst>
      <p:ext uri="{BB962C8B-B14F-4D97-AF65-F5344CB8AC3E}">
        <p14:creationId xmlns:p14="http://schemas.microsoft.com/office/powerpoint/2010/main" val="217084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7543A17A-60BD-4A2D-A30E-145751B27EC4}" type="slidenum">
              <a:rPr lang="ca-ES" altLang="ca-ES" smtClean="0"/>
              <a:pPr/>
              <a:t>17</a:t>
            </a:fld>
            <a:endParaRPr lang="ca-ES" altLang="ca-ES"/>
          </a:p>
        </p:txBody>
      </p:sp>
    </p:spTree>
    <p:extLst>
      <p:ext uri="{BB962C8B-B14F-4D97-AF65-F5344CB8AC3E}">
        <p14:creationId xmlns:p14="http://schemas.microsoft.com/office/powerpoint/2010/main" val="1624110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AC8B049-C536-4442-A9A6-BC0A7146F415}" type="slidenum">
              <a:rPr lang="ca-ES" altLang="ca-ES" smtClean="0"/>
              <a:pPr eaLnBrk="1" hangingPunct="1">
                <a:spcBef>
                  <a:spcPct val="0"/>
                </a:spcBef>
              </a:pPr>
              <a:t>20</a:t>
            </a:fld>
            <a:endParaRPr lang="ca-ES" altLang="ca-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ca-ES" altLang="ca-ES"/>
          </a:p>
        </p:txBody>
      </p:sp>
    </p:spTree>
    <p:extLst>
      <p:ext uri="{BB962C8B-B14F-4D97-AF65-F5344CB8AC3E}">
        <p14:creationId xmlns:p14="http://schemas.microsoft.com/office/powerpoint/2010/main" val="220516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58C14D3-7885-4783-8E5A-2BE0ADEE021D}" type="slidenum">
              <a:rPr lang="ca-ES" altLang="ca-ES" smtClean="0"/>
              <a:pPr eaLnBrk="1" hangingPunct="1">
                <a:spcBef>
                  <a:spcPct val="0"/>
                </a:spcBef>
              </a:pPr>
              <a:t>21</a:t>
            </a:fld>
            <a:endParaRPr lang="ca-ES" altLang="ca-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1840978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58C14D3-7885-4783-8E5A-2BE0ADEE021D}" type="slidenum">
              <a:rPr lang="ca-ES" altLang="ca-ES" smtClean="0"/>
              <a:pPr eaLnBrk="1" hangingPunct="1">
                <a:spcBef>
                  <a:spcPct val="0"/>
                </a:spcBef>
              </a:pPr>
              <a:t>22</a:t>
            </a:fld>
            <a:endParaRPr lang="ca-ES" altLang="ca-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302162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3426322-89C8-4171-8290-A2FB247B5267}" type="slidenum">
              <a:rPr lang="ca-ES" altLang="ca-ES" smtClean="0"/>
              <a:pPr eaLnBrk="1" hangingPunct="1">
                <a:spcBef>
                  <a:spcPct val="0"/>
                </a:spcBef>
              </a:pPr>
              <a:t>23</a:t>
            </a:fld>
            <a:endParaRPr lang="ca-ES" altLang="ca-E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3578634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DDAA039-B8A2-470E-9192-D28ABF620B60}" type="slidenum">
              <a:rPr lang="ca-ES" altLang="ca-ES" smtClean="0"/>
              <a:pPr eaLnBrk="1" hangingPunct="1">
                <a:spcBef>
                  <a:spcPct val="0"/>
                </a:spcBef>
              </a:pPr>
              <a:t>24</a:t>
            </a:fld>
            <a:endParaRPr lang="ca-ES" altLang="ca-E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36346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AC8B049-C536-4442-A9A6-BC0A7146F415}" type="slidenum">
              <a:rPr lang="ca-ES" altLang="ca-ES" smtClean="0"/>
              <a:pPr eaLnBrk="1" hangingPunct="1">
                <a:spcBef>
                  <a:spcPct val="0"/>
                </a:spcBef>
              </a:pPr>
              <a:t>4</a:t>
            </a:fld>
            <a:endParaRPr lang="ca-ES" altLang="ca-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ca-ES" altLang="ca-ES"/>
          </a:p>
        </p:txBody>
      </p:sp>
    </p:spTree>
    <p:extLst>
      <p:ext uri="{BB962C8B-B14F-4D97-AF65-F5344CB8AC3E}">
        <p14:creationId xmlns:p14="http://schemas.microsoft.com/office/powerpoint/2010/main" val="152976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C128672-66C3-4B32-9F6B-9550793064F8}" type="slidenum">
              <a:rPr lang="ca-ES" altLang="ca-ES" smtClean="0"/>
              <a:pPr eaLnBrk="1" hangingPunct="1">
                <a:spcBef>
                  <a:spcPct val="0"/>
                </a:spcBef>
              </a:pPr>
              <a:t>25</a:t>
            </a:fld>
            <a:endParaRPr lang="ca-ES" altLang="ca-E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209656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BFF1CBCD-8CDB-4B2D-855B-FCC3F5ECAC19}" type="slidenum">
              <a:rPr lang="ca-ES" altLang="ca-ES" smtClean="0"/>
              <a:pPr>
                <a:defRPr/>
              </a:pPr>
              <a:t>26</a:t>
            </a:fld>
            <a:endParaRPr lang="ca-ES" altLang="ca-ES"/>
          </a:p>
        </p:txBody>
      </p:sp>
    </p:spTree>
    <p:extLst>
      <p:ext uri="{BB962C8B-B14F-4D97-AF65-F5344CB8AC3E}">
        <p14:creationId xmlns:p14="http://schemas.microsoft.com/office/powerpoint/2010/main" val="220417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C27B99A-1B28-4306-A5B1-73CF0C53A065}" type="slidenum">
              <a:rPr lang="ca-ES" altLang="ca-ES" smtClean="0"/>
              <a:pPr eaLnBrk="1" hangingPunct="1">
                <a:spcBef>
                  <a:spcPct val="0"/>
                </a:spcBef>
              </a:pPr>
              <a:t>34</a:t>
            </a:fld>
            <a:endParaRPr lang="ca-ES" altLang="ca-E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1614817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BFF1CBCD-8CDB-4B2D-855B-FCC3F5ECAC19}" type="slidenum">
              <a:rPr lang="ca-ES" altLang="ca-ES" smtClean="0"/>
              <a:pPr>
                <a:defRPr/>
              </a:pPr>
              <a:t>38</a:t>
            </a:fld>
            <a:endParaRPr lang="ca-ES" altLang="ca-ES"/>
          </a:p>
        </p:txBody>
      </p:sp>
    </p:spTree>
    <p:extLst>
      <p:ext uri="{BB962C8B-B14F-4D97-AF65-F5344CB8AC3E}">
        <p14:creationId xmlns:p14="http://schemas.microsoft.com/office/powerpoint/2010/main" val="3343220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BFF1CBCD-8CDB-4B2D-855B-FCC3F5ECAC19}" type="slidenum">
              <a:rPr lang="ca-ES" altLang="ca-ES" smtClean="0"/>
              <a:pPr>
                <a:defRPr/>
              </a:pPr>
              <a:t>41</a:t>
            </a:fld>
            <a:endParaRPr lang="ca-ES" altLang="ca-ES"/>
          </a:p>
        </p:txBody>
      </p:sp>
    </p:spTree>
    <p:extLst>
      <p:ext uri="{BB962C8B-B14F-4D97-AF65-F5344CB8AC3E}">
        <p14:creationId xmlns:p14="http://schemas.microsoft.com/office/powerpoint/2010/main" val="4124064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BFF1CBCD-8CDB-4B2D-855B-FCC3F5ECAC19}" type="slidenum">
              <a:rPr lang="ca-ES" altLang="ca-ES" smtClean="0"/>
              <a:pPr>
                <a:defRPr/>
              </a:pPr>
              <a:t>44</a:t>
            </a:fld>
            <a:endParaRPr lang="ca-ES" altLang="ca-ES"/>
          </a:p>
        </p:txBody>
      </p:sp>
    </p:spTree>
    <p:extLst>
      <p:ext uri="{BB962C8B-B14F-4D97-AF65-F5344CB8AC3E}">
        <p14:creationId xmlns:p14="http://schemas.microsoft.com/office/powerpoint/2010/main" val="3184975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1D3785-C2F8-4726-8576-ECB6E285AC77}" type="slidenum">
              <a:rPr lang="ca-ES" altLang="ca-ES" smtClean="0"/>
              <a:pPr eaLnBrk="1" hangingPunct="1">
                <a:spcBef>
                  <a:spcPct val="0"/>
                </a:spcBef>
              </a:pPr>
              <a:t>49</a:t>
            </a:fld>
            <a:endParaRPr lang="ca-ES" altLang="ca-E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1470827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B1D0520-2519-4504-8E90-1E68F958119A}" type="slidenum">
              <a:rPr lang="ca-ES" altLang="ca-ES" smtClean="0"/>
              <a:pPr eaLnBrk="1" hangingPunct="1">
                <a:spcBef>
                  <a:spcPct val="0"/>
                </a:spcBef>
              </a:pPr>
              <a:t>50</a:t>
            </a:fld>
            <a:endParaRPr lang="ca-ES" altLang="ca-E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3726925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63B028D-C8A8-486C-A239-0BCA56E5D57C}" type="slidenum">
              <a:rPr lang="ca-ES" altLang="ca-ES" smtClean="0"/>
              <a:pPr eaLnBrk="1" hangingPunct="1">
                <a:spcBef>
                  <a:spcPct val="0"/>
                </a:spcBef>
              </a:pPr>
              <a:t>51</a:t>
            </a:fld>
            <a:endParaRPr lang="ca-ES" altLang="ca-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180127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63B028D-C8A8-486C-A239-0BCA56E5D57C}" type="slidenum">
              <a:rPr lang="ca-ES" altLang="ca-ES" smtClean="0"/>
              <a:pPr eaLnBrk="1" hangingPunct="1">
                <a:spcBef>
                  <a:spcPct val="0"/>
                </a:spcBef>
              </a:pPr>
              <a:t>52</a:t>
            </a:fld>
            <a:endParaRPr lang="ca-ES" altLang="ca-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149117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AC8B049-C536-4442-A9A6-BC0A7146F415}" type="slidenum">
              <a:rPr lang="ca-ES" altLang="ca-ES" smtClean="0"/>
              <a:pPr eaLnBrk="1" hangingPunct="1">
                <a:spcBef>
                  <a:spcPct val="0"/>
                </a:spcBef>
              </a:pPr>
              <a:t>5</a:t>
            </a:fld>
            <a:endParaRPr lang="ca-ES" altLang="ca-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ca-ES" altLang="ca-ES"/>
          </a:p>
        </p:txBody>
      </p:sp>
    </p:spTree>
    <p:extLst>
      <p:ext uri="{BB962C8B-B14F-4D97-AF65-F5344CB8AC3E}">
        <p14:creationId xmlns:p14="http://schemas.microsoft.com/office/powerpoint/2010/main" val="1022776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63B028D-C8A8-486C-A239-0BCA56E5D57C}" type="slidenum">
              <a:rPr lang="ca-ES" altLang="ca-ES" smtClean="0"/>
              <a:pPr eaLnBrk="1" hangingPunct="1">
                <a:spcBef>
                  <a:spcPct val="0"/>
                </a:spcBef>
              </a:pPr>
              <a:t>53</a:t>
            </a:fld>
            <a:endParaRPr lang="ca-ES" altLang="ca-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317552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D306CF5-0099-4885-80D5-296EA4D76B7A}" type="slidenum">
              <a:rPr lang="ca-ES" altLang="ca-ES" smtClean="0"/>
              <a:pPr eaLnBrk="1" hangingPunct="1">
                <a:spcBef>
                  <a:spcPct val="0"/>
                </a:spcBef>
              </a:pPr>
              <a:t>54</a:t>
            </a:fld>
            <a:endParaRPr lang="ca-ES" altLang="ca-E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2453253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6969B0E-3FC1-4167-ABCF-3DC7EE1DCA44}" type="slidenum">
              <a:rPr lang="ca-ES" altLang="ca-ES" smtClean="0"/>
              <a:pPr eaLnBrk="1" hangingPunct="1">
                <a:spcBef>
                  <a:spcPct val="0"/>
                </a:spcBef>
              </a:pPr>
              <a:t>55</a:t>
            </a:fld>
            <a:endParaRPr lang="ca-ES" altLang="ca-E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3819504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58</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1266521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59</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2122255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60</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1217068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61</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2924462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14AB294-AB35-4843-8E34-80D1D75F8232}" type="slidenum">
              <a:rPr lang="ca-ES" altLang="ca-ES" smtClean="0"/>
              <a:pPr eaLnBrk="1" hangingPunct="1">
                <a:spcBef>
                  <a:spcPct val="0"/>
                </a:spcBef>
              </a:pPr>
              <a:t>62</a:t>
            </a:fld>
            <a:endParaRPr lang="ca-ES" altLang="ca-E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2836111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idor d'imatge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a-ES" altLang="ca-ES"/>
          </a:p>
        </p:txBody>
      </p:sp>
      <p:sp>
        <p:nvSpPr>
          <p:cNvPr id="11268" name="Conteni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6125" indent="-285750">
              <a:defRPr>
                <a:solidFill>
                  <a:schemeClr val="tx1"/>
                </a:solidFill>
                <a:latin typeface="Calibri" panose="020F0502020204030204" pitchFamily="34" charset="0"/>
                <a:cs typeface="Arial" panose="020B0604020202020204" pitchFamily="34" charset="0"/>
              </a:defRPr>
            </a:lvl2pPr>
            <a:lvl3pPr marL="1147763" indent="-228600">
              <a:defRPr>
                <a:solidFill>
                  <a:schemeClr val="tx1"/>
                </a:solidFill>
                <a:latin typeface="Calibri" panose="020F0502020204030204" pitchFamily="34" charset="0"/>
                <a:cs typeface="Arial" panose="020B0604020202020204" pitchFamily="34" charset="0"/>
              </a:defRPr>
            </a:lvl3pPr>
            <a:lvl4pPr marL="1606550" indent="-228600">
              <a:defRPr>
                <a:solidFill>
                  <a:schemeClr val="tx1"/>
                </a:solidFill>
                <a:latin typeface="Calibri" panose="020F0502020204030204" pitchFamily="34" charset="0"/>
                <a:cs typeface="Arial" panose="020B0604020202020204" pitchFamily="34" charset="0"/>
              </a:defRPr>
            </a:lvl4pPr>
            <a:lvl5pPr marL="2066925" indent="-228600">
              <a:defRPr>
                <a:solidFill>
                  <a:schemeClr val="tx1"/>
                </a:solidFill>
                <a:latin typeface="Calibri" panose="020F0502020204030204" pitchFamily="34" charset="0"/>
                <a:cs typeface="Arial" panose="020B0604020202020204" pitchFamily="34" charset="0"/>
              </a:defRPr>
            </a:lvl5pPr>
            <a:lvl6pPr marL="2524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813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8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95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520D01-7580-4EE4-B146-4D313225347B}" type="slidenum">
              <a:rPr lang="ca-ES" altLang="ca-ES" smtClean="0"/>
              <a:pPr/>
              <a:t>85</a:t>
            </a:fld>
            <a:endParaRPr lang="ca-ES" altLang="ca-ES"/>
          </a:p>
        </p:txBody>
      </p:sp>
    </p:spTree>
    <p:extLst>
      <p:ext uri="{BB962C8B-B14F-4D97-AF65-F5344CB8AC3E}">
        <p14:creationId xmlns:p14="http://schemas.microsoft.com/office/powerpoint/2010/main" val="629374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2CBC307B-9586-423C-8643-5D0D74C6AB0B}" type="slidenum">
              <a:rPr lang="es-ES" altLang="en-US" smtClean="0"/>
              <a:pPr>
                <a:defRPr/>
              </a:pPr>
              <a:t>98</a:t>
            </a:fld>
            <a:endParaRPr lang="es-ES" altLang="en-US"/>
          </a:p>
        </p:txBody>
      </p:sp>
    </p:spTree>
    <p:extLst>
      <p:ext uri="{BB962C8B-B14F-4D97-AF65-F5344CB8AC3E}">
        <p14:creationId xmlns:p14="http://schemas.microsoft.com/office/powerpoint/2010/main" val="349740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58C14D3-7885-4783-8E5A-2BE0ADEE021D}" type="slidenum">
              <a:rPr lang="ca-ES" altLang="ca-ES" smtClean="0"/>
              <a:pPr eaLnBrk="1" hangingPunct="1">
                <a:spcBef>
                  <a:spcPct val="0"/>
                </a:spcBef>
              </a:pPr>
              <a:t>6</a:t>
            </a:fld>
            <a:endParaRPr lang="ca-ES" altLang="ca-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a:p>
        </p:txBody>
      </p:sp>
    </p:spTree>
    <p:extLst>
      <p:ext uri="{BB962C8B-B14F-4D97-AF65-F5344CB8AC3E}">
        <p14:creationId xmlns:p14="http://schemas.microsoft.com/office/powerpoint/2010/main" val="3831509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pPr>
              <a:defRPr/>
            </a:pPr>
            <a:fld id="{2CBC307B-9586-423C-8643-5D0D74C6AB0B}" type="slidenum">
              <a:rPr lang="es-ES" altLang="en-US" smtClean="0"/>
              <a:pPr>
                <a:defRPr/>
              </a:pPr>
              <a:t>103</a:t>
            </a:fld>
            <a:endParaRPr lang="es-ES" altLang="en-US"/>
          </a:p>
        </p:txBody>
      </p:sp>
    </p:spTree>
    <p:extLst>
      <p:ext uri="{BB962C8B-B14F-4D97-AF65-F5344CB8AC3E}">
        <p14:creationId xmlns:p14="http://schemas.microsoft.com/office/powerpoint/2010/main" val="337703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7</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299635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8</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87484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9</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246204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10</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93216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0C40AD-4E81-4487-9D8D-670D61122A8D}" type="slidenum">
              <a:rPr lang="ca-ES" altLang="ca-ES" smtClean="0"/>
              <a:pPr eaLnBrk="1" hangingPunct="1">
                <a:spcBef>
                  <a:spcPct val="0"/>
                </a:spcBef>
              </a:pPr>
              <a:t>11</a:t>
            </a:fld>
            <a:endParaRPr lang="ca-ES" altLang="ca-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ca-ES" dirty="0"/>
          </a:p>
        </p:txBody>
      </p:sp>
    </p:spTree>
    <p:extLst>
      <p:ext uri="{BB962C8B-B14F-4D97-AF65-F5344CB8AC3E}">
        <p14:creationId xmlns:p14="http://schemas.microsoft.com/office/powerpoint/2010/main" val="98980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0" descr="dptpresi_c2">
            <a:extLst>
              <a:ext uri="{FF2B5EF4-FFF2-40B4-BE49-F238E27FC236}">
                <a16:creationId xmlns:a16="http://schemas.microsoft.com/office/drawing/2014/main" id="{959A8AAA-2D59-49B8-8392-A43403FA5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63" y="374650"/>
            <a:ext cx="418941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ctrTitle"/>
          </p:nvPr>
        </p:nvSpPr>
        <p:spPr>
          <a:xfrm>
            <a:off x="685800" y="3290400"/>
            <a:ext cx="7772400" cy="1252800"/>
          </a:xfrm>
        </p:spPr>
        <p:txBody>
          <a:bodyPr>
            <a:normAutofit/>
          </a:bodyPr>
          <a:lstStyle>
            <a:lvl1pPr algn="ctr">
              <a:defRPr sz="3600"/>
            </a:lvl1pPr>
          </a:lstStyle>
          <a:p>
            <a:r>
              <a:rPr lang="ca-ES" dirty="0"/>
              <a:t>Feu clic aquí per editar l'estil</a:t>
            </a:r>
          </a:p>
        </p:txBody>
      </p:sp>
      <p:sp>
        <p:nvSpPr>
          <p:cNvPr id="3" name="Subtítol 2"/>
          <p:cNvSpPr>
            <a:spLocks noGrp="1"/>
          </p:cNvSpPr>
          <p:nvPr>
            <p:ph type="subTitle" idx="1"/>
          </p:nvPr>
        </p:nvSpPr>
        <p:spPr>
          <a:xfrm>
            <a:off x="687600" y="4827600"/>
            <a:ext cx="7772400" cy="763200"/>
          </a:xfrm>
        </p:spPr>
        <p:txBody>
          <a:bodyPr/>
          <a:lstStyle>
            <a:lvl1pPr marL="0" indent="0" algn="ctr">
              <a:buNone/>
              <a:defRPr sz="2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dirty="0"/>
              <a:t>Feu clic aquí per editar l'estil de subtítols del patró</a:t>
            </a:r>
          </a:p>
        </p:txBody>
      </p:sp>
      <p:sp>
        <p:nvSpPr>
          <p:cNvPr id="5" name="Contenidor de número de diapositiva 5">
            <a:extLst>
              <a:ext uri="{FF2B5EF4-FFF2-40B4-BE49-F238E27FC236}">
                <a16:creationId xmlns:a16="http://schemas.microsoft.com/office/drawing/2014/main" id="{CAA63C4D-DD60-415B-82C3-E5972A111BC2}"/>
              </a:ext>
            </a:extLst>
          </p:cNvPr>
          <p:cNvSpPr>
            <a:spLocks noGrp="1"/>
          </p:cNvSpPr>
          <p:nvPr>
            <p:ph type="sldNum" sz="quarter" idx="10"/>
          </p:nvPr>
        </p:nvSpPr>
        <p:spPr/>
        <p:txBody>
          <a:bodyPr/>
          <a:lstStyle>
            <a:lvl1pPr>
              <a:defRPr/>
            </a:lvl1pPr>
          </a:lstStyle>
          <a:p>
            <a:fld id="{1C3F51D9-1A18-4B27-BF4D-B123291AC30A}" type="slidenum">
              <a:rPr lang="ca-ES" altLang="ca-ES"/>
              <a:pPr/>
              <a:t>‹Nº›</a:t>
            </a:fld>
            <a:endParaRPr lang="ca-ES" altLang="ca-ES"/>
          </a:p>
        </p:txBody>
      </p:sp>
    </p:spTree>
    <p:extLst>
      <p:ext uri="{BB962C8B-B14F-4D97-AF65-F5344CB8AC3E}">
        <p14:creationId xmlns:p14="http://schemas.microsoft.com/office/powerpoint/2010/main" val="214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0" descr="dptpresi_c2">
            <a:extLst>
              <a:ext uri="{FF2B5EF4-FFF2-40B4-BE49-F238E27FC236}">
                <a16:creationId xmlns:a16="http://schemas.microsoft.com/office/drawing/2014/main" id="{268E83E7-7BC3-4C29-BB9A-1744D4BCD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63" y="374650"/>
            <a:ext cx="418941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ctrTitle"/>
          </p:nvPr>
        </p:nvSpPr>
        <p:spPr>
          <a:xfrm>
            <a:off x="685800" y="3290400"/>
            <a:ext cx="7772400" cy="1252800"/>
          </a:xfrm>
        </p:spPr>
        <p:txBody>
          <a:bodyPr>
            <a:normAutofit/>
          </a:bodyPr>
          <a:lstStyle>
            <a:lvl1pPr algn="ctr">
              <a:defRPr sz="3600"/>
            </a:lvl1pPr>
          </a:lstStyle>
          <a:p>
            <a:r>
              <a:rPr lang="ca-ES" dirty="0"/>
              <a:t>Feu clic aquí per editar l'estil</a:t>
            </a:r>
          </a:p>
        </p:txBody>
      </p:sp>
      <p:sp>
        <p:nvSpPr>
          <p:cNvPr id="3" name="Subtítol 2"/>
          <p:cNvSpPr>
            <a:spLocks noGrp="1"/>
          </p:cNvSpPr>
          <p:nvPr>
            <p:ph type="subTitle" idx="1"/>
          </p:nvPr>
        </p:nvSpPr>
        <p:spPr>
          <a:xfrm>
            <a:off x="687600" y="4827600"/>
            <a:ext cx="7772400" cy="763200"/>
          </a:xfrm>
        </p:spPr>
        <p:txBody>
          <a:bodyPr/>
          <a:lstStyle>
            <a:lvl1pPr marL="0" indent="0" algn="ctr">
              <a:buNone/>
              <a:defRPr sz="2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dirty="0"/>
              <a:t>Feu clic aquí per editar l'estil de subtítols del patró</a:t>
            </a:r>
          </a:p>
        </p:txBody>
      </p:sp>
      <p:sp>
        <p:nvSpPr>
          <p:cNvPr id="5" name="Contenidor de número de diapositiva 5">
            <a:extLst>
              <a:ext uri="{FF2B5EF4-FFF2-40B4-BE49-F238E27FC236}">
                <a16:creationId xmlns:a16="http://schemas.microsoft.com/office/drawing/2014/main" id="{615598FE-32B0-43F8-ADC9-E8EF4DA5DD2C}"/>
              </a:ext>
            </a:extLst>
          </p:cNvPr>
          <p:cNvSpPr>
            <a:spLocks noGrp="1"/>
          </p:cNvSpPr>
          <p:nvPr>
            <p:ph type="sldNum" sz="quarter" idx="10"/>
          </p:nvPr>
        </p:nvSpPr>
        <p:spPr/>
        <p:txBody>
          <a:bodyPr/>
          <a:lstStyle>
            <a:lvl1pPr>
              <a:defRPr/>
            </a:lvl1pPr>
          </a:lstStyle>
          <a:p>
            <a:fld id="{294053C0-B172-4759-84CA-ECEB032061B9}" type="slidenum">
              <a:rPr lang="ca-ES" altLang="ca-ES"/>
              <a:pPr/>
              <a:t>‹Nº›</a:t>
            </a:fld>
            <a:endParaRPr lang="ca-ES" altLang="ca-ES"/>
          </a:p>
        </p:txBody>
      </p:sp>
    </p:spTree>
    <p:extLst>
      <p:ext uri="{BB962C8B-B14F-4D97-AF65-F5344CB8AC3E}">
        <p14:creationId xmlns:p14="http://schemas.microsoft.com/office/powerpoint/2010/main" val="51019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idx="1"/>
          </p:nvPr>
        </p:nvSpPr>
        <p:spPr>
          <a:xfrm>
            <a:off x="356400" y="2059201"/>
            <a:ext cx="8464072" cy="3674056"/>
          </a:xfrm>
        </p:spPr>
        <p:txBody>
          <a:body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5" name="Contenidor de text 4"/>
          <p:cNvSpPr>
            <a:spLocks noGrp="1"/>
          </p:cNvSpPr>
          <p:nvPr>
            <p:ph type="body" sz="quarter" idx="13"/>
          </p:nvPr>
        </p:nvSpPr>
        <p:spPr>
          <a:xfrm>
            <a:off x="356399" y="1268413"/>
            <a:ext cx="8571600" cy="428400"/>
          </a:xfrm>
        </p:spPr>
        <p:txBody>
          <a:bodyPr>
            <a:normAutofit/>
          </a:bodyPr>
          <a:lstStyle>
            <a:lvl1pPr marL="0" indent="0">
              <a:buFontTx/>
              <a:buNone/>
              <a:defRPr sz="2200" b="1"/>
            </a:lvl1pPr>
          </a:lstStyle>
          <a:p>
            <a:pPr lvl="0"/>
            <a:r>
              <a:rPr lang="ca-ES"/>
              <a:t>Feu clic aquí per editar estils</a:t>
            </a:r>
          </a:p>
        </p:txBody>
      </p:sp>
      <p:sp>
        <p:nvSpPr>
          <p:cNvPr id="6" name="Contenidor de número de diapositiva 5">
            <a:extLst>
              <a:ext uri="{FF2B5EF4-FFF2-40B4-BE49-F238E27FC236}">
                <a16:creationId xmlns:a16="http://schemas.microsoft.com/office/drawing/2014/main" id="{CC812098-CA2C-4311-ABD5-497D6C53991A}"/>
              </a:ext>
            </a:extLst>
          </p:cNvPr>
          <p:cNvSpPr>
            <a:spLocks noGrp="1"/>
          </p:cNvSpPr>
          <p:nvPr>
            <p:ph type="sldNum" sz="quarter" idx="14"/>
          </p:nvPr>
        </p:nvSpPr>
        <p:spPr/>
        <p:txBody>
          <a:bodyPr/>
          <a:lstStyle>
            <a:lvl1pPr>
              <a:defRPr/>
            </a:lvl1pPr>
          </a:lstStyle>
          <a:p>
            <a:fld id="{0917B3C4-251D-48A6-AEAA-0A29A7A5128C}" type="slidenum">
              <a:rPr lang="ca-ES" altLang="ca-ES"/>
              <a:pPr/>
              <a:t>‹Nº›</a:t>
            </a:fld>
            <a:endParaRPr lang="ca-ES" altLang="ca-ES"/>
          </a:p>
        </p:txBody>
      </p:sp>
    </p:spTree>
    <p:extLst>
      <p:ext uri="{BB962C8B-B14F-4D97-AF65-F5344CB8AC3E}">
        <p14:creationId xmlns:p14="http://schemas.microsoft.com/office/powerpoint/2010/main" val="117493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cxnSp>
        <p:nvCxnSpPr>
          <p:cNvPr id="5" name="Connector recte 4">
            <a:extLst>
              <a:ext uri="{FF2B5EF4-FFF2-40B4-BE49-F238E27FC236}">
                <a16:creationId xmlns:a16="http://schemas.microsoft.com/office/drawing/2014/main" id="{EF09D2AA-3FBF-4C52-8727-BB8B4B5CE9BD}"/>
              </a:ext>
            </a:extLst>
          </p:cNvPr>
          <p:cNvCxnSpPr/>
          <p:nvPr/>
        </p:nvCxnSpPr>
        <p:spPr>
          <a:xfrm>
            <a:off x="468313" y="1073150"/>
            <a:ext cx="838358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idx="1"/>
          </p:nvPr>
        </p:nvSpPr>
        <p:spPr>
          <a:xfrm>
            <a:off x="356400" y="2059200"/>
            <a:ext cx="8464072" cy="4106103"/>
          </a:xfrm>
        </p:spPr>
        <p:txBody>
          <a:body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8" name="Contenidor de text 4"/>
          <p:cNvSpPr>
            <a:spLocks noGrp="1"/>
          </p:cNvSpPr>
          <p:nvPr>
            <p:ph type="body" sz="quarter" idx="13"/>
          </p:nvPr>
        </p:nvSpPr>
        <p:spPr>
          <a:xfrm>
            <a:off x="356399" y="1268413"/>
            <a:ext cx="8571600" cy="428400"/>
          </a:xfrm>
        </p:spPr>
        <p:txBody>
          <a:bodyPr>
            <a:normAutofit/>
          </a:bodyPr>
          <a:lstStyle>
            <a:lvl1pPr marL="0" indent="0">
              <a:buFontTx/>
              <a:buNone/>
              <a:defRPr sz="2200" b="1"/>
            </a:lvl1pPr>
          </a:lstStyle>
          <a:p>
            <a:pPr lvl="0"/>
            <a:r>
              <a:rPr lang="ca-ES"/>
              <a:t>Feu clic aquí per editar estils</a:t>
            </a:r>
          </a:p>
        </p:txBody>
      </p:sp>
      <p:sp>
        <p:nvSpPr>
          <p:cNvPr id="6" name="Contenidor de número de diapositiva 5">
            <a:extLst>
              <a:ext uri="{FF2B5EF4-FFF2-40B4-BE49-F238E27FC236}">
                <a16:creationId xmlns:a16="http://schemas.microsoft.com/office/drawing/2014/main" id="{AD987B08-2724-4500-83C2-B28499277F0B}"/>
              </a:ext>
            </a:extLst>
          </p:cNvPr>
          <p:cNvSpPr>
            <a:spLocks noGrp="1"/>
          </p:cNvSpPr>
          <p:nvPr>
            <p:ph type="sldNum" sz="quarter" idx="14"/>
          </p:nvPr>
        </p:nvSpPr>
        <p:spPr/>
        <p:txBody>
          <a:bodyPr/>
          <a:lstStyle>
            <a:lvl1pPr>
              <a:defRPr/>
            </a:lvl1pPr>
          </a:lstStyle>
          <a:p>
            <a:fld id="{9F2534F0-D359-4C29-81FA-930D7B4D9B51}" type="slidenum">
              <a:rPr lang="ca-ES" altLang="ca-ES"/>
              <a:pPr/>
              <a:t>‹Nº›</a:t>
            </a:fld>
            <a:endParaRPr lang="ca-ES" altLang="ca-ES"/>
          </a:p>
        </p:txBody>
      </p:sp>
    </p:spTree>
    <p:extLst>
      <p:ext uri="{BB962C8B-B14F-4D97-AF65-F5344CB8AC3E}">
        <p14:creationId xmlns:p14="http://schemas.microsoft.com/office/powerpoint/2010/main" val="15263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t>Feu clic aquí per editar l'estil</a:t>
            </a:r>
          </a:p>
        </p:txBody>
      </p:sp>
      <p:sp>
        <p:nvSpPr>
          <p:cNvPr id="3" name="Contenidor de contingut 2"/>
          <p:cNvSpPr>
            <a:spLocks noGrp="1"/>
          </p:cNvSpPr>
          <p:nvPr>
            <p:ph idx="1"/>
          </p:nvPr>
        </p:nvSpPr>
        <p:spPr>
          <a:xfrm>
            <a:off x="356400" y="2059200"/>
            <a:ext cx="8464072" cy="3530039"/>
          </a:xfrm>
        </p:spPr>
        <p:txBody>
          <a:bodyPr/>
          <a:lstStyle>
            <a:lvl1pPr marL="0" indent="0">
              <a:buNone/>
              <a:defRPr/>
            </a:lvl1pPr>
          </a:lstStyle>
          <a:p>
            <a:pPr lvl="0"/>
            <a:r>
              <a:rPr lang="ca-ES" dirty="0"/>
              <a:t>Feu clic aquí per editar estils</a:t>
            </a:r>
          </a:p>
        </p:txBody>
      </p:sp>
      <p:sp>
        <p:nvSpPr>
          <p:cNvPr id="7" name="Contenidor de text 4"/>
          <p:cNvSpPr>
            <a:spLocks noGrp="1"/>
          </p:cNvSpPr>
          <p:nvPr>
            <p:ph type="body" sz="quarter" idx="13"/>
          </p:nvPr>
        </p:nvSpPr>
        <p:spPr>
          <a:xfrm>
            <a:off x="356399" y="1268413"/>
            <a:ext cx="8571600" cy="428400"/>
          </a:xfrm>
        </p:spPr>
        <p:txBody>
          <a:bodyPr>
            <a:normAutofit/>
          </a:bodyPr>
          <a:lstStyle>
            <a:lvl1pPr marL="0" indent="0">
              <a:buFontTx/>
              <a:buNone/>
              <a:defRPr sz="2200" b="1"/>
            </a:lvl1pPr>
          </a:lstStyle>
          <a:p>
            <a:pPr lvl="0"/>
            <a:r>
              <a:rPr lang="ca-ES"/>
              <a:t>Feu clic aquí per editar estils</a:t>
            </a:r>
          </a:p>
        </p:txBody>
      </p:sp>
      <p:sp>
        <p:nvSpPr>
          <p:cNvPr id="5" name="Contenidor de número de diapositiva 5">
            <a:extLst>
              <a:ext uri="{FF2B5EF4-FFF2-40B4-BE49-F238E27FC236}">
                <a16:creationId xmlns:a16="http://schemas.microsoft.com/office/drawing/2014/main" id="{3AF6CD24-D226-4DC9-BD3E-5A32EB7E1BD4}"/>
              </a:ext>
            </a:extLst>
          </p:cNvPr>
          <p:cNvSpPr>
            <a:spLocks noGrp="1"/>
          </p:cNvSpPr>
          <p:nvPr>
            <p:ph type="sldNum" sz="quarter" idx="14"/>
          </p:nvPr>
        </p:nvSpPr>
        <p:spPr/>
        <p:txBody>
          <a:bodyPr/>
          <a:lstStyle>
            <a:lvl1pPr>
              <a:defRPr/>
            </a:lvl1pPr>
          </a:lstStyle>
          <a:p>
            <a:fld id="{09CF33EA-02F0-456D-A268-E36409E15290}" type="slidenum">
              <a:rPr lang="ca-ES" altLang="ca-ES"/>
              <a:pPr/>
              <a:t>‹Nº›</a:t>
            </a:fld>
            <a:endParaRPr lang="ca-ES" altLang="ca-ES"/>
          </a:p>
        </p:txBody>
      </p:sp>
    </p:spTree>
    <p:extLst>
      <p:ext uri="{BB962C8B-B14F-4D97-AF65-F5344CB8AC3E}">
        <p14:creationId xmlns:p14="http://schemas.microsoft.com/office/powerpoint/2010/main" val="213103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sz="half" idx="1"/>
          </p:nvPr>
        </p:nvSpPr>
        <p:spPr>
          <a:xfrm>
            <a:off x="356400" y="2059201"/>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4" name="Contenidor de contingut 3"/>
          <p:cNvSpPr>
            <a:spLocks noGrp="1"/>
          </p:cNvSpPr>
          <p:nvPr>
            <p:ph sz="half" idx="2"/>
          </p:nvPr>
        </p:nvSpPr>
        <p:spPr>
          <a:xfrm>
            <a:off x="4648200" y="2059201"/>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dirty="0"/>
              <a:t>Feu clic aquí per editar estils</a:t>
            </a:r>
          </a:p>
          <a:p>
            <a:pPr lvl="1"/>
            <a:r>
              <a:rPr lang="ca-ES" dirty="0"/>
              <a:t>Segon nivell</a:t>
            </a:r>
          </a:p>
          <a:p>
            <a:pPr lvl="2"/>
            <a:r>
              <a:rPr lang="ca-ES" dirty="0"/>
              <a:t>Tercer nivell</a:t>
            </a:r>
          </a:p>
          <a:p>
            <a:pPr lvl="3"/>
            <a:r>
              <a:rPr lang="ca-ES" dirty="0"/>
              <a:t>Quart nivell</a:t>
            </a:r>
          </a:p>
          <a:p>
            <a:pPr lvl="4"/>
            <a:r>
              <a:rPr lang="ca-ES" dirty="0"/>
              <a:t>Cinquè nivell</a:t>
            </a:r>
          </a:p>
        </p:txBody>
      </p:sp>
      <p:sp>
        <p:nvSpPr>
          <p:cNvPr id="9" name="Contenidor de text 4"/>
          <p:cNvSpPr>
            <a:spLocks noGrp="1"/>
          </p:cNvSpPr>
          <p:nvPr>
            <p:ph type="body" sz="quarter" idx="13"/>
          </p:nvPr>
        </p:nvSpPr>
        <p:spPr>
          <a:xfrm>
            <a:off x="356399" y="1268413"/>
            <a:ext cx="8571600" cy="428400"/>
          </a:xfrm>
        </p:spPr>
        <p:txBody>
          <a:bodyPr>
            <a:normAutofit/>
          </a:bodyPr>
          <a:lstStyle>
            <a:lvl1pPr marL="0" indent="0">
              <a:buFontTx/>
              <a:buNone/>
              <a:defRPr sz="2200" b="1"/>
            </a:lvl1pPr>
          </a:lstStyle>
          <a:p>
            <a:pPr lvl="0"/>
            <a:r>
              <a:rPr lang="ca-ES"/>
              <a:t>Feu clic aquí per editar estils</a:t>
            </a:r>
          </a:p>
        </p:txBody>
      </p:sp>
      <p:sp>
        <p:nvSpPr>
          <p:cNvPr id="6" name="Contenidor de número de diapositiva 5">
            <a:extLst>
              <a:ext uri="{FF2B5EF4-FFF2-40B4-BE49-F238E27FC236}">
                <a16:creationId xmlns:a16="http://schemas.microsoft.com/office/drawing/2014/main" id="{1B8BD2F9-27E6-4A47-838D-173E18C45E4A}"/>
              </a:ext>
            </a:extLst>
          </p:cNvPr>
          <p:cNvSpPr>
            <a:spLocks noGrp="1"/>
          </p:cNvSpPr>
          <p:nvPr>
            <p:ph type="sldNum" sz="quarter" idx="14"/>
          </p:nvPr>
        </p:nvSpPr>
        <p:spPr/>
        <p:txBody>
          <a:bodyPr/>
          <a:lstStyle>
            <a:lvl1pPr>
              <a:defRPr/>
            </a:lvl1pPr>
          </a:lstStyle>
          <a:p>
            <a:fld id="{D4D19069-B571-4A93-A21B-0D690FE2AA54}" type="slidenum">
              <a:rPr lang="ca-ES" altLang="ca-ES"/>
              <a:pPr/>
              <a:t>‹Nº›</a:t>
            </a:fld>
            <a:endParaRPr lang="ca-ES" altLang="ca-ES"/>
          </a:p>
        </p:txBody>
      </p:sp>
    </p:spTree>
    <p:extLst>
      <p:ext uri="{BB962C8B-B14F-4D97-AF65-F5344CB8AC3E}">
        <p14:creationId xmlns:p14="http://schemas.microsoft.com/office/powerpoint/2010/main" val="366377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
    <p:spTree>
      <p:nvGrpSpPr>
        <p:cNvPr id="1" name=""/>
        <p:cNvGrpSpPr/>
        <p:nvPr/>
      </p:nvGrpSpPr>
      <p:grpSpPr>
        <a:xfrm>
          <a:off x="0" y="0"/>
          <a:ext cx="0" cy="0"/>
          <a:chOff x="0" y="0"/>
          <a:chExt cx="0" cy="0"/>
        </a:xfrm>
      </p:grpSpPr>
      <p:sp>
        <p:nvSpPr>
          <p:cNvPr id="2" name="Contenidor de número de diapositiva 3">
            <a:extLst>
              <a:ext uri="{FF2B5EF4-FFF2-40B4-BE49-F238E27FC236}">
                <a16:creationId xmlns:a16="http://schemas.microsoft.com/office/drawing/2014/main" id="{E5E8B75A-314C-4EDF-808A-466A7D2FD840}"/>
              </a:ext>
            </a:extLst>
          </p:cNvPr>
          <p:cNvSpPr>
            <a:spLocks noGrp="1"/>
          </p:cNvSpPr>
          <p:nvPr>
            <p:ph type="sldNum" sz="quarter" idx="10"/>
          </p:nvPr>
        </p:nvSpPr>
        <p:spPr/>
        <p:txBody>
          <a:bodyPr/>
          <a:lstStyle>
            <a:lvl1pPr>
              <a:defRPr/>
            </a:lvl1pPr>
          </a:lstStyle>
          <a:p>
            <a:fld id="{56C5FCC6-6E08-4990-9D96-BE716830C5CE}" type="slidenum">
              <a:rPr lang="ca-ES" altLang="ca-ES"/>
              <a:pPr/>
              <a:t>‹Nº›</a:t>
            </a:fld>
            <a:endParaRPr lang="ca-ES" altLang="ca-ES"/>
          </a:p>
        </p:txBody>
      </p:sp>
    </p:spTree>
    <p:extLst>
      <p:ext uri="{BB962C8B-B14F-4D97-AF65-F5344CB8AC3E}">
        <p14:creationId xmlns:p14="http://schemas.microsoft.com/office/powerpoint/2010/main" val="187393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Rectangle 4"/>
          <p:cNvSpPr>
            <a:spLocks noGrp="1" noChangeArrowheads="1"/>
          </p:cNvSpPr>
          <p:nvPr>
            <p:ph type="dt" sz="half" idx="10"/>
          </p:nvPr>
        </p:nvSpPr>
        <p:spPr>
          <a:ln/>
        </p:spPr>
        <p:txBody>
          <a:bodyPr/>
          <a:lstStyle>
            <a:lvl1pPr>
              <a:defRPr/>
            </a:lvl1pPr>
          </a:lstStyle>
          <a:p>
            <a:pPr>
              <a:defRPr/>
            </a:pPr>
            <a:endParaRPr lang="ca-ES" alt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ltLang="ca-ES"/>
          </a:p>
        </p:txBody>
      </p:sp>
      <p:sp>
        <p:nvSpPr>
          <p:cNvPr id="6" name="Rectangle 6"/>
          <p:cNvSpPr>
            <a:spLocks noGrp="1" noChangeArrowheads="1"/>
          </p:cNvSpPr>
          <p:nvPr>
            <p:ph type="sldNum" sz="quarter" idx="12"/>
          </p:nvPr>
        </p:nvSpPr>
        <p:spPr>
          <a:ln/>
        </p:spPr>
        <p:txBody>
          <a:bodyPr/>
          <a:lstStyle>
            <a:lvl1pPr>
              <a:defRPr/>
            </a:lvl1pPr>
          </a:lstStyle>
          <a:p>
            <a:pPr>
              <a:defRPr/>
            </a:pPr>
            <a:fld id="{3D298A8F-C6C5-4703-9690-ECE4A3C4C636}" type="slidenum">
              <a:rPr lang="ca-ES" altLang="ca-ES"/>
              <a:pPr>
                <a:defRPr/>
              </a:pPr>
              <a:t>‹Nº›</a:t>
            </a:fld>
            <a:endParaRPr lang="ca-ES" altLang="ca-ES"/>
          </a:p>
        </p:txBody>
      </p:sp>
    </p:spTree>
    <p:extLst>
      <p:ext uri="{BB962C8B-B14F-4D97-AF65-F5344CB8AC3E}">
        <p14:creationId xmlns:p14="http://schemas.microsoft.com/office/powerpoint/2010/main" val="170492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n-US"/>
              <a:t>Haga clic para modificar el estilo de título del patrón</a:t>
            </a:r>
            <a:endParaRPr lang="ca-ES"/>
          </a:p>
        </p:txBody>
      </p:sp>
      <p:sp>
        <p:nvSpPr>
          <p:cNvPr id="3" name="Marcador de texto 2"/>
          <p:cNvSpPr>
            <a:spLocks noGrp="1"/>
          </p:cNvSpPr>
          <p:nvPr>
            <p:ph type="body" sz="half" idx="1"/>
          </p:nvPr>
        </p:nvSpPr>
        <p:spPr>
          <a:xfrm>
            <a:off x="685800" y="2517775"/>
            <a:ext cx="3810000" cy="1541463"/>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ca-ES"/>
          </a:p>
        </p:txBody>
      </p:sp>
      <p:sp>
        <p:nvSpPr>
          <p:cNvPr id="4" name="Marcador de contenido 3"/>
          <p:cNvSpPr>
            <a:spLocks noGrp="1"/>
          </p:cNvSpPr>
          <p:nvPr>
            <p:ph sz="half" idx="2"/>
          </p:nvPr>
        </p:nvSpPr>
        <p:spPr>
          <a:xfrm>
            <a:off x="4648200" y="2517775"/>
            <a:ext cx="3811588" cy="1541463"/>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ca-ES"/>
          </a:p>
        </p:txBody>
      </p:sp>
      <p:sp>
        <p:nvSpPr>
          <p:cNvPr id="5" name="Rectangle 4"/>
          <p:cNvSpPr>
            <a:spLocks noGrp="1" noChangeArrowheads="1"/>
          </p:cNvSpPr>
          <p:nvPr>
            <p:ph type="dt" sz="half" idx="10"/>
          </p:nvPr>
        </p:nvSpPr>
        <p:spPr/>
        <p:txBody>
          <a:bodyPr/>
          <a:lstStyle>
            <a:lvl1pPr>
              <a:defRPr/>
            </a:lvl1pPr>
          </a:lstStyle>
          <a:p>
            <a:pPr>
              <a:defRPr/>
            </a:pPr>
            <a:fld id="{92B964DE-D340-44ED-A4E3-0DD5A92E94A5}" type="datetimeFigureOut">
              <a:rPr lang="ca-ES" smtClean="0"/>
              <a:pPr>
                <a:defRPr/>
              </a:pPr>
              <a:t>9/3/2022</a:t>
            </a:fld>
            <a:endParaRPr lang="ca-ES"/>
          </a:p>
        </p:txBody>
      </p:sp>
      <p:sp>
        <p:nvSpPr>
          <p:cNvPr id="6" name="Rectangle 5"/>
          <p:cNvSpPr>
            <a:spLocks noGrp="1" noChangeArrowheads="1"/>
          </p:cNvSpPr>
          <p:nvPr>
            <p:ph type="ftr" sz="quarter" idx="11"/>
          </p:nvPr>
        </p:nvSpPr>
        <p:spPr/>
        <p:txBody>
          <a:bodyPr/>
          <a:lstStyle>
            <a:lvl1pPr>
              <a:defRPr/>
            </a:lvl1pPr>
          </a:lstStyle>
          <a:p>
            <a:pPr>
              <a:defRPr/>
            </a:pPr>
            <a:endParaRPr lang="ca-ES"/>
          </a:p>
        </p:txBody>
      </p:sp>
      <p:sp>
        <p:nvSpPr>
          <p:cNvPr id="7" name="Rectangle 6"/>
          <p:cNvSpPr>
            <a:spLocks noGrp="1" noChangeArrowheads="1"/>
          </p:cNvSpPr>
          <p:nvPr>
            <p:ph type="sldNum" sz="quarter" idx="12"/>
          </p:nvPr>
        </p:nvSpPr>
        <p:spPr/>
        <p:txBody>
          <a:bodyPr/>
          <a:lstStyle>
            <a:lvl1pPr>
              <a:defRPr/>
            </a:lvl1pPr>
          </a:lstStyle>
          <a:p>
            <a:pPr>
              <a:defRPr/>
            </a:pPr>
            <a:fld id="{916712C2-FA45-4C08-BD6F-7FD60C3FA77D}" type="slidenum">
              <a:rPr lang="ca-ES" altLang="ca-ES"/>
              <a:pPr>
                <a:defRPr/>
              </a:pPr>
              <a:t>‹Nº›</a:t>
            </a:fld>
            <a:endParaRPr lang="ca-ES" altLang="ca-ES"/>
          </a:p>
        </p:txBody>
      </p:sp>
    </p:spTree>
    <p:extLst>
      <p:ext uri="{BB962C8B-B14F-4D97-AF65-F5344CB8AC3E}">
        <p14:creationId xmlns:p14="http://schemas.microsoft.com/office/powerpoint/2010/main" val="283931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a:extLst>
              <a:ext uri="{FF2B5EF4-FFF2-40B4-BE49-F238E27FC236}">
                <a16:creationId xmlns:a16="http://schemas.microsoft.com/office/drawing/2014/main" id="{BE7C8462-E5C4-4A41-BF86-D6F1E3D51ABD}"/>
              </a:ext>
            </a:extLst>
          </p:cNvPr>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ca-ES"/>
              <a:t>Feu clic aquí per editar l'estil</a:t>
            </a:r>
          </a:p>
        </p:txBody>
      </p:sp>
      <p:sp>
        <p:nvSpPr>
          <p:cNvPr id="1027" name="Contenidor de text 2">
            <a:extLst>
              <a:ext uri="{FF2B5EF4-FFF2-40B4-BE49-F238E27FC236}">
                <a16:creationId xmlns:a16="http://schemas.microsoft.com/office/drawing/2014/main" id="{906B37F6-D747-4094-8DB0-58E6D67BB405}"/>
              </a:ext>
            </a:extLst>
          </p:cNvPr>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ca-ES"/>
              <a:t>Feu clic aquí per editar estils</a:t>
            </a:r>
          </a:p>
          <a:p>
            <a:pPr lvl="1"/>
            <a:r>
              <a:rPr lang="ca-ES" altLang="ca-ES"/>
              <a:t>Segon nivell</a:t>
            </a:r>
          </a:p>
          <a:p>
            <a:pPr lvl="2"/>
            <a:r>
              <a:rPr lang="ca-ES" altLang="ca-ES"/>
              <a:t>Tercer nivell</a:t>
            </a:r>
          </a:p>
          <a:p>
            <a:pPr lvl="3"/>
            <a:r>
              <a:rPr lang="ca-ES" altLang="ca-ES"/>
              <a:t>Quart nivell</a:t>
            </a:r>
          </a:p>
          <a:p>
            <a:pPr lvl="4"/>
            <a:r>
              <a:rPr lang="ca-ES" altLang="ca-ES"/>
              <a:t>Cinquè nivell</a:t>
            </a:r>
          </a:p>
        </p:txBody>
      </p:sp>
      <p:sp>
        <p:nvSpPr>
          <p:cNvPr id="6" name="Contenidor de número de diapositiva 5">
            <a:extLst>
              <a:ext uri="{FF2B5EF4-FFF2-40B4-BE49-F238E27FC236}">
                <a16:creationId xmlns:a16="http://schemas.microsoft.com/office/drawing/2014/main" id="{83B978D1-E027-4B3F-83DB-57C28422457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latin typeface="Arial" panose="020B0604020202020204" pitchFamily="34" charset="0"/>
              </a:defRPr>
            </a:lvl1pPr>
          </a:lstStyle>
          <a:p>
            <a:fld id="{24CAE433-C738-40F8-B221-F104CCBAEA6E}" type="slidenum">
              <a:rPr lang="ca-ES" altLang="ca-ES"/>
              <a:pPr/>
              <a:t>‹Nº›</a:t>
            </a:fld>
            <a:endParaRPr lang="ca-ES" altLang="ca-ES"/>
          </a:p>
        </p:txBody>
      </p:sp>
      <p:cxnSp>
        <p:nvCxnSpPr>
          <p:cNvPr id="8" name="Connector recte 7">
            <a:extLst>
              <a:ext uri="{FF2B5EF4-FFF2-40B4-BE49-F238E27FC236}">
                <a16:creationId xmlns:a16="http://schemas.microsoft.com/office/drawing/2014/main" id="{AEB5E2D6-2156-476B-80F2-B538F3F894B0}"/>
              </a:ext>
            </a:extLst>
          </p:cNvPr>
          <p:cNvCxnSpPr/>
          <p:nvPr/>
        </p:nvCxnSpPr>
        <p:spPr>
          <a:xfrm>
            <a:off x="468313" y="1073150"/>
            <a:ext cx="838358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30" name="Picture 12" descr="dptpresi_h2">
            <a:extLst>
              <a:ext uri="{FF2B5EF4-FFF2-40B4-BE49-F238E27FC236}">
                <a16:creationId xmlns:a16="http://schemas.microsoft.com/office/drawing/2014/main" id="{90B8A700-692C-443C-B342-8D781F47FB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6196013"/>
            <a:ext cx="12763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3" r:id="rId3"/>
    <p:sldLayoutId id="2147483688" r:id="rId4"/>
    <p:sldLayoutId id="2147483684" r:id="rId5"/>
    <p:sldLayoutId id="2147483685" r:id="rId6"/>
    <p:sldLayoutId id="2147483689" r:id="rId7"/>
    <p:sldLayoutId id="2147483690" r:id="rId8"/>
    <p:sldLayoutId id="2147483691" r:id="rId9"/>
  </p:sldLayoutIdLst>
  <p:hf hdr="0" ftr="0" dt="0"/>
  <p:txStyles>
    <p:titleStyle>
      <a:lvl1pPr algn="l" rtl="0" eaLnBrk="0" fontAlgn="base" hangingPunct="0">
        <a:spcBef>
          <a:spcPct val="0"/>
        </a:spcBef>
        <a:spcAft>
          <a:spcPct val="0"/>
        </a:spcAft>
        <a:defRPr sz="2400" b="1" kern="1200">
          <a:solidFill>
            <a:srgbClr val="C0000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C00000"/>
          </a:solidFill>
          <a:latin typeface="Arial" charset="0"/>
          <a:cs typeface="Arial" charset="0"/>
        </a:defRPr>
      </a:lvl2pPr>
      <a:lvl3pPr algn="l" rtl="0" eaLnBrk="0" fontAlgn="base" hangingPunct="0">
        <a:spcBef>
          <a:spcPct val="0"/>
        </a:spcBef>
        <a:spcAft>
          <a:spcPct val="0"/>
        </a:spcAft>
        <a:defRPr sz="2400" b="1">
          <a:solidFill>
            <a:srgbClr val="C00000"/>
          </a:solidFill>
          <a:latin typeface="Arial" charset="0"/>
          <a:cs typeface="Arial" charset="0"/>
        </a:defRPr>
      </a:lvl3pPr>
      <a:lvl4pPr algn="l" rtl="0" eaLnBrk="0" fontAlgn="base" hangingPunct="0">
        <a:spcBef>
          <a:spcPct val="0"/>
        </a:spcBef>
        <a:spcAft>
          <a:spcPct val="0"/>
        </a:spcAft>
        <a:defRPr sz="2400" b="1">
          <a:solidFill>
            <a:srgbClr val="C00000"/>
          </a:solidFill>
          <a:latin typeface="Arial" charset="0"/>
          <a:cs typeface="Arial" charset="0"/>
        </a:defRPr>
      </a:lvl4pPr>
      <a:lvl5pPr algn="l" rtl="0" eaLnBrk="0" fontAlgn="base" hangingPunct="0">
        <a:spcBef>
          <a:spcPct val="0"/>
        </a:spcBef>
        <a:spcAft>
          <a:spcPct val="0"/>
        </a:spcAft>
        <a:defRPr sz="2400" b="1">
          <a:solidFill>
            <a:srgbClr val="C0000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rgbClr val="C00000"/>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5.jpeg"/><Relationship Id="rId4" Type="http://schemas.openxmlformats.org/officeDocument/2006/relationships/image" Target="../media/image69.png"/><Relationship Id="rId9" Type="http://schemas.openxmlformats.org/officeDocument/2006/relationships/image" Target="../media/image74.svg"/></Relationships>
</file>

<file path=ppt/slides/_rels/slide1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svg"/><Relationship Id="rId10" Type="http://schemas.openxmlformats.org/officeDocument/2006/relationships/image" Target="../media/image5.jpeg"/><Relationship Id="rId4" Type="http://schemas.openxmlformats.org/officeDocument/2006/relationships/image" Target="../media/image77.png"/><Relationship Id="rId9" Type="http://schemas.openxmlformats.org/officeDocument/2006/relationships/image" Target="../media/image74.svg"/></Relationships>
</file>

<file path=ppt/slides/_rels/slide119.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svg"/><Relationship Id="rId18" Type="http://schemas.openxmlformats.org/officeDocument/2006/relationships/image" Target="../media/image5.jpe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92.png"/><Relationship Id="rId17" Type="http://schemas.openxmlformats.org/officeDocument/2006/relationships/image" Target="../media/image97.svg"/><Relationship Id="rId2" Type="http://schemas.openxmlformats.org/officeDocument/2006/relationships/image" Target="../media/image82.png"/><Relationship Id="rId16" Type="http://schemas.openxmlformats.org/officeDocument/2006/relationships/image" Target="../media/image96.png"/><Relationship Id="rId1" Type="http://schemas.openxmlformats.org/officeDocument/2006/relationships/slideLayout" Target="../slideLayouts/slideLayout5.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5" Type="http://schemas.openxmlformats.org/officeDocument/2006/relationships/image" Target="../media/image9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 Id="rId14" Type="http://schemas.openxmlformats.org/officeDocument/2006/relationships/image" Target="../media/image9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file:///\\10.fitxers.ctti.intranet.gencat.cat\Departamentals$\GT\ESTADISTICA\SE\Estat%20dels%20serveis%20socials%20a%20Catalunya%20(informe)\Informe%20ESS%202020\GR&#192;FICS\Gr&#224;fics%20Estat%20Serveis%20Socials%202020%20%20A.xls!Envell%20i%20sobreenvell%2021!%5bGr&#224;fics%20Estat%20Serveis%20Socials%202020%20%20A.xls%5dEnvell%20i%20sobreenvell%2021%20Gr&#224;fic%204-1"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file:///\\10.fitxers.ctti.intranet.gencat.cat\Departamentals$\GT\ESTADISTICA\SE\Estat%20dels%20serveis%20socials%20a%20Catalunya%20(informe)\Informe%20ESS%202020\GR&#192;FICS\Gr&#224;fics%20Estat%20Serveis%20Socials%202020%20%20C.xls!Atenci&#243;%20residencial%20B!%5bGr&#224;fics%20Estat%20Serveis%20Socials%202020%20%20C.xls%5dAtenci&#243;%20residencial%20B%20Gr&#224;fic%20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file:///\\10.fitxers.ctti.intranet.gencat.cat\Departamentals$\GT\ESTADISTICA\SE\Estat%20dels%20serveis%20socials%20a%20Catalunya%20(informe)\Informe%20ESS%202020\GR&#192;FICS\Gr&#224;fics%20Estat%20Serveis%20Socials%202020%20%20C.xls!Atencio%20resid%20Viol&#232;ncia%20M.%202!%5bGr&#224;fics%20Estat%20Serveis%20Socials%202020%20%20C.xls%5dAtencio%20resid%20Viol&#232;ncia%20M.%202%20Gr&#225;fico%201"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oleObject" Target="file:///\\10.fitxers.ctti.intranet.gencat.cat\Departamentals$\GT\ESTADISTICA\SE\Estat%20dels%20serveis%20socials%20a%20Catalunya%20(informe)\Informe%20ESS%202020\GR&#192;FICS\Estat%20serveis%20socials%202020_gr&#224;fics%20pobresa%20energ&#232;tica.xlsx!Tipologia%20fam&#237;lies!%5bEstat%20serveis%20socials%202020_gr&#224;fics%20pobresa%20energ&#232;tica.xlsx%5dTipologia%20fam&#237;lies%20Gr&#224;fic%201" TargetMode="External"/><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file:///\\10.fitxers.ctti.intranet.gencat.cat\Departamentals$\GT\ESTADISTICA\SE\Estat%20dels%20serveis%20socials%20a%20Catalunya%20(informe)\Informe%20ESS%202020\GR&#192;FICS\Gr&#224;fics%20Estat%20Serveis%20Socials%202020%20%20C.xls!Fig%2040.%20Pressupost%20DBSF!%5bGr&#224;fics%20Estat%20Serveis%20Socials%202020%20%20C.xls%5dFig%2040.%20Pressupost%20DBSF%20Gr&#225;fico%201-3" TargetMode="External"/><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file:///\\10.fitxers.ctti.intranet.gencat.cat\Departamentals$\GT\ESTADISTICA\SE\Estat%20dels%20serveis%20socials%20a%20Catalunya%20(informe)\Informe%20ESS%202020\GR&#192;FICS\Gr&#224;fics%20Estat%20Serveis%20Socials%202020%20%20C.xls!Estat%20AMB%202019!%5bGr&#224;fics%20Estat%20Serveis%20Socials%202020%20%20C.xls%5dEstat%20AMB%202019%20Gr&#224;fic%202"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5.jpeg"/></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jpe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tiff"/><Relationship Id="rId4" Type="http://schemas.openxmlformats.org/officeDocument/2006/relationships/image" Target="../media/image5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mailto:AISS@gencat.cat" TargetMode="External"/><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55.png"/><Relationship Id="rId4" Type="http://schemas.openxmlformats.org/officeDocument/2006/relationships/hyperlink" Target="http://atenciointegradasocialisanitaria.gencat.cat/"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8.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a:extLst>
              <a:ext uri="{FF2B5EF4-FFF2-40B4-BE49-F238E27FC236}">
                <a16:creationId xmlns:a16="http://schemas.microsoft.com/office/drawing/2014/main" id="{29438573-D6E5-4310-8258-28BD7BDBD804}"/>
              </a:ext>
            </a:extLst>
          </p:cNvPr>
          <p:cNvSpPr>
            <a:spLocks noGrp="1"/>
          </p:cNvSpPr>
          <p:nvPr>
            <p:ph type="ctrTitle"/>
          </p:nvPr>
        </p:nvSpPr>
        <p:spPr>
          <a:xfrm>
            <a:off x="685800" y="3290888"/>
            <a:ext cx="7772400" cy="1252537"/>
          </a:xfrm>
        </p:spPr>
        <p:txBody>
          <a:bodyPr/>
          <a:lstStyle/>
          <a:p>
            <a:pPr eaLnBrk="1" hangingPunct="1"/>
            <a:r>
              <a:rPr lang="es-ES" altLang="ca-ES" dirty="0"/>
              <a:t>CONSELL GENERAL DE SERVEIS SOCIALS</a:t>
            </a:r>
          </a:p>
        </p:txBody>
      </p:sp>
      <p:sp>
        <p:nvSpPr>
          <p:cNvPr id="6147" name="Subtítol 2">
            <a:extLst>
              <a:ext uri="{FF2B5EF4-FFF2-40B4-BE49-F238E27FC236}">
                <a16:creationId xmlns:a16="http://schemas.microsoft.com/office/drawing/2014/main" id="{D0664609-FD70-46E1-A66A-7B9181CD7D2C}"/>
              </a:ext>
            </a:extLst>
          </p:cNvPr>
          <p:cNvSpPr>
            <a:spLocks noGrp="1"/>
          </p:cNvSpPr>
          <p:nvPr>
            <p:ph type="subTitle" idx="1"/>
          </p:nvPr>
        </p:nvSpPr>
        <p:spPr>
          <a:xfrm>
            <a:off x="687388" y="4827588"/>
            <a:ext cx="7772400" cy="763587"/>
          </a:xfrm>
        </p:spPr>
        <p:txBody>
          <a:bodyPr/>
          <a:lstStyle/>
          <a:p>
            <a:pPr eaLnBrk="1" hangingPunct="1"/>
            <a:r>
              <a:rPr lang="es-ES" altLang="ca-ES" dirty="0"/>
              <a:t>21 de Febrer de 2022</a:t>
            </a:r>
          </a:p>
        </p:txBody>
      </p:sp>
      <p:pic>
        <p:nvPicPr>
          <p:cNvPr id="4" name="Picture 2" descr="http://identitatcorporativa.gencat.cat/web/.content/Documentacio/descarregues/dpt/COLOR/Drets-Socials/drets_socials_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769314" y="2270124"/>
            <a:ext cx="7681120" cy="3796567"/>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10</a:t>
            </a:fld>
            <a:endParaRPr lang="ca-ES" altLang="ca-ES" sz="1000"/>
          </a:p>
        </p:txBody>
      </p:sp>
      <p:sp>
        <p:nvSpPr>
          <p:cNvPr id="37891" name="Rectangle 5"/>
          <p:cNvSpPr>
            <a:spLocks noChangeArrowheads="1"/>
          </p:cNvSpPr>
          <p:nvPr/>
        </p:nvSpPr>
        <p:spPr bwMode="auto">
          <a:xfrm>
            <a:off x="682625" y="1773238"/>
            <a:ext cx="705772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5800" y="1844675"/>
            <a:ext cx="7773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Despeses per unitats </a:t>
            </a:r>
            <a:r>
              <a:rPr lang="ca-ES" sz="1400" b="0" dirty="0">
                <a:solidFill>
                  <a:schemeClr val="tx1">
                    <a:lumMod val="75000"/>
                    <a:lumOff val="25000"/>
                  </a:schemeClr>
                </a:solidFill>
              </a:rPr>
              <a:t>(</a:t>
            </a:r>
            <a:r>
              <a:rPr lang="pt-BR" sz="1400" b="0" dirty="0" err="1">
                <a:solidFill>
                  <a:schemeClr val="tx1">
                    <a:lumMod val="75000"/>
                    <a:lumOff val="25000"/>
                  </a:schemeClr>
                </a:solidFill>
              </a:rPr>
              <a:t>pressupost</a:t>
            </a:r>
            <a:r>
              <a:rPr lang="pt-BR" sz="1400" b="0" dirty="0">
                <a:solidFill>
                  <a:schemeClr val="tx1">
                    <a:lumMod val="75000"/>
                    <a:lumOff val="25000"/>
                  </a:schemeClr>
                </a:solidFill>
              </a:rPr>
              <a:t> no </a:t>
            </a:r>
            <a:r>
              <a:rPr lang="pt-BR" sz="1400" b="0" dirty="0" err="1">
                <a:solidFill>
                  <a:schemeClr val="tx1">
                    <a:lumMod val="75000"/>
                    <a:lumOff val="25000"/>
                  </a:schemeClr>
                </a:solidFill>
              </a:rPr>
              <a:t>consolidat</a:t>
            </a:r>
            <a:r>
              <a:rPr lang="pt-BR" sz="1400" b="0" dirty="0">
                <a:solidFill>
                  <a:schemeClr val="tx1">
                    <a:lumMod val="75000"/>
                    <a:lumOff val="25000"/>
                  </a:schemeClr>
                </a:solidFill>
              </a:rPr>
              <a:t>)</a:t>
            </a:r>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startAt="2"/>
            </a:pPr>
            <a:r>
              <a:rPr lang="ca-ES" altLang="ca-ES" dirty="0"/>
              <a:t>Pressupost del Departament de Drets Socials</a:t>
            </a:r>
            <a:endParaRPr lang="ca-ES" altLang="ca-ES" sz="1800" dirty="0"/>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Gràfic 21"/>
          <p:cNvGraphicFramePr>
            <a:graphicFrameLocks/>
          </p:cNvGraphicFramePr>
          <p:nvPr/>
        </p:nvGraphicFramePr>
        <p:xfrm>
          <a:off x="1188418" y="2415210"/>
          <a:ext cx="6768752" cy="3554271"/>
        </p:xfrm>
        <a:graphic>
          <a:graphicData uri="http://schemas.openxmlformats.org/drawingml/2006/chart">
            <c:chart xmlns:c="http://schemas.openxmlformats.org/drawingml/2006/chart" xmlns:r="http://schemas.openxmlformats.org/officeDocument/2006/relationships" r:id="rId4"/>
          </a:graphicData>
        </a:graphic>
      </p:graphicFrame>
      <p:sp>
        <p:nvSpPr>
          <p:cNvPr id="15" name="Google Shape;41;p6">
            <a:extLst>
              <a:ext uri="{FF2B5EF4-FFF2-40B4-BE49-F238E27FC236}">
                <a16:creationId xmlns:a16="http://schemas.microsoft.com/office/drawing/2014/main" id="{F3C15E3B-B340-2D4F-9DA6-27CE8DEE3BF2}"/>
              </a:ext>
            </a:extLst>
          </p:cNvPr>
          <p:cNvSpPr txBox="1"/>
          <p:nvPr/>
        </p:nvSpPr>
        <p:spPr>
          <a:xfrm>
            <a:off x="1115616" y="1839706"/>
            <a:ext cx="5796000" cy="33855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buClr>
                <a:srgbClr val="000000"/>
              </a:buClr>
              <a:buSzPts val="1600"/>
              <a:defRPr sz="1600">
                <a:solidFill>
                  <a:srgbClr val="000000"/>
                </a:solidFill>
              </a:defRPr>
            </a:pPr>
            <a:endParaRPr lang="ca-ES" sz="1100" b="1" dirty="0">
              <a:solidFill>
                <a:schemeClr val="accent4">
                  <a:lumMod val="25000"/>
                </a:schemeClr>
              </a:solidFill>
              <a:latin typeface="Arial" panose="020B0604020202020204" pitchFamily="34" charset="0"/>
              <a:cs typeface="Rubik" charset="0"/>
            </a:endParaRPr>
          </a:p>
          <a:p>
            <a:pPr>
              <a:buClr>
                <a:srgbClr val="000000"/>
              </a:buClr>
              <a:buSzPts val="1600"/>
              <a:defRPr sz="1600">
                <a:solidFill>
                  <a:srgbClr val="000000"/>
                </a:solidFill>
              </a:defRPr>
            </a:pPr>
            <a:r>
              <a:rPr lang="ca-ES" sz="1100" dirty="0">
                <a:solidFill>
                  <a:schemeClr val="accent4">
                    <a:lumMod val="25000"/>
                  </a:schemeClr>
                </a:solidFill>
                <a:latin typeface="Arial" panose="020B0604020202020204" pitchFamily="34" charset="0"/>
                <a:cs typeface="Rubik" charset="0"/>
              </a:rPr>
              <a:t>M€</a:t>
            </a:r>
            <a:endParaRPr lang="ca-ES" sz="1100" b="1" dirty="0">
              <a:solidFill>
                <a:schemeClr val="accent4">
                  <a:lumMod val="25000"/>
                </a:schemeClr>
              </a:solidFill>
              <a:latin typeface="Arial" panose="020B0604020202020204" pitchFamily="34" charset="0"/>
              <a:cs typeface="Rubik" charset="0"/>
            </a:endParaRPr>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180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4294967295"/>
          </p:nvPr>
        </p:nvSpPr>
        <p:spPr/>
        <p:txBody>
          <a:bodyPr/>
          <a:lstStyle/>
          <a:p>
            <a:pPr>
              <a:defRPr/>
            </a:pPr>
            <a:endParaRPr lang="ca-ES" altLang="en-US" dirty="0"/>
          </a:p>
        </p:txBody>
      </p:sp>
      <p:sp>
        <p:nvSpPr>
          <p:cNvPr id="8" name="Título 1">
            <a:extLst>
              <a:ext uri="{FF2B5EF4-FFF2-40B4-BE49-F238E27FC236}">
                <a16:creationId xmlns:a16="http://schemas.microsoft.com/office/drawing/2014/main" id="{66266654-9F14-407B-BEFC-A1567C621F8A}"/>
              </a:ext>
            </a:extLst>
          </p:cNvPr>
          <p:cNvSpPr txBox="1">
            <a:spLocks/>
          </p:cNvSpPr>
          <p:nvPr/>
        </p:nvSpPr>
        <p:spPr>
          <a:xfrm>
            <a:off x="739074" y="1099576"/>
            <a:ext cx="7773987" cy="330994"/>
          </a:xfrm>
          <a:prstGeom prst="rect">
            <a:avLst/>
          </a:prstGeom>
        </p:spPr>
        <p:txBody>
          <a:bodyPr/>
          <a:lstStyle>
            <a:lvl1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r>
              <a:rPr lang="ca-ES" sz="2100" kern="0" dirty="0">
                <a:latin typeface="+mn-lt"/>
              </a:rPr>
              <a:t>Pla de millora del Sistema d’atenció a la infància</a:t>
            </a:r>
          </a:p>
        </p:txBody>
      </p:sp>
      <p:sp>
        <p:nvSpPr>
          <p:cNvPr id="40" name="QuadreDeText 39"/>
          <p:cNvSpPr txBox="1"/>
          <p:nvPr/>
        </p:nvSpPr>
        <p:spPr>
          <a:xfrm>
            <a:off x="5002909" y="2405675"/>
            <a:ext cx="1937903" cy="369332"/>
          </a:xfrm>
          <a:prstGeom prst="rect">
            <a:avLst/>
          </a:prstGeom>
          <a:noFill/>
        </p:spPr>
        <p:txBody>
          <a:bodyPr wrap="none" rtlCol="0">
            <a:spAutoFit/>
          </a:bodyPr>
          <a:lstStyle/>
          <a:p>
            <a:r>
              <a:rPr lang="ca-ES" b="1" dirty="0"/>
              <a:t>DETECCIÓ PRECOÇ</a:t>
            </a:r>
          </a:p>
        </p:txBody>
      </p:sp>
      <p:sp>
        <p:nvSpPr>
          <p:cNvPr id="41" name="QuadreDeText 40"/>
          <p:cNvSpPr txBox="1"/>
          <p:nvPr/>
        </p:nvSpPr>
        <p:spPr>
          <a:xfrm>
            <a:off x="5020954" y="2075450"/>
            <a:ext cx="1289135" cy="369332"/>
          </a:xfrm>
          <a:prstGeom prst="rect">
            <a:avLst/>
          </a:prstGeom>
          <a:noFill/>
        </p:spPr>
        <p:txBody>
          <a:bodyPr wrap="none" rtlCol="0">
            <a:spAutoFit/>
          </a:bodyPr>
          <a:lstStyle/>
          <a:p>
            <a:r>
              <a:rPr lang="ca-ES" b="1" dirty="0"/>
              <a:t>PREVENCIÓ</a:t>
            </a:r>
          </a:p>
        </p:txBody>
      </p:sp>
      <p:sp>
        <p:nvSpPr>
          <p:cNvPr id="42" name="QuadreDeText 41"/>
          <p:cNvSpPr txBox="1"/>
          <p:nvPr/>
        </p:nvSpPr>
        <p:spPr>
          <a:xfrm>
            <a:off x="5020955" y="2715868"/>
            <a:ext cx="2409827" cy="369332"/>
          </a:xfrm>
          <a:prstGeom prst="rect">
            <a:avLst/>
          </a:prstGeom>
          <a:noFill/>
        </p:spPr>
        <p:txBody>
          <a:bodyPr wrap="none" rtlCol="0">
            <a:spAutoFit/>
          </a:bodyPr>
          <a:lstStyle/>
          <a:p>
            <a:r>
              <a:rPr lang="ca-ES" b="1" dirty="0"/>
              <a:t>ACOLLIMENT FAMILIAR</a:t>
            </a:r>
          </a:p>
        </p:txBody>
      </p:sp>
      <p:sp>
        <p:nvSpPr>
          <p:cNvPr id="43" name="QuadreDeText 42"/>
          <p:cNvSpPr txBox="1"/>
          <p:nvPr/>
        </p:nvSpPr>
        <p:spPr>
          <a:xfrm>
            <a:off x="5020954" y="3025268"/>
            <a:ext cx="1517916" cy="369332"/>
          </a:xfrm>
          <a:prstGeom prst="rect">
            <a:avLst/>
          </a:prstGeom>
          <a:noFill/>
        </p:spPr>
        <p:txBody>
          <a:bodyPr wrap="none" rtlCol="0">
            <a:spAutoFit/>
          </a:bodyPr>
          <a:lstStyle/>
          <a:p>
            <a:r>
              <a:rPr lang="ca-ES" b="1" dirty="0"/>
              <a:t>RESTAURACIÓ</a:t>
            </a:r>
          </a:p>
        </p:txBody>
      </p:sp>
      <p:sp>
        <p:nvSpPr>
          <p:cNvPr id="44" name="QuadreDeText 43"/>
          <p:cNvSpPr txBox="1"/>
          <p:nvPr/>
        </p:nvSpPr>
        <p:spPr>
          <a:xfrm>
            <a:off x="5007529" y="3361169"/>
            <a:ext cx="1499770" cy="369332"/>
          </a:xfrm>
          <a:prstGeom prst="rect">
            <a:avLst/>
          </a:prstGeom>
          <a:noFill/>
        </p:spPr>
        <p:txBody>
          <a:bodyPr wrap="none" rtlCol="0">
            <a:spAutoFit/>
          </a:bodyPr>
          <a:lstStyle/>
          <a:p>
            <a:r>
              <a:rPr lang="ca-ES" b="1" dirty="0"/>
              <a:t>PARTICIPACIÓ</a:t>
            </a:r>
          </a:p>
        </p:txBody>
      </p:sp>
      <p:sp>
        <p:nvSpPr>
          <p:cNvPr id="45" name="QuadreDeText 44"/>
          <p:cNvSpPr txBox="1"/>
          <p:nvPr/>
        </p:nvSpPr>
        <p:spPr>
          <a:xfrm>
            <a:off x="5007528" y="3719762"/>
            <a:ext cx="2423420" cy="369332"/>
          </a:xfrm>
          <a:prstGeom prst="rect">
            <a:avLst/>
          </a:prstGeom>
          <a:noFill/>
        </p:spPr>
        <p:txBody>
          <a:bodyPr wrap="none" rtlCol="0">
            <a:spAutoFit/>
          </a:bodyPr>
          <a:lstStyle/>
          <a:p>
            <a:r>
              <a:rPr lang="ca-ES" b="1" dirty="0"/>
              <a:t>EDUCACIÓ I FORMACIÓ</a:t>
            </a:r>
          </a:p>
        </p:txBody>
      </p:sp>
      <p:sp>
        <p:nvSpPr>
          <p:cNvPr id="46" name="QuadreDeText 45"/>
          <p:cNvSpPr txBox="1"/>
          <p:nvPr/>
        </p:nvSpPr>
        <p:spPr>
          <a:xfrm>
            <a:off x="5007528" y="4021088"/>
            <a:ext cx="1639231" cy="369332"/>
          </a:xfrm>
          <a:prstGeom prst="rect">
            <a:avLst/>
          </a:prstGeom>
          <a:noFill/>
        </p:spPr>
        <p:txBody>
          <a:bodyPr wrap="none" rtlCol="0">
            <a:spAutoFit/>
          </a:bodyPr>
          <a:lstStyle/>
          <a:p>
            <a:r>
              <a:rPr lang="ca-ES" b="1" dirty="0"/>
              <a:t>SALUT MENTAL</a:t>
            </a:r>
          </a:p>
        </p:txBody>
      </p:sp>
      <p:sp>
        <p:nvSpPr>
          <p:cNvPr id="47" name="QuadreDeText 46"/>
          <p:cNvSpPr txBox="1"/>
          <p:nvPr/>
        </p:nvSpPr>
        <p:spPr>
          <a:xfrm>
            <a:off x="5020954" y="4965707"/>
            <a:ext cx="2791405" cy="369332"/>
          </a:xfrm>
          <a:prstGeom prst="rect">
            <a:avLst/>
          </a:prstGeom>
          <a:noFill/>
        </p:spPr>
        <p:txBody>
          <a:bodyPr wrap="none" rtlCol="0">
            <a:spAutoFit/>
          </a:bodyPr>
          <a:lstStyle/>
          <a:p>
            <a:r>
              <a:rPr lang="ca-ES" b="1" dirty="0"/>
              <a:t>PLANIFICACIÓ I AVALUACIÓ</a:t>
            </a:r>
          </a:p>
        </p:txBody>
      </p:sp>
      <p:sp>
        <p:nvSpPr>
          <p:cNvPr id="48" name="QuadreDeText 47"/>
          <p:cNvSpPr txBox="1"/>
          <p:nvPr/>
        </p:nvSpPr>
        <p:spPr>
          <a:xfrm>
            <a:off x="5027885" y="4345124"/>
            <a:ext cx="1556132" cy="369332"/>
          </a:xfrm>
          <a:prstGeom prst="rect">
            <a:avLst/>
          </a:prstGeom>
          <a:noFill/>
        </p:spPr>
        <p:txBody>
          <a:bodyPr wrap="none" rtlCol="0">
            <a:spAutoFit/>
          </a:bodyPr>
          <a:lstStyle/>
          <a:p>
            <a:r>
              <a:rPr lang="ca-ES" b="1" dirty="0"/>
              <a:t>EMANCIPACIÓ</a:t>
            </a:r>
          </a:p>
        </p:txBody>
      </p:sp>
      <p:sp>
        <p:nvSpPr>
          <p:cNvPr id="49" name="QuadreDeText 48"/>
          <p:cNvSpPr txBox="1"/>
          <p:nvPr/>
        </p:nvSpPr>
        <p:spPr>
          <a:xfrm>
            <a:off x="1521722" y="2350776"/>
            <a:ext cx="999120" cy="461665"/>
          </a:xfrm>
          <a:prstGeom prst="rect">
            <a:avLst/>
          </a:prstGeom>
          <a:noFill/>
        </p:spPr>
        <p:txBody>
          <a:bodyPr wrap="none" rtlCol="0">
            <a:spAutoFit/>
          </a:bodyPr>
          <a:lstStyle/>
          <a:p>
            <a:r>
              <a:rPr lang="ca-ES" sz="2400" b="1" dirty="0"/>
              <a:t>DRETS</a:t>
            </a:r>
          </a:p>
        </p:txBody>
      </p:sp>
      <p:sp>
        <p:nvSpPr>
          <p:cNvPr id="50" name="QuadreDeText 49"/>
          <p:cNvSpPr txBox="1"/>
          <p:nvPr/>
        </p:nvSpPr>
        <p:spPr>
          <a:xfrm>
            <a:off x="1529688" y="3131991"/>
            <a:ext cx="1305165" cy="461665"/>
          </a:xfrm>
          <a:prstGeom prst="rect">
            <a:avLst/>
          </a:prstGeom>
          <a:noFill/>
        </p:spPr>
        <p:txBody>
          <a:bodyPr wrap="none" rtlCol="0">
            <a:spAutoFit/>
          </a:bodyPr>
          <a:lstStyle/>
          <a:p>
            <a:r>
              <a:rPr lang="ca-ES" sz="2400" b="1" dirty="0"/>
              <a:t>ATENCIÓ</a:t>
            </a:r>
          </a:p>
        </p:txBody>
      </p:sp>
      <p:sp>
        <p:nvSpPr>
          <p:cNvPr id="51" name="QuadreDeText 50"/>
          <p:cNvSpPr txBox="1"/>
          <p:nvPr/>
        </p:nvSpPr>
        <p:spPr>
          <a:xfrm>
            <a:off x="1535993" y="3938814"/>
            <a:ext cx="1488164" cy="461665"/>
          </a:xfrm>
          <a:prstGeom prst="rect">
            <a:avLst/>
          </a:prstGeom>
          <a:noFill/>
        </p:spPr>
        <p:txBody>
          <a:bodyPr wrap="none" rtlCol="0">
            <a:spAutoFit/>
          </a:bodyPr>
          <a:lstStyle/>
          <a:p>
            <a:r>
              <a:rPr lang="ca-ES" sz="2400" b="1" dirty="0"/>
              <a:t>BENESTAR</a:t>
            </a:r>
          </a:p>
        </p:txBody>
      </p:sp>
      <p:sp>
        <p:nvSpPr>
          <p:cNvPr id="52" name="QuadreDeText 51"/>
          <p:cNvSpPr txBox="1"/>
          <p:nvPr/>
        </p:nvSpPr>
        <p:spPr>
          <a:xfrm>
            <a:off x="1565362" y="4721679"/>
            <a:ext cx="2374881" cy="461665"/>
          </a:xfrm>
          <a:prstGeom prst="rect">
            <a:avLst/>
          </a:prstGeom>
          <a:noFill/>
        </p:spPr>
        <p:txBody>
          <a:bodyPr wrap="none" rtlCol="0">
            <a:spAutoFit/>
          </a:bodyPr>
          <a:lstStyle/>
          <a:p>
            <a:r>
              <a:rPr lang="ca-ES" sz="2400" b="1" dirty="0"/>
              <a:t>INCLUSIÓ SOCIAL</a:t>
            </a:r>
          </a:p>
        </p:txBody>
      </p:sp>
      <p:pic>
        <p:nvPicPr>
          <p:cNvPr id="53" name="Imatge 52"/>
          <p:cNvPicPr>
            <a:picLocks noChangeAspect="1"/>
          </p:cNvPicPr>
          <p:nvPr/>
        </p:nvPicPr>
        <p:blipFill>
          <a:blip r:embed="rId2"/>
          <a:stretch>
            <a:fillRect/>
          </a:stretch>
        </p:blipFill>
        <p:spPr>
          <a:xfrm>
            <a:off x="4716114" y="2053085"/>
            <a:ext cx="339956" cy="297691"/>
          </a:xfrm>
          <a:prstGeom prst="rect">
            <a:avLst/>
          </a:prstGeom>
        </p:spPr>
      </p:pic>
      <p:pic>
        <p:nvPicPr>
          <p:cNvPr id="54" name="Imatge 53"/>
          <p:cNvPicPr>
            <a:picLocks noChangeAspect="1"/>
          </p:cNvPicPr>
          <p:nvPr/>
        </p:nvPicPr>
        <p:blipFill>
          <a:blip r:embed="rId2"/>
          <a:stretch>
            <a:fillRect/>
          </a:stretch>
        </p:blipFill>
        <p:spPr>
          <a:xfrm>
            <a:off x="4703849" y="2389315"/>
            <a:ext cx="339956" cy="297691"/>
          </a:xfrm>
          <a:prstGeom prst="rect">
            <a:avLst/>
          </a:prstGeom>
        </p:spPr>
      </p:pic>
      <p:pic>
        <p:nvPicPr>
          <p:cNvPr id="55" name="Imatge 54"/>
          <p:cNvPicPr>
            <a:picLocks noChangeAspect="1"/>
          </p:cNvPicPr>
          <p:nvPr/>
        </p:nvPicPr>
        <p:blipFill>
          <a:blip r:embed="rId2"/>
          <a:stretch>
            <a:fillRect/>
          </a:stretch>
        </p:blipFill>
        <p:spPr>
          <a:xfrm>
            <a:off x="4718346" y="2698963"/>
            <a:ext cx="339956" cy="297691"/>
          </a:xfrm>
          <a:prstGeom prst="rect">
            <a:avLst/>
          </a:prstGeom>
        </p:spPr>
      </p:pic>
      <p:pic>
        <p:nvPicPr>
          <p:cNvPr id="56" name="Imatge 55"/>
          <p:cNvPicPr>
            <a:picLocks noChangeAspect="1"/>
          </p:cNvPicPr>
          <p:nvPr/>
        </p:nvPicPr>
        <p:blipFill>
          <a:blip r:embed="rId2"/>
          <a:stretch>
            <a:fillRect/>
          </a:stretch>
        </p:blipFill>
        <p:spPr>
          <a:xfrm>
            <a:off x="4703849" y="2994975"/>
            <a:ext cx="339956" cy="297691"/>
          </a:xfrm>
          <a:prstGeom prst="rect">
            <a:avLst/>
          </a:prstGeom>
        </p:spPr>
      </p:pic>
      <p:pic>
        <p:nvPicPr>
          <p:cNvPr id="57" name="Imatge 56"/>
          <p:cNvPicPr>
            <a:picLocks noChangeAspect="1"/>
          </p:cNvPicPr>
          <p:nvPr/>
        </p:nvPicPr>
        <p:blipFill>
          <a:blip r:embed="rId2"/>
          <a:stretch>
            <a:fillRect/>
          </a:stretch>
        </p:blipFill>
        <p:spPr>
          <a:xfrm>
            <a:off x="4716114" y="3345356"/>
            <a:ext cx="339956" cy="297691"/>
          </a:xfrm>
          <a:prstGeom prst="rect">
            <a:avLst/>
          </a:prstGeom>
        </p:spPr>
      </p:pic>
      <p:pic>
        <p:nvPicPr>
          <p:cNvPr id="58" name="Imatge 57"/>
          <p:cNvPicPr>
            <a:picLocks noChangeAspect="1"/>
          </p:cNvPicPr>
          <p:nvPr/>
        </p:nvPicPr>
        <p:blipFill>
          <a:blip r:embed="rId2"/>
          <a:stretch>
            <a:fillRect/>
          </a:stretch>
        </p:blipFill>
        <p:spPr>
          <a:xfrm>
            <a:off x="4716114" y="3697053"/>
            <a:ext cx="339956" cy="297691"/>
          </a:xfrm>
          <a:prstGeom prst="rect">
            <a:avLst/>
          </a:prstGeom>
        </p:spPr>
      </p:pic>
      <p:pic>
        <p:nvPicPr>
          <p:cNvPr id="59" name="Imatge 58"/>
          <p:cNvPicPr>
            <a:picLocks noChangeAspect="1"/>
          </p:cNvPicPr>
          <p:nvPr/>
        </p:nvPicPr>
        <p:blipFill>
          <a:blip r:embed="rId2"/>
          <a:stretch>
            <a:fillRect/>
          </a:stretch>
        </p:blipFill>
        <p:spPr>
          <a:xfrm>
            <a:off x="4717961" y="4021089"/>
            <a:ext cx="339956" cy="297691"/>
          </a:xfrm>
          <a:prstGeom prst="rect">
            <a:avLst/>
          </a:prstGeom>
        </p:spPr>
      </p:pic>
      <p:pic>
        <p:nvPicPr>
          <p:cNvPr id="60" name="Imatge 59"/>
          <p:cNvPicPr>
            <a:picLocks noChangeAspect="1"/>
          </p:cNvPicPr>
          <p:nvPr/>
        </p:nvPicPr>
        <p:blipFill>
          <a:blip r:embed="rId2"/>
          <a:stretch>
            <a:fillRect/>
          </a:stretch>
        </p:blipFill>
        <p:spPr>
          <a:xfrm>
            <a:off x="4719675" y="4351845"/>
            <a:ext cx="339956" cy="297691"/>
          </a:xfrm>
          <a:prstGeom prst="rect">
            <a:avLst/>
          </a:prstGeom>
        </p:spPr>
      </p:pic>
      <p:pic>
        <p:nvPicPr>
          <p:cNvPr id="61" name="Imatge 60"/>
          <p:cNvPicPr>
            <a:picLocks noChangeAspect="1"/>
          </p:cNvPicPr>
          <p:nvPr/>
        </p:nvPicPr>
        <p:blipFill>
          <a:blip r:embed="rId2"/>
          <a:stretch>
            <a:fillRect/>
          </a:stretch>
        </p:blipFill>
        <p:spPr>
          <a:xfrm>
            <a:off x="4716114" y="4669161"/>
            <a:ext cx="339956" cy="297691"/>
          </a:xfrm>
          <a:prstGeom prst="rect">
            <a:avLst/>
          </a:prstGeom>
        </p:spPr>
      </p:pic>
      <p:pic>
        <p:nvPicPr>
          <p:cNvPr id="62" name="Imatge 61"/>
          <p:cNvPicPr>
            <a:picLocks noChangeAspect="1"/>
          </p:cNvPicPr>
          <p:nvPr/>
        </p:nvPicPr>
        <p:blipFill>
          <a:blip r:embed="rId2"/>
          <a:stretch>
            <a:fillRect/>
          </a:stretch>
        </p:blipFill>
        <p:spPr>
          <a:xfrm>
            <a:off x="693775" y="2212929"/>
            <a:ext cx="815683" cy="714274"/>
          </a:xfrm>
          <a:prstGeom prst="rect">
            <a:avLst/>
          </a:prstGeom>
        </p:spPr>
      </p:pic>
      <p:pic>
        <p:nvPicPr>
          <p:cNvPr id="63" name="Imatge 62"/>
          <p:cNvPicPr>
            <a:picLocks noChangeAspect="1"/>
          </p:cNvPicPr>
          <p:nvPr/>
        </p:nvPicPr>
        <p:blipFill>
          <a:blip r:embed="rId2"/>
          <a:stretch>
            <a:fillRect/>
          </a:stretch>
        </p:blipFill>
        <p:spPr>
          <a:xfrm>
            <a:off x="720311" y="2938308"/>
            <a:ext cx="815683" cy="714274"/>
          </a:xfrm>
          <a:prstGeom prst="rect">
            <a:avLst/>
          </a:prstGeom>
        </p:spPr>
      </p:pic>
      <p:pic>
        <p:nvPicPr>
          <p:cNvPr id="64" name="Imatge 63"/>
          <p:cNvPicPr>
            <a:picLocks noChangeAspect="1"/>
          </p:cNvPicPr>
          <p:nvPr/>
        </p:nvPicPr>
        <p:blipFill>
          <a:blip r:embed="rId2"/>
          <a:stretch>
            <a:fillRect/>
          </a:stretch>
        </p:blipFill>
        <p:spPr>
          <a:xfrm>
            <a:off x="749679" y="3749314"/>
            <a:ext cx="815683" cy="714274"/>
          </a:xfrm>
          <a:prstGeom prst="rect">
            <a:avLst/>
          </a:prstGeom>
        </p:spPr>
      </p:pic>
      <p:pic>
        <p:nvPicPr>
          <p:cNvPr id="65" name="Imatge 64"/>
          <p:cNvPicPr>
            <a:picLocks noChangeAspect="1"/>
          </p:cNvPicPr>
          <p:nvPr/>
        </p:nvPicPr>
        <p:blipFill>
          <a:blip r:embed="rId2"/>
          <a:stretch>
            <a:fillRect/>
          </a:stretch>
        </p:blipFill>
        <p:spPr>
          <a:xfrm>
            <a:off x="753240" y="4577239"/>
            <a:ext cx="815683" cy="714274"/>
          </a:xfrm>
          <a:prstGeom prst="rect">
            <a:avLst/>
          </a:prstGeom>
        </p:spPr>
      </p:pic>
      <p:sp>
        <p:nvSpPr>
          <p:cNvPr id="66" name="QuadreDeText 65"/>
          <p:cNvSpPr txBox="1"/>
          <p:nvPr/>
        </p:nvSpPr>
        <p:spPr>
          <a:xfrm>
            <a:off x="5027886" y="5256257"/>
            <a:ext cx="2539157" cy="369332"/>
          </a:xfrm>
          <a:prstGeom prst="rect">
            <a:avLst/>
          </a:prstGeom>
          <a:noFill/>
        </p:spPr>
        <p:txBody>
          <a:bodyPr wrap="none" rtlCol="0">
            <a:spAutoFit/>
          </a:bodyPr>
          <a:lstStyle/>
          <a:p>
            <a:r>
              <a:rPr lang="ca-ES" b="1" dirty="0"/>
              <a:t>PERSPECTIVA FEMINISTA</a:t>
            </a:r>
          </a:p>
        </p:txBody>
      </p:sp>
      <p:pic>
        <p:nvPicPr>
          <p:cNvPr id="67" name="Imatge 66"/>
          <p:cNvPicPr>
            <a:picLocks noChangeAspect="1"/>
          </p:cNvPicPr>
          <p:nvPr/>
        </p:nvPicPr>
        <p:blipFill>
          <a:blip r:embed="rId2"/>
          <a:stretch>
            <a:fillRect/>
          </a:stretch>
        </p:blipFill>
        <p:spPr>
          <a:xfrm>
            <a:off x="4716114" y="5235566"/>
            <a:ext cx="339956" cy="297691"/>
          </a:xfrm>
          <a:prstGeom prst="rect">
            <a:avLst/>
          </a:prstGeom>
        </p:spPr>
      </p:pic>
      <p:pic>
        <p:nvPicPr>
          <p:cNvPr id="68" name="Imatge 67"/>
          <p:cNvPicPr>
            <a:picLocks noChangeAspect="1"/>
          </p:cNvPicPr>
          <p:nvPr/>
        </p:nvPicPr>
        <p:blipFill>
          <a:blip r:embed="rId2"/>
          <a:stretch>
            <a:fillRect/>
          </a:stretch>
        </p:blipFill>
        <p:spPr>
          <a:xfrm>
            <a:off x="4717961" y="4954877"/>
            <a:ext cx="339956" cy="297691"/>
          </a:xfrm>
          <a:prstGeom prst="rect">
            <a:avLst/>
          </a:prstGeom>
        </p:spPr>
      </p:pic>
      <p:sp>
        <p:nvSpPr>
          <p:cNvPr id="69" name="QuadreDeText 68"/>
          <p:cNvSpPr txBox="1"/>
          <p:nvPr/>
        </p:nvSpPr>
        <p:spPr>
          <a:xfrm>
            <a:off x="5020954" y="4679506"/>
            <a:ext cx="2896627" cy="369332"/>
          </a:xfrm>
          <a:prstGeom prst="rect">
            <a:avLst/>
          </a:prstGeom>
          <a:noFill/>
        </p:spPr>
        <p:txBody>
          <a:bodyPr wrap="none" rtlCol="0">
            <a:spAutoFit/>
          </a:bodyPr>
          <a:lstStyle/>
          <a:p>
            <a:r>
              <a:rPr lang="ca-ES" b="1" dirty="0"/>
              <a:t>CURA A LES PROFESSIONALS</a:t>
            </a:r>
          </a:p>
        </p:txBody>
      </p:sp>
      <p:sp>
        <p:nvSpPr>
          <p:cNvPr id="3" name="Rectangle 2"/>
          <p:cNvSpPr/>
          <p:nvPr/>
        </p:nvSpPr>
        <p:spPr>
          <a:xfrm>
            <a:off x="662365" y="1565383"/>
            <a:ext cx="6009979" cy="415498"/>
          </a:xfrm>
          <a:prstGeom prst="rect">
            <a:avLst/>
          </a:prstGeom>
        </p:spPr>
        <p:txBody>
          <a:bodyPr wrap="none">
            <a:spAutoFit/>
          </a:bodyPr>
          <a:lstStyle/>
          <a:p>
            <a:r>
              <a:rPr lang="ca-ES" sz="2100" dirty="0">
                <a:solidFill>
                  <a:schemeClr val="bg1">
                    <a:lumMod val="50000"/>
                  </a:schemeClr>
                </a:solidFill>
                <a:latin typeface="Arial"/>
                <a:cs typeface="Arial"/>
              </a:rPr>
              <a:t>Per a què un Nou Model d’Atenció a la infància? </a:t>
            </a:r>
            <a:endParaRPr lang="ca-ES" sz="2100" dirty="0">
              <a:solidFill>
                <a:schemeClr val="bg1">
                  <a:lumMod val="50000"/>
                </a:schemeClr>
              </a:solidFill>
            </a:endParaRPr>
          </a:p>
        </p:txBody>
      </p:sp>
      <p:pic>
        <p:nvPicPr>
          <p:cNvPr id="35"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407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6266654-9F14-407B-BEFC-A1567C621F8A}"/>
              </a:ext>
            </a:extLst>
          </p:cNvPr>
          <p:cNvSpPr txBox="1">
            <a:spLocks/>
          </p:cNvSpPr>
          <p:nvPr/>
        </p:nvSpPr>
        <p:spPr>
          <a:xfrm>
            <a:off x="739074" y="1099576"/>
            <a:ext cx="7773987" cy="330994"/>
          </a:xfrm>
          <a:prstGeom prst="rect">
            <a:avLst/>
          </a:prstGeom>
        </p:spPr>
        <p:txBody>
          <a:bodyPr/>
          <a:lstStyle>
            <a:lvl1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r>
              <a:rPr lang="ca-ES" sz="2100" kern="0" dirty="0">
                <a:latin typeface="+mn-lt"/>
              </a:rPr>
              <a:t>Pla de millora del Sistema d’atenció a la infància</a:t>
            </a:r>
          </a:p>
        </p:txBody>
      </p:sp>
      <p:sp>
        <p:nvSpPr>
          <p:cNvPr id="5" name="QuadreDeText 4"/>
          <p:cNvSpPr txBox="1"/>
          <p:nvPr/>
        </p:nvSpPr>
        <p:spPr>
          <a:xfrm>
            <a:off x="730530" y="1638775"/>
            <a:ext cx="1939057" cy="369332"/>
          </a:xfrm>
          <a:prstGeom prst="rect">
            <a:avLst/>
          </a:prstGeom>
          <a:noFill/>
        </p:spPr>
        <p:txBody>
          <a:bodyPr wrap="none" rtlCol="0">
            <a:spAutoFit/>
          </a:bodyPr>
          <a:lstStyle/>
          <a:p>
            <a:r>
              <a:rPr lang="ca-ES" dirty="0">
                <a:solidFill>
                  <a:schemeClr val="bg1">
                    <a:lumMod val="50000"/>
                  </a:schemeClr>
                </a:solidFill>
              </a:rPr>
              <a:t>Estructura del Pla: </a:t>
            </a:r>
          </a:p>
        </p:txBody>
      </p:sp>
      <p:sp>
        <p:nvSpPr>
          <p:cNvPr id="6" name="CuadroTexto 5">
            <a:extLst>
              <a:ext uri="{FF2B5EF4-FFF2-40B4-BE49-F238E27FC236}">
                <a16:creationId xmlns:a16="http://schemas.microsoft.com/office/drawing/2014/main" id="{3EEB769B-F8A3-443A-BB82-8804B4A05D6E}"/>
              </a:ext>
            </a:extLst>
          </p:cNvPr>
          <p:cNvSpPr txBox="1"/>
          <p:nvPr/>
        </p:nvSpPr>
        <p:spPr>
          <a:xfrm>
            <a:off x="739074" y="1970839"/>
            <a:ext cx="4697022" cy="276999"/>
          </a:xfrm>
          <a:prstGeom prst="rect">
            <a:avLst/>
          </a:prstGeom>
          <a:solidFill>
            <a:schemeClr val="bg2">
              <a:lumMod val="20000"/>
              <a:lumOff val="80000"/>
            </a:schemeClr>
          </a:solidFill>
        </p:spPr>
        <p:txBody>
          <a:bodyPr wrap="square">
            <a:spAutoFit/>
          </a:bodyPr>
          <a:lstStyle/>
          <a:p>
            <a:pPr algn="ctr">
              <a:defRPr/>
            </a:pPr>
            <a:r>
              <a:rPr lang="ca-ES" sz="1200" dirty="0"/>
              <a:t>Nou Pacte per a la infància a Catalunya</a:t>
            </a:r>
          </a:p>
        </p:txBody>
      </p:sp>
      <p:sp>
        <p:nvSpPr>
          <p:cNvPr id="7" name="Marcador de número de diapositiva 1">
            <a:extLst>
              <a:ext uri="{FF2B5EF4-FFF2-40B4-BE49-F238E27FC236}">
                <a16:creationId xmlns:a16="http://schemas.microsoft.com/office/drawing/2014/main" id="{921FA26B-E64A-46F6-92F7-00AE98C93590}"/>
              </a:ext>
            </a:extLst>
          </p:cNvPr>
          <p:cNvSpPr>
            <a:spLocks noGrp="1"/>
          </p:cNvSpPr>
          <p:nvPr>
            <p:ph type="sldNum" sz="quarter" idx="4294967295"/>
          </p:nvPr>
        </p:nvSpPr>
        <p:spPr>
          <a:xfrm>
            <a:off x="6855072" y="7293902"/>
            <a:ext cx="2133600" cy="357188"/>
          </a:xfrm>
        </p:spPr>
        <p:txBody>
          <a:bodyPr/>
          <a:lstStyle/>
          <a:p>
            <a:pPr>
              <a:defRPr/>
            </a:pPr>
            <a:fld id="{D8AD961D-7307-4FBC-9137-0C0F9A93AD22}" type="slidenum">
              <a:rPr lang="ca-ES" altLang="en-US" smtClean="0"/>
              <a:pPr>
                <a:defRPr/>
              </a:pPr>
              <a:t>101</a:t>
            </a:fld>
            <a:endParaRPr lang="ca-ES" altLang="en-US"/>
          </a:p>
        </p:txBody>
      </p:sp>
      <p:sp>
        <p:nvSpPr>
          <p:cNvPr id="9" name="CuadroTexto 19">
            <a:extLst>
              <a:ext uri="{FF2B5EF4-FFF2-40B4-BE49-F238E27FC236}">
                <a16:creationId xmlns:a16="http://schemas.microsoft.com/office/drawing/2014/main" id="{E0EF0EA8-3530-4079-B0BD-D24CDED1AF4D}"/>
              </a:ext>
            </a:extLst>
          </p:cNvPr>
          <p:cNvSpPr txBox="1">
            <a:spLocks noChangeArrowheads="1"/>
          </p:cNvSpPr>
          <p:nvPr/>
        </p:nvSpPr>
        <p:spPr bwMode="auto">
          <a:xfrm>
            <a:off x="1305240" y="3101859"/>
            <a:ext cx="6264696" cy="323165"/>
          </a:xfrm>
          <a:prstGeom prst="rect">
            <a:avLst/>
          </a:prstGeom>
          <a:solidFill>
            <a:schemeClr val="accent1"/>
          </a:solidFill>
          <a:ln>
            <a:noFill/>
          </a:ln>
        </p:spPr>
        <p:txBody>
          <a:bodyPr wrap="square">
            <a:spAutoFit/>
          </a:bodyPr>
          <a:lstStyle>
            <a:lvl1pPr>
              <a:spcBef>
                <a:spcPct val="20000"/>
              </a:spcBef>
              <a:buClr>
                <a:srgbClr val="C00000"/>
              </a:buClr>
              <a:buFont typeface="Wingdings" panose="05000000000000000000" pitchFamily="2" charset="2"/>
              <a:buChar char="o"/>
              <a:defRPr>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ctr">
              <a:spcBef>
                <a:spcPct val="0"/>
              </a:spcBef>
              <a:buClrTx/>
              <a:buFontTx/>
              <a:buNone/>
            </a:pPr>
            <a:r>
              <a:rPr lang="ca-ES" altLang="ca-ES" sz="1500" dirty="0">
                <a:solidFill>
                  <a:schemeClr val="bg1"/>
                </a:solidFill>
              </a:rPr>
              <a:t>Pla de Millora del Sistema d’atenció a la infància i l’adolescència</a:t>
            </a:r>
          </a:p>
        </p:txBody>
      </p:sp>
      <p:sp>
        <p:nvSpPr>
          <p:cNvPr id="10" name="CuadroTexto 8">
            <a:extLst>
              <a:ext uri="{FF2B5EF4-FFF2-40B4-BE49-F238E27FC236}">
                <a16:creationId xmlns:a16="http://schemas.microsoft.com/office/drawing/2014/main" id="{CFFFB749-C6F3-415A-8B37-B23D94C8E137}"/>
              </a:ext>
            </a:extLst>
          </p:cNvPr>
          <p:cNvSpPr txBox="1"/>
          <p:nvPr/>
        </p:nvSpPr>
        <p:spPr>
          <a:xfrm>
            <a:off x="4193958" y="2383450"/>
            <a:ext cx="4482498" cy="276999"/>
          </a:xfrm>
          <a:prstGeom prst="rect">
            <a:avLst/>
          </a:prstGeom>
          <a:solidFill>
            <a:schemeClr val="bg2">
              <a:lumMod val="20000"/>
              <a:lumOff val="80000"/>
            </a:schemeClr>
          </a:solidFill>
        </p:spPr>
        <p:txBody>
          <a:bodyPr wrap="square">
            <a:spAutoFit/>
          </a:bodyPr>
          <a:lstStyle/>
          <a:p>
            <a:pPr algn="ctr">
              <a:defRPr/>
            </a:pPr>
            <a:r>
              <a:rPr lang="ca-ES" sz="1200" dirty="0"/>
              <a:t>Pla Estratègic de Serveis Socials de Catalunya</a:t>
            </a:r>
          </a:p>
        </p:txBody>
      </p:sp>
      <p:sp>
        <p:nvSpPr>
          <p:cNvPr id="11" name="Flecha: hacia abajo 9">
            <a:extLst>
              <a:ext uri="{FF2B5EF4-FFF2-40B4-BE49-F238E27FC236}">
                <a16:creationId xmlns:a16="http://schemas.microsoft.com/office/drawing/2014/main" id="{FCD9C10C-9642-426F-ACE8-8F742BFBDF44}"/>
              </a:ext>
            </a:extLst>
          </p:cNvPr>
          <p:cNvSpPr/>
          <p:nvPr/>
        </p:nvSpPr>
        <p:spPr bwMode="auto">
          <a:xfrm>
            <a:off x="3187630" y="2372290"/>
            <a:ext cx="363474" cy="69925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12" name="Flecha: hacia abajo 10">
            <a:extLst>
              <a:ext uri="{FF2B5EF4-FFF2-40B4-BE49-F238E27FC236}">
                <a16:creationId xmlns:a16="http://schemas.microsoft.com/office/drawing/2014/main" id="{C0ACB1E8-C42B-4270-9574-29E3002A3468}"/>
              </a:ext>
            </a:extLst>
          </p:cNvPr>
          <p:cNvSpPr/>
          <p:nvPr/>
        </p:nvSpPr>
        <p:spPr bwMode="auto">
          <a:xfrm>
            <a:off x="5869644" y="2740333"/>
            <a:ext cx="363474" cy="31403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13" name="Elipse 13">
            <a:extLst>
              <a:ext uri="{FF2B5EF4-FFF2-40B4-BE49-F238E27FC236}">
                <a16:creationId xmlns:a16="http://schemas.microsoft.com/office/drawing/2014/main" id="{C228D903-DE84-47EC-8287-2C06FEE5480F}"/>
              </a:ext>
            </a:extLst>
          </p:cNvPr>
          <p:cNvSpPr/>
          <p:nvPr/>
        </p:nvSpPr>
        <p:spPr bwMode="auto">
          <a:xfrm>
            <a:off x="5325348" y="3591018"/>
            <a:ext cx="2244588" cy="212415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dirty="0">
              <a:latin typeface="Arial" charset="0"/>
            </a:endParaRPr>
          </a:p>
        </p:txBody>
      </p:sp>
      <p:sp>
        <p:nvSpPr>
          <p:cNvPr id="15" name="Elipse 12">
            <a:extLst>
              <a:ext uri="{FF2B5EF4-FFF2-40B4-BE49-F238E27FC236}">
                <a16:creationId xmlns:a16="http://schemas.microsoft.com/office/drawing/2014/main" id="{2183AC9B-DD71-48BE-AD74-55DD1AE002CC}"/>
              </a:ext>
            </a:extLst>
          </p:cNvPr>
          <p:cNvSpPr/>
          <p:nvPr/>
        </p:nvSpPr>
        <p:spPr bwMode="auto">
          <a:xfrm>
            <a:off x="3869922" y="3824960"/>
            <a:ext cx="1944216" cy="1782727"/>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50000"/>
              </a:spcBef>
            </a:pPr>
            <a:endParaRPr lang="ca-ES" sz="1650" b="1" dirty="0">
              <a:solidFill>
                <a:schemeClr val="bg1">
                  <a:lumMod val="85000"/>
                </a:schemeClr>
              </a:solidFill>
              <a:latin typeface="Arial" charset="0"/>
            </a:endParaRPr>
          </a:p>
        </p:txBody>
      </p:sp>
      <p:sp>
        <p:nvSpPr>
          <p:cNvPr id="16" name="Elipse 15">
            <a:extLst>
              <a:ext uri="{FF2B5EF4-FFF2-40B4-BE49-F238E27FC236}">
                <a16:creationId xmlns:a16="http://schemas.microsoft.com/office/drawing/2014/main" id="{22F844D5-9363-4898-880D-C9944C21CFBB}"/>
              </a:ext>
            </a:extLst>
          </p:cNvPr>
          <p:cNvSpPr/>
          <p:nvPr/>
        </p:nvSpPr>
        <p:spPr bwMode="auto">
          <a:xfrm>
            <a:off x="2553174" y="3918591"/>
            <a:ext cx="1661388" cy="1595463"/>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50000"/>
              </a:spcBef>
            </a:pPr>
            <a:endParaRPr lang="ca-ES" sz="1500" b="1" dirty="0">
              <a:solidFill>
                <a:schemeClr val="bg1">
                  <a:lumMod val="85000"/>
                </a:schemeClr>
              </a:solidFill>
              <a:latin typeface="Arial" charset="0"/>
            </a:endParaRPr>
          </a:p>
        </p:txBody>
      </p:sp>
      <p:sp>
        <p:nvSpPr>
          <p:cNvPr id="17" name="Elipse 11">
            <a:extLst>
              <a:ext uri="{FF2B5EF4-FFF2-40B4-BE49-F238E27FC236}">
                <a16:creationId xmlns:a16="http://schemas.microsoft.com/office/drawing/2014/main" id="{5C119CC7-261C-497E-9EC3-D82712A76A7C}"/>
              </a:ext>
            </a:extLst>
          </p:cNvPr>
          <p:cNvSpPr/>
          <p:nvPr/>
        </p:nvSpPr>
        <p:spPr bwMode="auto">
          <a:xfrm>
            <a:off x="1493658" y="4176195"/>
            <a:ext cx="1296144" cy="1242138"/>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50000"/>
              </a:spcBef>
            </a:pPr>
            <a:endParaRPr lang="ca-ES" sz="1650" b="1" dirty="0">
              <a:solidFill>
                <a:schemeClr val="bg1">
                  <a:lumMod val="85000"/>
                </a:schemeClr>
              </a:solidFill>
              <a:latin typeface="Arial" charset="0"/>
            </a:endParaRPr>
          </a:p>
        </p:txBody>
      </p:sp>
      <p:sp>
        <p:nvSpPr>
          <p:cNvPr id="18" name="CuadroTexto 16">
            <a:extLst>
              <a:ext uri="{FF2B5EF4-FFF2-40B4-BE49-F238E27FC236}">
                <a16:creationId xmlns:a16="http://schemas.microsoft.com/office/drawing/2014/main" id="{A64564A2-0489-4E1A-A11C-3106641D89FF}"/>
              </a:ext>
            </a:extLst>
          </p:cNvPr>
          <p:cNvSpPr txBox="1"/>
          <p:nvPr/>
        </p:nvSpPr>
        <p:spPr>
          <a:xfrm>
            <a:off x="1568807" y="4370074"/>
            <a:ext cx="1132747" cy="715581"/>
          </a:xfrm>
          <a:prstGeom prst="rect">
            <a:avLst/>
          </a:prstGeom>
          <a:noFill/>
        </p:spPr>
        <p:txBody>
          <a:bodyPr wrap="none" rtlCol="0">
            <a:spAutoFit/>
          </a:bodyPr>
          <a:lstStyle/>
          <a:p>
            <a:pPr algn="ctr"/>
            <a:r>
              <a:rPr lang="ca-ES" sz="1350" dirty="0">
                <a:solidFill>
                  <a:schemeClr val="bg1"/>
                </a:solidFill>
              </a:rPr>
              <a:t>5 </a:t>
            </a:r>
          </a:p>
          <a:p>
            <a:pPr algn="ctr"/>
            <a:r>
              <a:rPr lang="ca-ES" sz="1350" dirty="0">
                <a:solidFill>
                  <a:schemeClr val="bg1"/>
                </a:solidFill>
              </a:rPr>
              <a:t>Línies </a:t>
            </a:r>
          </a:p>
          <a:p>
            <a:pPr algn="ctr"/>
            <a:r>
              <a:rPr lang="ca-ES" sz="1350" dirty="0">
                <a:solidFill>
                  <a:schemeClr val="bg1"/>
                </a:solidFill>
              </a:rPr>
              <a:t>Estratègiques</a:t>
            </a:r>
          </a:p>
        </p:txBody>
      </p:sp>
      <p:sp>
        <p:nvSpPr>
          <p:cNvPr id="19" name="CuadroTexto 17">
            <a:extLst>
              <a:ext uri="{FF2B5EF4-FFF2-40B4-BE49-F238E27FC236}">
                <a16:creationId xmlns:a16="http://schemas.microsoft.com/office/drawing/2014/main" id="{36AC75F4-4EB1-472B-B894-D75BB7949C99}"/>
              </a:ext>
            </a:extLst>
          </p:cNvPr>
          <p:cNvSpPr txBox="1"/>
          <p:nvPr/>
        </p:nvSpPr>
        <p:spPr>
          <a:xfrm>
            <a:off x="2898101" y="4305102"/>
            <a:ext cx="1019446" cy="784830"/>
          </a:xfrm>
          <a:prstGeom prst="rect">
            <a:avLst/>
          </a:prstGeom>
          <a:noFill/>
        </p:spPr>
        <p:txBody>
          <a:bodyPr wrap="none" rtlCol="0">
            <a:spAutoFit/>
          </a:bodyPr>
          <a:lstStyle/>
          <a:p>
            <a:pPr algn="ctr"/>
            <a:r>
              <a:rPr lang="ca-ES" sz="1500" dirty="0">
                <a:solidFill>
                  <a:schemeClr val="bg1"/>
                </a:solidFill>
              </a:rPr>
              <a:t>13</a:t>
            </a:r>
          </a:p>
          <a:p>
            <a:pPr algn="ctr"/>
            <a:r>
              <a:rPr lang="ca-ES" sz="1500" dirty="0">
                <a:solidFill>
                  <a:schemeClr val="bg1"/>
                </a:solidFill>
              </a:rPr>
              <a:t>Objectius</a:t>
            </a:r>
          </a:p>
          <a:p>
            <a:pPr algn="ctr"/>
            <a:r>
              <a:rPr lang="ca-ES" sz="1500" dirty="0">
                <a:solidFill>
                  <a:schemeClr val="bg1"/>
                </a:solidFill>
              </a:rPr>
              <a:t>Estratègics</a:t>
            </a:r>
          </a:p>
        </p:txBody>
      </p:sp>
      <p:sp>
        <p:nvSpPr>
          <p:cNvPr id="20" name="CuadroTexto 18">
            <a:extLst>
              <a:ext uri="{FF2B5EF4-FFF2-40B4-BE49-F238E27FC236}">
                <a16:creationId xmlns:a16="http://schemas.microsoft.com/office/drawing/2014/main" id="{4B332D01-94AF-4FD7-B241-019EAC7583B4}"/>
              </a:ext>
            </a:extLst>
          </p:cNvPr>
          <p:cNvSpPr txBox="1"/>
          <p:nvPr/>
        </p:nvSpPr>
        <p:spPr>
          <a:xfrm>
            <a:off x="4329671" y="4188663"/>
            <a:ext cx="1085554" cy="923330"/>
          </a:xfrm>
          <a:prstGeom prst="rect">
            <a:avLst/>
          </a:prstGeom>
          <a:noFill/>
        </p:spPr>
        <p:txBody>
          <a:bodyPr wrap="none" rtlCol="0">
            <a:spAutoFit/>
          </a:bodyPr>
          <a:lstStyle/>
          <a:p>
            <a:pPr algn="ctr"/>
            <a:r>
              <a:rPr lang="ca-ES" dirty="0">
                <a:solidFill>
                  <a:schemeClr val="bg1"/>
                </a:solidFill>
              </a:rPr>
              <a:t>21</a:t>
            </a:r>
          </a:p>
          <a:p>
            <a:pPr algn="ctr"/>
            <a:r>
              <a:rPr lang="ca-ES" dirty="0">
                <a:solidFill>
                  <a:schemeClr val="bg1"/>
                </a:solidFill>
              </a:rPr>
              <a:t>Objectius</a:t>
            </a:r>
          </a:p>
          <a:p>
            <a:pPr algn="ctr"/>
            <a:r>
              <a:rPr lang="ca-ES" dirty="0">
                <a:solidFill>
                  <a:schemeClr val="bg1"/>
                </a:solidFill>
              </a:rPr>
              <a:t>Específics</a:t>
            </a:r>
          </a:p>
        </p:txBody>
      </p:sp>
      <p:sp>
        <p:nvSpPr>
          <p:cNvPr id="21" name="CuadroTexto 19">
            <a:extLst>
              <a:ext uri="{FF2B5EF4-FFF2-40B4-BE49-F238E27FC236}">
                <a16:creationId xmlns:a16="http://schemas.microsoft.com/office/drawing/2014/main" id="{B585E00A-EAF3-4F5F-A0CC-4344245B5619}"/>
              </a:ext>
            </a:extLst>
          </p:cNvPr>
          <p:cNvSpPr txBox="1"/>
          <p:nvPr/>
        </p:nvSpPr>
        <p:spPr>
          <a:xfrm>
            <a:off x="6026938" y="4270933"/>
            <a:ext cx="1019831" cy="738664"/>
          </a:xfrm>
          <a:prstGeom prst="rect">
            <a:avLst/>
          </a:prstGeom>
          <a:noFill/>
        </p:spPr>
        <p:txBody>
          <a:bodyPr wrap="none" rtlCol="0">
            <a:spAutoFit/>
          </a:bodyPr>
          <a:lstStyle/>
          <a:p>
            <a:pPr algn="ctr"/>
            <a:r>
              <a:rPr lang="ca-ES" sz="2100" dirty="0">
                <a:solidFill>
                  <a:schemeClr val="bg1"/>
                </a:solidFill>
              </a:rPr>
              <a:t>70</a:t>
            </a:r>
          </a:p>
          <a:p>
            <a:pPr algn="ctr"/>
            <a:r>
              <a:rPr lang="ca-ES" sz="2100" dirty="0">
                <a:solidFill>
                  <a:schemeClr val="bg1"/>
                </a:solidFill>
              </a:rPr>
              <a:t>Accions</a:t>
            </a:r>
          </a:p>
        </p:txBody>
      </p:sp>
      <p:sp>
        <p:nvSpPr>
          <p:cNvPr id="23" name="Oval 22"/>
          <p:cNvSpPr/>
          <p:nvPr/>
        </p:nvSpPr>
        <p:spPr bwMode="auto">
          <a:xfrm>
            <a:off x="6889965" y="3425142"/>
            <a:ext cx="1488763" cy="1456075"/>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spcBef>
                <a:spcPct val="50000"/>
              </a:spcBef>
            </a:pPr>
            <a:r>
              <a:rPr lang="ca-ES" sz="1200" dirty="0">
                <a:latin typeface="Arial" charset="0"/>
              </a:rPr>
              <a:t>40 Accions</a:t>
            </a:r>
            <a:endParaRPr lang="ca-ES" sz="1200" b="1" dirty="0">
              <a:latin typeface="Arial" charset="0"/>
            </a:endParaRPr>
          </a:p>
          <a:p>
            <a:pPr algn="ctr" defTabSz="685800">
              <a:spcBef>
                <a:spcPct val="50000"/>
              </a:spcBef>
            </a:pPr>
            <a:r>
              <a:rPr lang="ca-ES" sz="1200" dirty="0">
                <a:latin typeface="Arial" charset="0"/>
              </a:rPr>
              <a:t>Iniciades o previstes pel </a:t>
            </a:r>
          </a:p>
          <a:p>
            <a:pPr algn="ctr" defTabSz="685800">
              <a:spcBef>
                <a:spcPct val="50000"/>
              </a:spcBef>
            </a:pPr>
            <a:r>
              <a:rPr lang="ca-ES" sz="1200" dirty="0">
                <a:latin typeface="Arial" charset="0"/>
              </a:rPr>
              <a:t>2022</a:t>
            </a:r>
            <a:endParaRPr lang="ca-ES" sz="1200" b="1" dirty="0">
              <a:latin typeface="Arial" charset="0"/>
            </a:endParaRPr>
          </a:p>
        </p:txBody>
      </p:sp>
      <p:pic>
        <p:nvPicPr>
          <p:cNvPr id="22"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317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 2"/>
          <p:cNvGrpSpPr/>
          <p:nvPr/>
        </p:nvGrpSpPr>
        <p:grpSpPr>
          <a:xfrm>
            <a:off x="1304699" y="2225948"/>
            <a:ext cx="6642738" cy="3672408"/>
            <a:chOff x="119336" y="1292556"/>
            <a:chExt cx="6864525" cy="4808654"/>
          </a:xfrm>
        </p:grpSpPr>
        <p:pic>
          <p:nvPicPr>
            <p:cNvPr id="4" name="Imatge 3"/>
            <p:cNvPicPr>
              <a:picLocks noChangeAspect="1"/>
            </p:cNvPicPr>
            <p:nvPr/>
          </p:nvPicPr>
          <p:blipFill rotWithShape="1">
            <a:blip r:embed="rId2"/>
            <a:srcRect l="21438" t="2720" r="3507"/>
            <a:stretch/>
          </p:blipFill>
          <p:spPr>
            <a:xfrm>
              <a:off x="119336" y="1292556"/>
              <a:ext cx="6840760" cy="4808654"/>
            </a:xfrm>
            <a:prstGeom prst="rect">
              <a:avLst/>
            </a:prstGeom>
          </p:spPr>
        </p:pic>
        <p:sp>
          <p:nvSpPr>
            <p:cNvPr id="5" name="Rectangle 4"/>
            <p:cNvSpPr/>
            <p:nvPr/>
          </p:nvSpPr>
          <p:spPr bwMode="auto">
            <a:xfrm>
              <a:off x="5615709" y="1306696"/>
              <a:ext cx="1368152" cy="723556"/>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grpSp>
      <p:sp>
        <p:nvSpPr>
          <p:cNvPr id="6" name="Título 1">
            <a:extLst>
              <a:ext uri="{FF2B5EF4-FFF2-40B4-BE49-F238E27FC236}">
                <a16:creationId xmlns:a16="http://schemas.microsoft.com/office/drawing/2014/main" id="{66266654-9F14-407B-BEFC-A1567C621F8A}"/>
              </a:ext>
            </a:extLst>
          </p:cNvPr>
          <p:cNvSpPr txBox="1">
            <a:spLocks/>
          </p:cNvSpPr>
          <p:nvPr/>
        </p:nvSpPr>
        <p:spPr>
          <a:xfrm>
            <a:off x="739074" y="1099576"/>
            <a:ext cx="7773987" cy="330994"/>
          </a:xfrm>
          <a:prstGeom prst="rect">
            <a:avLst/>
          </a:prstGeom>
        </p:spPr>
        <p:txBody>
          <a:bodyPr/>
          <a:lstStyle>
            <a:lvl1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r>
              <a:rPr lang="ca-ES" sz="2100" kern="0" dirty="0">
                <a:latin typeface="+mn-lt"/>
              </a:rPr>
              <a:t>Taula per a la inclusió de joves en situació de vulnerabilitat</a:t>
            </a:r>
          </a:p>
        </p:txBody>
      </p:sp>
      <p:sp>
        <p:nvSpPr>
          <p:cNvPr id="7" name="QuadreDeText 6"/>
          <p:cNvSpPr txBox="1"/>
          <p:nvPr/>
        </p:nvSpPr>
        <p:spPr>
          <a:xfrm>
            <a:off x="1291513" y="1924052"/>
            <a:ext cx="5453672" cy="300082"/>
          </a:xfrm>
          <a:prstGeom prst="rect">
            <a:avLst/>
          </a:prstGeom>
          <a:noFill/>
        </p:spPr>
        <p:txBody>
          <a:bodyPr wrap="none" rtlCol="0">
            <a:spAutoFit/>
          </a:bodyPr>
          <a:lstStyle/>
          <a:p>
            <a:r>
              <a:rPr lang="ca-ES" sz="1350" dirty="0"/>
              <a:t>Evolució d’arribades anuals de Joves Migrats Sols a Catalunya 2011 - 2021   </a:t>
            </a:r>
          </a:p>
        </p:txBody>
      </p:sp>
      <p:sp>
        <p:nvSpPr>
          <p:cNvPr id="8" name="QuadreDeText 7"/>
          <p:cNvSpPr txBox="1"/>
          <p:nvPr/>
        </p:nvSpPr>
        <p:spPr>
          <a:xfrm>
            <a:off x="533935" y="1600888"/>
            <a:ext cx="1479572" cy="369332"/>
          </a:xfrm>
          <a:prstGeom prst="rect">
            <a:avLst/>
          </a:prstGeom>
          <a:noFill/>
        </p:spPr>
        <p:txBody>
          <a:bodyPr wrap="none" rtlCol="0">
            <a:spAutoFit/>
          </a:bodyPr>
          <a:lstStyle/>
          <a:p>
            <a:r>
              <a:rPr lang="ca-ES" dirty="0">
                <a:solidFill>
                  <a:schemeClr val="bg1">
                    <a:lumMod val="50000"/>
                  </a:schemeClr>
                </a:solidFill>
              </a:rPr>
              <a:t>Antecedents: </a:t>
            </a:r>
          </a:p>
        </p:txBody>
      </p:sp>
      <p:sp>
        <p:nvSpPr>
          <p:cNvPr id="2" name="Oval 1"/>
          <p:cNvSpPr/>
          <p:nvPr/>
        </p:nvSpPr>
        <p:spPr bwMode="auto">
          <a:xfrm>
            <a:off x="1979712" y="2787964"/>
            <a:ext cx="1944216" cy="132865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algn="ctr" defTabSz="685800">
              <a:spcBef>
                <a:spcPct val="50000"/>
              </a:spcBef>
            </a:pPr>
            <a:r>
              <a:rPr lang="ca-ES" sz="1350" b="1" dirty="0">
                <a:solidFill>
                  <a:schemeClr val="bg1"/>
                </a:solidFill>
                <a:latin typeface="Arial" charset="0"/>
              </a:rPr>
              <a:t>Més de 5.200 JMS atesos actualment per la DGAIA</a:t>
            </a:r>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74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a:extLst>
              <a:ext uri="{FF2B5EF4-FFF2-40B4-BE49-F238E27FC236}">
                <a16:creationId xmlns:a16="http://schemas.microsoft.com/office/drawing/2014/main" id="{BA2F5BB4-D6A1-4800-B18C-89697C649B3A}"/>
              </a:ext>
            </a:extLst>
          </p:cNvPr>
          <p:cNvSpPr txBox="1"/>
          <p:nvPr/>
        </p:nvSpPr>
        <p:spPr>
          <a:xfrm>
            <a:off x="-694" y="1907081"/>
            <a:ext cx="1498887" cy="715581"/>
          </a:xfrm>
          <a:prstGeom prst="rect">
            <a:avLst/>
          </a:prstGeom>
          <a:noFill/>
        </p:spPr>
        <p:txBody>
          <a:bodyPr wrap="square" rtlCol="0">
            <a:spAutoFit/>
          </a:bodyPr>
          <a:lstStyle/>
          <a:p>
            <a:pPr algn="ctr"/>
            <a:r>
              <a:rPr lang="ca-ES" sz="1350" dirty="0"/>
              <a:t> </a:t>
            </a:r>
            <a:r>
              <a:rPr lang="es-ES" sz="1350" dirty="0" err="1"/>
              <a:t>Primers</a:t>
            </a:r>
            <a:r>
              <a:rPr lang="es-ES" sz="1350" dirty="0"/>
              <a:t> </a:t>
            </a:r>
            <a:r>
              <a:rPr lang="es-ES" sz="1350" dirty="0" err="1"/>
              <a:t>indicis</a:t>
            </a:r>
            <a:r>
              <a:rPr lang="es-ES" sz="1350" dirty="0"/>
              <a:t> de </a:t>
            </a:r>
            <a:r>
              <a:rPr lang="es-ES" sz="1350" dirty="0" err="1"/>
              <a:t>l’augment</a:t>
            </a:r>
            <a:r>
              <a:rPr lang="es-ES" sz="1350" dirty="0"/>
              <a:t> del flux </a:t>
            </a:r>
            <a:r>
              <a:rPr lang="es-ES" sz="1350" dirty="0" err="1"/>
              <a:t>migratori</a:t>
            </a:r>
            <a:endParaRPr lang="es-ES" sz="1350" dirty="0"/>
          </a:p>
        </p:txBody>
      </p:sp>
      <p:sp>
        <p:nvSpPr>
          <p:cNvPr id="5" name="CuadroTexto 4">
            <a:extLst>
              <a:ext uri="{FF2B5EF4-FFF2-40B4-BE49-F238E27FC236}">
                <a16:creationId xmlns:a16="http://schemas.microsoft.com/office/drawing/2014/main" id="{5653297A-FE1F-43C9-84A5-AF28B21048F0}"/>
              </a:ext>
            </a:extLst>
          </p:cNvPr>
          <p:cNvSpPr txBox="1"/>
          <p:nvPr/>
        </p:nvSpPr>
        <p:spPr>
          <a:xfrm>
            <a:off x="1641751" y="1862994"/>
            <a:ext cx="1698500" cy="553998"/>
          </a:xfrm>
          <a:prstGeom prst="rect">
            <a:avLst/>
          </a:prstGeom>
          <a:noFill/>
        </p:spPr>
        <p:txBody>
          <a:bodyPr wrap="square" rtlCol="0">
            <a:spAutoFit/>
          </a:bodyPr>
          <a:lstStyle/>
          <a:p>
            <a:pPr algn="ctr"/>
            <a:r>
              <a:rPr lang="es-ES" sz="1500" dirty="0"/>
              <a:t>Arribada “masiva” de JMS</a:t>
            </a:r>
          </a:p>
        </p:txBody>
      </p:sp>
      <p:sp>
        <p:nvSpPr>
          <p:cNvPr id="6" name="CuadroTexto 5">
            <a:extLst>
              <a:ext uri="{FF2B5EF4-FFF2-40B4-BE49-F238E27FC236}">
                <a16:creationId xmlns:a16="http://schemas.microsoft.com/office/drawing/2014/main" id="{2D133FBB-7900-4AED-AE23-56BEC95786D2}"/>
              </a:ext>
            </a:extLst>
          </p:cNvPr>
          <p:cNvSpPr txBox="1"/>
          <p:nvPr/>
        </p:nvSpPr>
        <p:spPr>
          <a:xfrm>
            <a:off x="3843257" y="1863733"/>
            <a:ext cx="1272080" cy="323165"/>
          </a:xfrm>
          <a:prstGeom prst="rect">
            <a:avLst/>
          </a:prstGeom>
          <a:noFill/>
        </p:spPr>
        <p:txBody>
          <a:bodyPr wrap="none" rtlCol="0">
            <a:spAutoFit/>
          </a:bodyPr>
          <a:lstStyle/>
          <a:p>
            <a:r>
              <a:rPr lang="es-ES" sz="1500" dirty="0"/>
              <a:t>“Posar </a:t>
            </a:r>
            <a:r>
              <a:rPr lang="es-ES" sz="1500" dirty="0" err="1"/>
              <a:t>Ordre</a:t>
            </a:r>
            <a:r>
              <a:rPr lang="es-ES" sz="1500" dirty="0"/>
              <a:t>”</a:t>
            </a:r>
          </a:p>
        </p:txBody>
      </p:sp>
      <p:sp>
        <p:nvSpPr>
          <p:cNvPr id="7" name="CuadroTexto 6">
            <a:extLst>
              <a:ext uri="{FF2B5EF4-FFF2-40B4-BE49-F238E27FC236}">
                <a16:creationId xmlns:a16="http://schemas.microsoft.com/office/drawing/2014/main" id="{B3EF703D-5EB1-48DE-A3AC-59C589C09BFF}"/>
              </a:ext>
            </a:extLst>
          </p:cNvPr>
          <p:cNvSpPr txBox="1"/>
          <p:nvPr/>
        </p:nvSpPr>
        <p:spPr>
          <a:xfrm>
            <a:off x="1537469" y="2401246"/>
            <a:ext cx="1962020" cy="3370153"/>
          </a:xfrm>
          <a:prstGeom prst="rect">
            <a:avLst/>
          </a:prstGeom>
          <a:noFill/>
        </p:spPr>
        <p:txBody>
          <a:bodyPr wrap="square" rtlCol="0">
            <a:spAutoFit/>
          </a:bodyPr>
          <a:lstStyle/>
          <a:p>
            <a:pPr>
              <a:spcBef>
                <a:spcPts val="450"/>
              </a:spcBef>
              <a:spcAft>
                <a:spcPts val="450"/>
              </a:spcAft>
            </a:pPr>
            <a:r>
              <a:rPr lang="es-ES" sz="1350" dirty="0" err="1">
                <a:solidFill>
                  <a:srgbClr val="C00000"/>
                </a:solidFill>
              </a:rPr>
              <a:t>Atenció</a:t>
            </a:r>
            <a:r>
              <a:rPr lang="es-ES" sz="1350" dirty="0">
                <a:solidFill>
                  <a:srgbClr val="C00000"/>
                </a:solidFill>
              </a:rPr>
              <a:t> </a:t>
            </a:r>
            <a:r>
              <a:rPr lang="es-ES" sz="1350" dirty="0" err="1">
                <a:solidFill>
                  <a:srgbClr val="C00000"/>
                </a:solidFill>
              </a:rPr>
              <a:t>Humanitària</a:t>
            </a:r>
            <a:endParaRPr lang="es-ES" sz="1350" dirty="0">
              <a:solidFill>
                <a:srgbClr val="C00000"/>
              </a:solidFill>
            </a:endParaRPr>
          </a:p>
          <a:p>
            <a:pPr>
              <a:spcBef>
                <a:spcPts val="450"/>
              </a:spcBef>
              <a:spcAft>
                <a:spcPts val="450"/>
              </a:spcAft>
            </a:pPr>
            <a:r>
              <a:rPr lang="es-ES" sz="1350" dirty="0" err="1"/>
              <a:t>Garantia</a:t>
            </a:r>
            <a:r>
              <a:rPr lang="es-ES" sz="1350" dirty="0"/>
              <a:t> </a:t>
            </a:r>
            <a:r>
              <a:rPr lang="es-ES" sz="1350" dirty="0" err="1"/>
              <a:t>drets</a:t>
            </a:r>
            <a:r>
              <a:rPr lang="es-ES" sz="1350" dirty="0"/>
              <a:t> </a:t>
            </a:r>
            <a:r>
              <a:rPr lang="es-ES" sz="1350" dirty="0" err="1"/>
              <a:t>fonamentals</a:t>
            </a:r>
            <a:r>
              <a:rPr lang="es-ES" sz="1350" dirty="0"/>
              <a:t> (</a:t>
            </a:r>
            <a:r>
              <a:rPr lang="es-ES" sz="1350" dirty="0" err="1"/>
              <a:t>Necessitats</a:t>
            </a:r>
            <a:r>
              <a:rPr lang="es-ES" sz="1350" dirty="0"/>
              <a:t> </a:t>
            </a:r>
            <a:r>
              <a:rPr lang="es-ES" sz="1350" dirty="0" err="1"/>
              <a:t>basiques</a:t>
            </a:r>
            <a:r>
              <a:rPr lang="es-ES" sz="1350" dirty="0"/>
              <a:t>, </a:t>
            </a:r>
            <a:r>
              <a:rPr lang="es-ES" sz="1350" dirty="0" err="1"/>
              <a:t>salut</a:t>
            </a:r>
            <a:r>
              <a:rPr lang="es-ES" sz="1350" dirty="0"/>
              <a:t>, </a:t>
            </a:r>
            <a:r>
              <a:rPr lang="es-ES" sz="1350" dirty="0" err="1"/>
              <a:t>educ</a:t>
            </a:r>
            <a:r>
              <a:rPr lang="es-ES" sz="1350" dirty="0"/>
              <a:t>., etc.)</a:t>
            </a:r>
          </a:p>
          <a:p>
            <a:pPr>
              <a:spcBef>
                <a:spcPts val="450"/>
              </a:spcBef>
              <a:spcAft>
                <a:spcPts val="0"/>
              </a:spcAft>
            </a:pPr>
            <a:r>
              <a:rPr lang="es-ES" sz="1350" dirty="0" err="1"/>
              <a:t>Creació</a:t>
            </a:r>
            <a:r>
              <a:rPr lang="es-ES" sz="1350" dirty="0"/>
              <a:t> del </a:t>
            </a:r>
            <a:r>
              <a:rPr lang="es-ES" sz="1350" dirty="0" err="1"/>
              <a:t>Servei</a:t>
            </a:r>
            <a:r>
              <a:rPr lang="es-ES" sz="1350" dirty="0"/>
              <a:t> de Primera </a:t>
            </a:r>
            <a:r>
              <a:rPr lang="es-ES" sz="1350" dirty="0" err="1"/>
              <a:t>Acollida</a:t>
            </a:r>
            <a:r>
              <a:rPr lang="es-ES" sz="1350" dirty="0"/>
              <a:t> y </a:t>
            </a:r>
            <a:r>
              <a:rPr lang="es-ES" sz="1350" dirty="0" err="1"/>
              <a:t>Atenció</a:t>
            </a:r>
            <a:r>
              <a:rPr lang="es-ES" sz="1350" dirty="0"/>
              <a:t> Integral (SPAAI)</a:t>
            </a:r>
          </a:p>
          <a:p>
            <a:pPr>
              <a:spcBef>
                <a:spcPts val="450"/>
              </a:spcBef>
              <a:spcAft>
                <a:spcPts val="450"/>
              </a:spcAft>
            </a:pPr>
            <a:r>
              <a:rPr lang="es-ES" sz="1350" dirty="0" err="1"/>
              <a:t>Ampliació</a:t>
            </a:r>
            <a:r>
              <a:rPr lang="es-ES" sz="1350" dirty="0"/>
              <a:t> de Places</a:t>
            </a:r>
          </a:p>
          <a:p>
            <a:pPr>
              <a:spcBef>
                <a:spcPts val="450"/>
              </a:spcBef>
              <a:spcAft>
                <a:spcPts val="450"/>
              </a:spcAft>
            </a:pPr>
            <a:r>
              <a:rPr lang="es-ES" sz="1350" dirty="0" err="1"/>
              <a:t>Servei</a:t>
            </a:r>
            <a:r>
              <a:rPr lang="es-ES" sz="1350" dirty="0"/>
              <a:t> de </a:t>
            </a:r>
            <a:r>
              <a:rPr lang="es-ES" sz="1350" dirty="0" err="1"/>
              <a:t>Protecció</a:t>
            </a:r>
            <a:r>
              <a:rPr lang="es-ES" sz="1350" dirty="0"/>
              <a:t>  </a:t>
            </a:r>
            <a:r>
              <a:rPr lang="es-ES" sz="1350" dirty="0" err="1"/>
              <a:t>d’Emergencia</a:t>
            </a:r>
            <a:r>
              <a:rPr lang="es-ES" sz="1350" dirty="0"/>
              <a:t> (SPE) </a:t>
            </a:r>
          </a:p>
          <a:p>
            <a:pPr>
              <a:spcBef>
                <a:spcPts val="450"/>
              </a:spcBef>
              <a:spcAft>
                <a:spcPts val="450"/>
              </a:spcAft>
            </a:pPr>
            <a:r>
              <a:rPr lang="es-ES" sz="1350" dirty="0" err="1">
                <a:solidFill>
                  <a:srgbClr val="C00000"/>
                </a:solidFill>
              </a:rPr>
              <a:t>Creació</a:t>
            </a:r>
            <a:r>
              <a:rPr lang="es-ES" sz="1350" dirty="0">
                <a:solidFill>
                  <a:srgbClr val="C00000"/>
                </a:solidFill>
              </a:rPr>
              <a:t> de la Taula Institucional de JMS</a:t>
            </a:r>
            <a:endParaRPr lang="es-ES" sz="1500" dirty="0">
              <a:solidFill>
                <a:srgbClr val="C00000"/>
              </a:solidFill>
            </a:endParaRPr>
          </a:p>
        </p:txBody>
      </p:sp>
      <p:sp>
        <p:nvSpPr>
          <p:cNvPr id="8" name="CuadroTexto 7">
            <a:extLst>
              <a:ext uri="{FF2B5EF4-FFF2-40B4-BE49-F238E27FC236}">
                <a16:creationId xmlns:a16="http://schemas.microsoft.com/office/drawing/2014/main" id="{14084779-6B2B-49D8-9A40-AFDD0CAE9E94}"/>
              </a:ext>
            </a:extLst>
          </p:cNvPr>
          <p:cNvSpPr txBox="1"/>
          <p:nvPr/>
        </p:nvSpPr>
        <p:spPr>
          <a:xfrm>
            <a:off x="5604313" y="1871478"/>
            <a:ext cx="3539687" cy="323165"/>
          </a:xfrm>
          <a:prstGeom prst="rect">
            <a:avLst/>
          </a:prstGeom>
          <a:noFill/>
        </p:spPr>
        <p:txBody>
          <a:bodyPr wrap="square" rtlCol="0">
            <a:spAutoFit/>
          </a:bodyPr>
          <a:lstStyle/>
          <a:p>
            <a:pPr algn="ctr"/>
            <a:r>
              <a:rPr lang="es-ES" sz="1500" dirty="0" err="1"/>
              <a:t>Inclusió</a:t>
            </a:r>
            <a:r>
              <a:rPr lang="es-ES" sz="1500" dirty="0"/>
              <a:t> Social i </a:t>
            </a:r>
            <a:r>
              <a:rPr lang="es-ES" sz="1500" dirty="0" err="1"/>
              <a:t>Avaluació</a:t>
            </a:r>
            <a:endParaRPr lang="es-ES" sz="1500" dirty="0"/>
          </a:p>
        </p:txBody>
      </p:sp>
      <p:cxnSp>
        <p:nvCxnSpPr>
          <p:cNvPr id="9" name="Conector recto de flecha 9">
            <a:extLst>
              <a:ext uri="{FF2B5EF4-FFF2-40B4-BE49-F238E27FC236}">
                <a16:creationId xmlns:a16="http://schemas.microsoft.com/office/drawing/2014/main" id="{14626B5C-CA80-4052-9168-20D6D2431803}"/>
              </a:ext>
            </a:extLst>
          </p:cNvPr>
          <p:cNvCxnSpPr/>
          <p:nvPr/>
        </p:nvCxnSpPr>
        <p:spPr bwMode="auto">
          <a:xfrm flipV="1">
            <a:off x="71407" y="1813238"/>
            <a:ext cx="8946486" cy="6297"/>
          </a:xfrm>
          <a:prstGeom prst="straightConnector1">
            <a:avLst/>
          </a:prstGeom>
          <a:solidFill>
            <a:schemeClr val="accent1"/>
          </a:solidFill>
          <a:ln w="47625"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recto 11">
            <a:extLst>
              <a:ext uri="{FF2B5EF4-FFF2-40B4-BE49-F238E27FC236}">
                <a16:creationId xmlns:a16="http://schemas.microsoft.com/office/drawing/2014/main" id="{3CF450E1-E407-4232-8AAA-A6F9B2916C46}"/>
              </a:ext>
            </a:extLst>
          </p:cNvPr>
          <p:cNvCxnSpPr/>
          <p:nvPr/>
        </p:nvCxnSpPr>
        <p:spPr bwMode="auto">
          <a:xfrm>
            <a:off x="1505718" y="1766558"/>
            <a:ext cx="24226" cy="396873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recto 12">
            <a:extLst>
              <a:ext uri="{FF2B5EF4-FFF2-40B4-BE49-F238E27FC236}">
                <a16:creationId xmlns:a16="http://schemas.microsoft.com/office/drawing/2014/main" id="{1CF4C7EC-F63B-451B-9037-8F99563B91D0}"/>
              </a:ext>
            </a:extLst>
          </p:cNvPr>
          <p:cNvCxnSpPr/>
          <p:nvPr/>
        </p:nvCxnSpPr>
        <p:spPr bwMode="auto">
          <a:xfrm flipH="1">
            <a:off x="3497585" y="1808518"/>
            <a:ext cx="54006" cy="388481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ector recto 13">
            <a:extLst>
              <a:ext uri="{FF2B5EF4-FFF2-40B4-BE49-F238E27FC236}">
                <a16:creationId xmlns:a16="http://schemas.microsoft.com/office/drawing/2014/main" id="{EA2214F0-87C0-48A1-8138-50F7B4EA0D38}"/>
              </a:ext>
            </a:extLst>
          </p:cNvPr>
          <p:cNvCxnSpPr/>
          <p:nvPr/>
        </p:nvCxnSpPr>
        <p:spPr bwMode="auto">
          <a:xfrm flipH="1">
            <a:off x="5673204" y="1841828"/>
            <a:ext cx="57" cy="395944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CuadroTexto 14">
            <a:extLst>
              <a:ext uri="{FF2B5EF4-FFF2-40B4-BE49-F238E27FC236}">
                <a16:creationId xmlns:a16="http://schemas.microsoft.com/office/drawing/2014/main" id="{1F48F17E-EB41-405B-91FD-AB8B961E72B1}"/>
              </a:ext>
            </a:extLst>
          </p:cNvPr>
          <p:cNvSpPr txBox="1"/>
          <p:nvPr/>
        </p:nvSpPr>
        <p:spPr>
          <a:xfrm>
            <a:off x="497985" y="1523959"/>
            <a:ext cx="652743" cy="369332"/>
          </a:xfrm>
          <a:prstGeom prst="rect">
            <a:avLst/>
          </a:prstGeom>
          <a:noFill/>
        </p:spPr>
        <p:txBody>
          <a:bodyPr wrap="none" rtlCol="0">
            <a:spAutoFit/>
          </a:bodyPr>
          <a:lstStyle/>
          <a:p>
            <a:r>
              <a:rPr lang="ca-ES" dirty="0">
                <a:solidFill>
                  <a:srgbClr val="C00000"/>
                </a:solidFill>
              </a:rPr>
              <a:t>2016</a:t>
            </a:r>
          </a:p>
        </p:txBody>
      </p:sp>
      <p:sp>
        <p:nvSpPr>
          <p:cNvPr id="14" name="CuadroTexto 15">
            <a:extLst>
              <a:ext uri="{FF2B5EF4-FFF2-40B4-BE49-F238E27FC236}">
                <a16:creationId xmlns:a16="http://schemas.microsoft.com/office/drawing/2014/main" id="{D1378C12-EF10-41D0-BBB8-05CF301E496B}"/>
              </a:ext>
            </a:extLst>
          </p:cNvPr>
          <p:cNvSpPr txBox="1"/>
          <p:nvPr/>
        </p:nvSpPr>
        <p:spPr>
          <a:xfrm>
            <a:off x="1835000" y="1532493"/>
            <a:ext cx="1394934" cy="369332"/>
          </a:xfrm>
          <a:prstGeom prst="rect">
            <a:avLst/>
          </a:prstGeom>
          <a:noFill/>
        </p:spPr>
        <p:txBody>
          <a:bodyPr wrap="none" rtlCol="0">
            <a:spAutoFit/>
          </a:bodyPr>
          <a:lstStyle/>
          <a:p>
            <a:r>
              <a:rPr lang="ca-ES" dirty="0">
                <a:solidFill>
                  <a:srgbClr val="C00000"/>
                </a:solidFill>
              </a:rPr>
              <a:t>2017 – 2018 </a:t>
            </a:r>
          </a:p>
        </p:txBody>
      </p:sp>
      <p:sp>
        <p:nvSpPr>
          <p:cNvPr id="15" name="CuadroTexto 16">
            <a:extLst>
              <a:ext uri="{FF2B5EF4-FFF2-40B4-BE49-F238E27FC236}">
                <a16:creationId xmlns:a16="http://schemas.microsoft.com/office/drawing/2014/main" id="{397FDC4C-5C94-4AAC-A999-B2E1A57EC055}"/>
              </a:ext>
            </a:extLst>
          </p:cNvPr>
          <p:cNvSpPr txBox="1"/>
          <p:nvPr/>
        </p:nvSpPr>
        <p:spPr>
          <a:xfrm>
            <a:off x="4213062" y="1530522"/>
            <a:ext cx="705642" cy="369332"/>
          </a:xfrm>
          <a:prstGeom prst="rect">
            <a:avLst/>
          </a:prstGeom>
          <a:noFill/>
        </p:spPr>
        <p:txBody>
          <a:bodyPr wrap="none" rtlCol="0">
            <a:spAutoFit/>
          </a:bodyPr>
          <a:lstStyle/>
          <a:p>
            <a:r>
              <a:rPr lang="ca-ES" dirty="0">
                <a:solidFill>
                  <a:srgbClr val="C00000"/>
                </a:solidFill>
              </a:rPr>
              <a:t>2019 </a:t>
            </a:r>
          </a:p>
        </p:txBody>
      </p:sp>
      <p:sp>
        <p:nvSpPr>
          <p:cNvPr id="16" name="CuadroTexto 17">
            <a:extLst>
              <a:ext uri="{FF2B5EF4-FFF2-40B4-BE49-F238E27FC236}">
                <a16:creationId xmlns:a16="http://schemas.microsoft.com/office/drawing/2014/main" id="{31BDF67D-F550-4E5D-B586-FD2947EC6161}"/>
              </a:ext>
            </a:extLst>
          </p:cNvPr>
          <p:cNvSpPr txBox="1"/>
          <p:nvPr/>
        </p:nvSpPr>
        <p:spPr>
          <a:xfrm>
            <a:off x="6108935" y="1518664"/>
            <a:ext cx="1244251" cy="369332"/>
          </a:xfrm>
          <a:prstGeom prst="rect">
            <a:avLst/>
          </a:prstGeom>
          <a:noFill/>
        </p:spPr>
        <p:txBody>
          <a:bodyPr wrap="none" rtlCol="0">
            <a:spAutoFit/>
          </a:bodyPr>
          <a:lstStyle/>
          <a:p>
            <a:r>
              <a:rPr lang="ca-ES" dirty="0">
                <a:solidFill>
                  <a:srgbClr val="C00000"/>
                </a:solidFill>
              </a:rPr>
              <a:t>2020-2021 </a:t>
            </a:r>
          </a:p>
        </p:txBody>
      </p:sp>
      <p:sp>
        <p:nvSpPr>
          <p:cNvPr id="17" name="CuadroTexto 18">
            <a:extLst>
              <a:ext uri="{FF2B5EF4-FFF2-40B4-BE49-F238E27FC236}">
                <a16:creationId xmlns:a16="http://schemas.microsoft.com/office/drawing/2014/main" id="{1D2FA520-F9B7-47A5-947B-89F95A713E25}"/>
              </a:ext>
            </a:extLst>
          </p:cNvPr>
          <p:cNvSpPr txBox="1"/>
          <p:nvPr/>
        </p:nvSpPr>
        <p:spPr>
          <a:xfrm>
            <a:off x="176573" y="2945832"/>
            <a:ext cx="1143024" cy="2466060"/>
          </a:xfrm>
          <a:prstGeom prst="rect">
            <a:avLst/>
          </a:prstGeom>
          <a:noFill/>
        </p:spPr>
        <p:txBody>
          <a:bodyPr wrap="square" rtlCol="0">
            <a:spAutoFit/>
          </a:bodyPr>
          <a:lstStyle/>
          <a:p>
            <a:pPr>
              <a:spcBef>
                <a:spcPts val="0"/>
              </a:spcBef>
              <a:spcAft>
                <a:spcPts val="450"/>
              </a:spcAft>
            </a:pPr>
            <a:r>
              <a:rPr lang="es-ES" sz="1350" dirty="0" err="1"/>
              <a:t>Inici</a:t>
            </a:r>
            <a:r>
              <a:rPr lang="es-ES" sz="1350" dirty="0"/>
              <a:t> </a:t>
            </a:r>
            <a:r>
              <a:rPr lang="es-ES" sz="1350" dirty="0" err="1"/>
              <a:t>monitorització</a:t>
            </a:r>
            <a:r>
              <a:rPr lang="es-ES" sz="1350" dirty="0"/>
              <a:t> </a:t>
            </a:r>
            <a:r>
              <a:rPr lang="es-ES" sz="1350" dirty="0" err="1"/>
              <a:t>arribades</a:t>
            </a:r>
            <a:endParaRPr lang="es-ES" sz="1350" dirty="0"/>
          </a:p>
          <a:p>
            <a:pPr>
              <a:spcBef>
                <a:spcPts val="0"/>
              </a:spcBef>
              <a:spcAft>
                <a:spcPts val="450"/>
              </a:spcAft>
            </a:pPr>
            <a:endParaRPr lang="es-ES" sz="1350" dirty="0"/>
          </a:p>
          <a:p>
            <a:pPr>
              <a:spcBef>
                <a:spcPts val="0"/>
              </a:spcBef>
              <a:spcAft>
                <a:spcPts val="450"/>
              </a:spcAft>
            </a:pPr>
            <a:r>
              <a:rPr lang="es-ES" sz="1350" dirty="0" err="1"/>
              <a:t>Els</a:t>
            </a:r>
            <a:r>
              <a:rPr lang="es-ES" sz="1350" dirty="0"/>
              <a:t> JMS eren </a:t>
            </a:r>
            <a:r>
              <a:rPr lang="es-ES" sz="1350" dirty="0" err="1"/>
              <a:t>acollits</a:t>
            </a:r>
            <a:r>
              <a:rPr lang="es-ES" sz="1350" dirty="0"/>
              <a:t> en </a:t>
            </a:r>
            <a:r>
              <a:rPr lang="es-ES" sz="1350" dirty="0" err="1"/>
              <a:t>els</a:t>
            </a:r>
            <a:r>
              <a:rPr lang="es-ES" sz="1350" dirty="0"/>
              <a:t> centres </a:t>
            </a:r>
            <a:r>
              <a:rPr lang="es-ES" sz="1350" dirty="0" err="1"/>
              <a:t>ordinaris</a:t>
            </a:r>
            <a:r>
              <a:rPr lang="es-ES" sz="1350" dirty="0"/>
              <a:t>, </a:t>
            </a:r>
            <a:r>
              <a:rPr lang="es-ES" sz="1350" dirty="0" err="1"/>
              <a:t>principalment</a:t>
            </a:r>
            <a:r>
              <a:rPr lang="es-ES" sz="1350" dirty="0"/>
              <a:t> </a:t>
            </a:r>
            <a:r>
              <a:rPr lang="es-ES" sz="1350" dirty="0" err="1"/>
              <a:t>als</a:t>
            </a:r>
            <a:r>
              <a:rPr lang="es-ES" sz="1350" dirty="0"/>
              <a:t> C.A.</a:t>
            </a:r>
          </a:p>
          <a:p>
            <a:pPr>
              <a:spcBef>
                <a:spcPts val="0"/>
              </a:spcBef>
              <a:spcAft>
                <a:spcPts val="450"/>
              </a:spcAft>
            </a:pPr>
            <a:endParaRPr lang="ca-ES" sz="675" dirty="0"/>
          </a:p>
        </p:txBody>
      </p:sp>
      <p:sp>
        <p:nvSpPr>
          <p:cNvPr id="18" name="CuadroTexto 19">
            <a:extLst>
              <a:ext uri="{FF2B5EF4-FFF2-40B4-BE49-F238E27FC236}">
                <a16:creationId xmlns:a16="http://schemas.microsoft.com/office/drawing/2014/main" id="{EEAC2FD7-7053-4EFA-B438-B00771B94F41}"/>
              </a:ext>
            </a:extLst>
          </p:cNvPr>
          <p:cNvSpPr txBox="1"/>
          <p:nvPr/>
        </p:nvSpPr>
        <p:spPr>
          <a:xfrm>
            <a:off x="3624269" y="2183665"/>
            <a:ext cx="2045201" cy="3690754"/>
          </a:xfrm>
          <a:prstGeom prst="rect">
            <a:avLst/>
          </a:prstGeom>
          <a:noFill/>
        </p:spPr>
        <p:txBody>
          <a:bodyPr wrap="square" rtlCol="0">
            <a:spAutoFit/>
          </a:bodyPr>
          <a:lstStyle/>
          <a:p>
            <a:pPr>
              <a:spcBef>
                <a:spcPts val="450"/>
              </a:spcBef>
              <a:spcAft>
                <a:spcPts val="450"/>
              </a:spcAft>
            </a:pPr>
            <a:r>
              <a:rPr lang="es-ES" sz="1350" dirty="0">
                <a:solidFill>
                  <a:srgbClr val="C00000"/>
                </a:solidFill>
              </a:rPr>
              <a:t>Estrategia Catalana per </a:t>
            </a:r>
            <a:r>
              <a:rPr lang="es-ES" sz="1350" dirty="0" err="1">
                <a:solidFill>
                  <a:srgbClr val="C00000"/>
                </a:solidFill>
              </a:rPr>
              <a:t>l’Acollida</a:t>
            </a:r>
            <a:r>
              <a:rPr lang="es-ES" sz="1350" dirty="0">
                <a:solidFill>
                  <a:srgbClr val="C00000"/>
                </a:solidFill>
              </a:rPr>
              <a:t> i la </a:t>
            </a:r>
            <a:r>
              <a:rPr lang="es-ES" sz="1350" dirty="0" err="1">
                <a:solidFill>
                  <a:srgbClr val="C00000"/>
                </a:solidFill>
              </a:rPr>
              <a:t>Inclusió</a:t>
            </a:r>
            <a:r>
              <a:rPr lang="es-ES" sz="1350" dirty="0">
                <a:solidFill>
                  <a:srgbClr val="C00000"/>
                </a:solidFill>
              </a:rPr>
              <a:t> de JMS (ECAI)</a:t>
            </a:r>
          </a:p>
          <a:p>
            <a:pPr>
              <a:spcBef>
                <a:spcPts val="450"/>
              </a:spcBef>
              <a:spcAft>
                <a:spcPts val="450"/>
              </a:spcAft>
            </a:pPr>
            <a:r>
              <a:rPr lang="es-ES" sz="1350" dirty="0" err="1"/>
              <a:t>Protocols</a:t>
            </a:r>
            <a:r>
              <a:rPr lang="es-ES" sz="1350" dirty="0"/>
              <a:t> </a:t>
            </a:r>
            <a:r>
              <a:rPr lang="es-ES" sz="1350" dirty="0" err="1"/>
              <a:t>d’arribada</a:t>
            </a:r>
            <a:endParaRPr lang="es-ES" sz="1350" dirty="0"/>
          </a:p>
          <a:p>
            <a:pPr>
              <a:spcBef>
                <a:spcPts val="450"/>
              </a:spcBef>
              <a:spcAft>
                <a:spcPts val="450"/>
              </a:spcAft>
            </a:pPr>
            <a:r>
              <a:rPr lang="es-ES" sz="1350" dirty="0" err="1"/>
              <a:t>Equilibri</a:t>
            </a:r>
            <a:r>
              <a:rPr lang="es-ES" sz="1350" dirty="0"/>
              <a:t> territorial de places (</a:t>
            </a:r>
            <a:r>
              <a:rPr lang="es-ES" sz="1350" dirty="0" err="1"/>
              <a:t>estudi</a:t>
            </a:r>
            <a:r>
              <a:rPr lang="es-ES" sz="1350" dirty="0"/>
              <a:t>) </a:t>
            </a:r>
          </a:p>
          <a:p>
            <a:pPr>
              <a:spcBef>
                <a:spcPts val="450"/>
              </a:spcBef>
              <a:spcAft>
                <a:spcPts val="450"/>
              </a:spcAft>
            </a:pPr>
            <a:r>
              <a:rPr lang="es-ES" sz="1350" dirty="0" err="1"/>
              <a:t>Nou</a:t>
            </a:r>
            <a:r>
              <a:rPr lang="es-ES" sz="1350" dirty="0"/>
              <a:t> </a:t>
            </a:r>
            <a:r>
              <a:rPr lang="es-ES" sz="1350" dirty="0" err="1"/>
              <a:t>Equip</a:t>
            </a:r>
            <a:r>
              <a:rPr lang="es-ES" sz="1350" dirty="0"/>
              <a:t> JMS/DGAIA</a:t>
            </a:r>
          </a:p>
          <a:p>
            <a:pPr>
              <a:spcBef>
                <a:spcPts val="450"/>
              </a:spcBef>
              <a:spcAft>
                <a:spcPts val="450"/>
              </a:spcAft>
            </a:pPr>
            <a:r>
              <a:rPr lang="es-ES" sz="1350" dirty="0" err="1"/>
              <a:t>Anàlisis</a:t>
            </a:r>
            <a:r>
              <a:rPr lang="es-ES" sz="1350" dirty="0"/>
              <a:t> de </a:t>
            </a:r>
            <a:r>
              <a:rPr lang="es-ES" sz="1350" dirty="0" err="1"/>
              <a:t>perfils</a:t>
            </a:r>
            <a:endParaRPr lang="es-ES" sz="1350" dirty="0"/>
          </a:p>
          <a:p>
            <a:pPr>
              <a:spcBef>
                <a:spcPts val="450"/>
              </a:spcBef>
              <a:spcAft>
                <a:spcPts val="450"/>
              </a:spcAft>
            </a:pPr>
            <a:r>
              <a:rPr lang="es-ES" sz="1350" dirty="0" err="1"/>
              <a:t>Dispositiu</a:t>
            </a:r>
            <a:r>
              <a:rPr lang="es-ES" sz="1350" dirty="0"/>
              <a:t> </a:t>
            </a:r>
            <a:r>
              <a:rPr lang="es-ES" sz="1350" dirty="0" err="1"/>
              <a:t>d’Atenció</a:t>
            </a:r>
            <a:r>
              <a:rPr lang="es-ES" sz="1350" dirty="0"/>
              <a:t> Inmediata (DAI)</a:t>
            </a:r>
          </a:p>
          <a:p>
            <a:pPr>
              <a:spcBef>
                <a:spcPts val="450"/>
              </a:spcBef>
              <a:spcAft>
                <a:spcPts val="450"/>
              </a:spcAft>
            </a:pPr>
            <a:r>
              <a:rPr lang="es-ES" sz="1350" dirty="0" err="1"/>
              <a:t>Impuls</a:t>
            </a:r>
            <a:r>
              <a:rPr lang="es-ES" sz="1350" dirty="0"/>
              <a:t> </a:t>
            </a:r>
            <a:r>
              <a:rPr lang="es-ES" sz="1350" dirty="0" err="1"/>
              <a:t>taules</a:t>
            </a:r>
            <a:r>
              <a:rPr lang="es-ES" sz="1350" dirty="0"/>
              <a:t> </a:t>
            </a:r>
            <a:r>
              <a:rPr lang="es-ES" sz="1350" dirty="0" err="1"/>
              <a:t>locals</a:t>
            </a:r>
            <a:endParaRPr lang="es-ES" sz="1350" dirty="0"/>
          </a:p>
          <a:p>
            <a:pPr>
              <a:spcBef>
                <a:spcPts val="450"/>
              </a:spcBef>
              <a:spcAft>
                <a:spcPts val="450"/>
              </a:spcAft>
            </a:pPr>
            <a:r>
              <a:rPr lang="es-ES" sz="1350" dirty="0" err="1"/>
              <a:t>Coordinació</a:t>
            </a:r>
            <a:r>
              <a:rPr lang="es-ES" sz="1350" dirty="0"/>
              <a:t> </a:t>
            </a:r>
            <a:r>
              <a:rPr lang="es-ES" sz="1350" dirty="0" err="1"/>
              <a:t>Dades</a:t>
            </a:r>
            <a:r>
              <a:rPr lang="es-ES" sz="1350" dirty="0"/>
              <a:t> </a:t>
            </a:r>
            <a:r>
              <a:rPr lang="es-ES" sz="1350" dirty="0" err="1"/>
              <a:t>amb</a:t>
            </a:r>
            <a:r>
              <a:rPr lang="es-ES" sz="1350" dirty="0"/>
              <a:t> </a:t>
            </a:r>
            <a:r>
              <a:rPr lang="es-ES" sz="1350" dirty="0" err="1"/>
              <a:t>Mossos</a:t>
            </a:r>
            <a:r>
              <a:rPr lang="es-ES" sz="1350" dirty="0"/>
              <a:t> </a:t>
            </a:r>
            <a:r>
              <a:rPr lang="es-ES" sz="1350" dirty="0" err="1"/>
              <a:t>d’Esquadra</a:t>
            </a:r>
            <a:endParaRPr lang="es-ES" sz="1350" dirty="0"/>
          </a:p>
        </p:txBody>
      </p:sp>
      <p:sp>
        <p:nvSpPr>
          <p:cNvPr id="19" name="CuadroTexto 20">
            <a:extLst>
              <a:ext uri="{FF2B5EF4-FFF2-40B4-BE49-F238E27FC236}">
                <a16:creationId xmlns:a16="http://schemas.microsoft.com/office/drawing/2014/main" id="{C9D202B7-46B9-45C7-928A-BABDAB5B3208}"/>
              </a:ext>
            </a:extLst>
          </p:cNvPr>
          <p:cNvSpPr txBox="1"/>
          <p:nvPr/>
        </p:nvSpPr>
        <p:spPr>
          <a:xfrm>
            <a:off x="5690290" y="2228288"/>
            <a:ext cx="1764848" cy="3483005"/>
          </a:xfrm>
          <a:prstGeom prst="rect">
            <a:avLst/>
          </a:prstGeom>
          <a:noFill/>
        </p:spPr>
        <p:txBody>
          <a:bodyPr wrap="square" rtlCol="0">
            <a:spAutoFit/>
          </a:bodyPr>
          <a:lstStyle/>
          <a:p>
            <a:pPr>
              <a:spcBef>
                <a:spcPts val="450"/>
              </a:spcBef>
              <a:spcAft>
                <a:spcPts val="450"/>
              </a:spcAft>
            </a:pPr>
            <a:r>
              <a:rPr lang="es-ES" sz="1350" dirty="0" err="1">
                <a:solidFill>
                  <a:srgbClr val="C00000"/>
                </a:solidFill>
              </a:rPr>
              <a:t>Ampliació</a:t>
            </a:r>
            <a:r>
              <a:rPr lang="es-ES" sz="1350" dirty="0">
                <a:solidFill>
                  <a:srgbClr val="C00000"/>
                </a:solidFill>
              </a:rPr>
              <a:t> recursos </a:t>
            </a:r>
            <a:r>
              <a:rPr lang="es-ES" sz="1350" dirty="0" err="1">
                <a:solidFill>
                  <a:srgbClr val="C00000"/>
                </a:solidFill>
              </a:rPr>
              <a:t>autonomia</a:t>
            </a:r>
            <a:r>
              <a:rPr lang="es-ES" sz="1350" dirty="0">
                <a:solidFill>
                  <a:srgbClr val="C00000"/>
                </a:solidFill>
              </a:rPr>
              <a:t>. </a:t>
            </a:r>
          </a:p>
          <a:p>
            <a:pPr>
              <a:spcBef>
                <a:spcPts val="450"/>
              </a:spcBef>
              <a:spcAft>
                <a:spcPts val="450"/>
              </a:spcAft>
            </a:pPr>
            <a:r>
              <a:rPr lang="es-ES" sz="1350" dirty="0"/>
              <a:t>Pisos 16-21</a:t>
            </a:r>
          </a:p>
          <a:p>
            <a:pPr>
              <a:spcBef>
                <a:spcPts val="450"/>
              </a:spcBef>
              <a:spcAft>
                <a:spcPts val="450"/>
              </a:spcAft>
            </a:pPr>
            <a:r>
              <a:rPr lang="es-ES" sz="1350" dirty="0" err="1"/>
              <a:t>Treball</a:t>
            </a:r>
            <a:r>
              <a:rPr lang="es-ES" sz="1350" dirty="0"/>
              <a:t> i </a:t>
            </a:r>
            <a:r>
              <a:rPr lang="es-ES" sz="1350" dirty="0" err="1"/>
              <a:t>Formació</a:t>
            </a:r>
            <a:r>
              <a:rPr lang="es-ES" sz="1350" dirty="0"/>
              <a:t> (SOC)</a:t>
            </a:r>
          </a:p>
          <a:p>
            <a:pPr>
              <a:spcBef>
                <a:spcPts val="450"/>
              </a:spcBef>
              <a:spcAft>
                <a:spcPts val="450"/>
              </a:spcAft>
            </a:pPr>
            <a:r>
              <a:rPr lang="es-ES" sz="1350" dirty="0" err="1"/>
              <a:t>Impuls</a:t>
            </a:r>
            <a:r>
              <a:rPr lang="es-ES" sz="1350" dirty="0"/>
              <a:t> Sostre 360</a:t>
            </a:r>
          </a:p>
          <a:p>
            <a:pPr>
              <a:spcBef>
                <a:spcPts val="450"/>
              </a:spcBef>
              <a:spcAft>
                <a:spcPts val="450"/>
              </a:spcAft>
            </a:pPr>
            <a:r>
              <a:rPr lang="es-ES" sz="1350" dirty="0" err="1"/>
              <a:t>Dinamizadors</a:t>
            </a:r>
            <a:r>
              <a:rPr lang="es-ES" sz="1350" dirty="0"/>
              <a:t> </a:t>
            </a:r>
            <a:r>
              <a:rPr lang="es-ES" sz="1350" dirty="0" err="1"/>
              <a:t>Cívics</a:t>
            </a:r>
            <a:endParaRPr lang="es-ES" sz="1350" dirty="0"/>
          </a:p>
          <a:p>
            <a:pPr>
              <a:spcBef>
                <a:spcPts val="450"/>
              </a:spcBef>
              <a:spcAft>
                <a:spcPts val="450"/>
              </a:spcAft>
            </a:pPr>
            <a:r>
              <a:rPr lang="es-ES" sz="1350" dirty="0" err="1"/>
              <a:t>Inici</a:t>
            </a:r>
            <a:r>
              <a:rPr lang="es-ES" sz="1350" dirty="0"/>
              <a:t> </a:t>
            </a:r>
            <a:r>
              <a:rPr lang="es-ES" sz="1350" dirty="0" err="1"/>
              <a:t>Evaluació</a:t>
            </a:r>
            <a:r>
              <a:rPr lang="es-ES" sz="1350" dirty="0"/>
              <a:t> ECAI</a:t>
            </a:r>
          </a:p>
          <a:p>
            <a:pPr>
              <a:spcBef>
                <a:spcPts val="450"/>
              </a:spcBef>
              <a:spcAft>
                <a:spcPts val="450"/>
              </a:spcAft>
            </a:pPr>
            <a:r>
              <a:rPr lang="es-ES" sz="1350" dirty="0" err="1"/>
              <a:t>Coordinació</a:t>
            </a:r>
            <a:r>
              <a:rPr lang="es-ES" sz="1350" dirty="0"/>
              <a:t> </a:t>
            </a:r>
            <a:r>
              <a:rPr lang="es-ES" sz="1350" dirty="0" err="1"/>
              <a:t>Dades</a:t>
            </a:r>
            <a:r>
              <a:rPr lang="es-ES" sz="1350" dirty="0"/>
              <a:t> </a:t>
            </a:r>
            <a:r>
              <a:rPr lang="es-ES" sz="1350" dirty="0" err="1"/>
              <a:t>Mossos</a:t>
            </a:r>
            <a:r>
              <a:rPr lang="es-ES" sz="1350" dirty="0"/>
              <a:t> i Policía</a:t>
            </a:r>
          </a:p>
          <a:p>
            <a:pPr algn="ctr">
              <a:spcBef>
                <a:spcPts val="450"/>
              </a:spcBef>
              <a:spcAft>
                <a:spcPts val="450"/>
              </a:spcAft>
            </a:pPr>
            <a:r>
              <a:rPr lang="es-ES" sz="1350" dirty="0" err="1">
                <a:solidFill>
                  <a:srgbClr val="0070C0"/>
                </a:solidFill>
              </a:rPr>
              <a:t>Modificació</a:t>
            </a:r>
            <a:r>
              <a:rPr lang="es-ES" sz="1350" dirty="0">
                <a:solidFill>
                  <a:srgbClr val="0070C0"/>
                </a:solidFill>
              </a:rPr>
              <a:t> </a:t>
            </a:r>
            <a:r>
              <a:rPr lang="es-ES" sz="1350" dirty="0" err="1">
                <a:solidFill>
                  <a:srgbClr val="0070C0"/>
                </a:solidFill>
              </a:rPr>
              <a:t>Llei</a:t>
            </a:r>
            <a:r>
              <a:rPr lang="es-ES" sz="1350" dirty="0">
                <a:solidFill>
                  <a:srgbClr val="0070C0"/>
                </a:solidFill>
              </a:rPr>
              <a:t> </a:t>
            </a:r>
            <a:r>
              <a:rPr lang="es-ES" sz="1350" dirty="0" err="1">
                <a:solidFill>
                  <a:srgbClr val="0070C0"/>
                </a:solidFill>
              </a:rPr>
              <a:t>Estrangeria</a:t>
            </a:r>
            <a:endParaRPr lang="es-ES" sz="1350" dirty="0">
              <a:solidFill>
                <a:srgbClr val="0070C0"/>
              </a:solidFill>
            </a:endParaRPr>
          </a:p>
        </p:txBody>
      </p:sp>
      <p:cxnSp>
        <p:nvCxnSpPr>
          <p:cNvPr id="22" name="Conector recto 13">
            <a:extLst>
              <a:ext uri="{FF2B5EF4-FFF2-40B4-BE49-F238E27FC236}">
                <a16:creationId xmlns:a16="http://schemas.microsoft.com/office/drawing/2014/main" id="{EA2214F0-87C0-48A1-8138-50F7B4EA0D38}"/>
              </a:ext>
            </a:extLst>
          </p:cNvPr>
          <p:cNvCxnSpPr/>
          <p:nvPr/>
        </p:nvCxnSpPr>
        <p:spPr bwMode="auto">
          <a:xfrm flipH="1">
            <a:off x="7458929" y="1808820"/>
            <a:ext cx="57" cy="395944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CuadroTexto 16">
            <a:extLst>
              <a:ext uri="{FF2B5EF4-FFF2-40B4-BE49-F238E27FC236}">
                <a16:creationId xmlns:a16="http://schemas.microsoft.com/office/drawing/2014/main" id="{397FDC4C-5C94-4AAC-A999-B2E1A57EC055}"/>
              </a:ext>
            </a:extLst>
          </p:cNvPr>
          <p:cNvSpPr txBox="1"/>
          <p:nvPr/>
        </p:nvSpPr>
        <p:spPr>
          <a:xfrm>
            <a:off x="8030368" y="1517062"/>
            <a:ext cx="705642" cy="369332"/>
          </a:xfrm>
          <a:prstGeom prst="rect">
            <a:avLst/>
          </a:prstGeom>
          <a:noFill/>
        </p:spPr>
        <p:txBody>
          <a:bodyPr wrap="none" rtlCol="0">
            <a:spAutoFit/>
          </a:bodyPr>
          <a:lstStyle/>
          <a:p>
            <a:r>
              <a:rPr lang="ca-ES" dirty="0">
                <a:solidFill>
                  <a:srgbClr val="C00000"/>
                </a:solidFill>
              </a:rPr>
              <a:t>2022 </a:t>
            </a:r>
          </a:p>
        </p:txBody>
      </p:sp>
      <p:sp>
        <p:nvSpPr>
          <p:cNvPr id="24" name="Rectangle 23"/>
          <p:cNvSpPr/>
          <p:nvPr/>
        </p:nvSpPr>
        <p:spPr>
          <a:xfrm>
            <a:off x="7489412" y="3497709"/>
            <a:ext cx="1616465" cy="1803058"/>
          </a:xfrm>
          <a:prstGeom prst="rect">
            <a:avLst/>
          </a:prstGeom>
        </p:spPr>
        <p:txBody>
          <a:bodyPr wrap="square">
            <a:spAutoFit/>
          </a:bodyPr>
          <a:lstStyle/>
          <a:p>
            <a:pPr>
              <a:spcBef>
                <a:spcPts val="450"/>
              </a:spcBef>
              <a:spcAft>
                <a:spcPts val="450"/>
              </a:spcAft>
            </a:pPr>
            <a:r>
              <a:rPr lang="es-ES" sz="1350" dirty="0"/>
              <a:t>Pla de Contingencia</a:t>
            </a:r>
          </a:p>
          <a:p>
            <a:pPr>
              <a:spcBef>
                <a:spcPts val="450"/>
              </a:spcBef>
              <a:spcAft>
                <a:spcPts val="450"/>
              </a:spcAft>
            </a:pPr>
            <a:r>
              <a:rPr lang="es-ES" sz="1350" dirty="0" err="1"/>
              <a:t>Reconversió</a:t>
            </a:r>
            <a:r>
              <a:rPr lang="es-ES" sz="1350" dirty="0"/>
              <a:t> de recursos </a:t>
            </a:r>
            <a:r>
              <a:rPr lang="es-ES" sz="1350" dirty="0" err="1"/>
              <a:t>cap</a:t>
            </a:r>
            <a:r>
              <a:rPr lang="es-ES" sz="1350" dirty="0"/>
              <a:t> a un </a:t>
            </a:r>
            <a:r>
              <a:rPr lang="es-ES" sz="1350" dirty="0" err="1"/>
              <a:t>únic</a:t>
            </a:r>
            <a:r>
              <a:rPr lang="es-ES" sz="1350" dirty="0"/>
              <a:t> </a:t>
            </a:r>
            <a:r>
              <a:rPr lang="es-ES" sz="1350" dirty="0" err="1"/>
              <a:t>model</a:t>
            </a:r>
            <a:r>
              <a:rPr lang="es-ES" sz="1350" dirty="0"/>
              <a:t> </a:t>
            </a:r>
            <a:r>
              <a:rPr lang="es-ES" sz="1350" dirty="0" err="1"/>
              <a:t>d’atenció</a:t>
            </a:r>
            <a:r>
              <a:rPr lang="es-ES" sz="1350" dirty="0"/>
              <a:t> residencial</a:t>
            </a:r>
          </a:p>
          <a:p>
            <a:pPr>
              <a:spcBef>
                <a:spcPts val="450"/>
              </a:spcBef>
              <a:spcAft>
                <a:spcPts val="450"/>
              </a:spcAft>
            </a:pPr>
            <a:r>
              <a:rPr lang="es-ES" sz="1350" dirty="0" err="1"/>
              <a:t>Mentoria</a:t>
            </a:r>
            <a:r>
              <a:rPr lang="es-ES" sz="1350" dirty="0"/>
              <a:t> entre </a:t>
            </a:r>
            <a:r>
              <a:rPr lang="es-ES" sz="1350" dirty="0" err="1"/>
              <a:t>iguals</a:t>
            </a:r>
            <a:endParaRPr lang="es-ES" sz="1350" dirty="0"/>
          </a:p>
        </p:txBody>
      </p:sp>
      <p:sp>
        <p:nvSpPr>
          <p:cNvPr id="26" name="Título 1">
            <a:extLst>
              <a:ext uri="{FF2B5EF4-FFF2-40B4-BE49-F238E27FC236}">
                <a16:creationId xmlns:a16="http://schemas.microsoft.com/office/drawing/2014/main" id="{66266654-9F14-407B-BEFC-A1567C621F8A}"/>
              </a:ext>
            </a:extLst>
          </p:cNvPr>
          <p:cNvSpPr txBox="1">
            <a:spLocks/>
          </p:cNvSpPr>
          <p:nvPr/>
        </p:nvSpPr>
        <p:spPr>
          <a:xfrm>
            <a:off x="657656" y="1065111"/>
            <a:ext cx="7773987" cy="330994"/>
          </a:xfrm>
          <a:prstGeom prst="rect">
            <a:avLst/>
          </a:prstGeom>
        </p:spPr>
        <p:txBody>
          <a:bodyPr/>
          <a:lstStyle>
            <a:lvl1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r>
              <a:rPr lang="ca-ES" sz="2100" kern="0" dirty="0">
                <a:latin typeface="+mn-lt"/>
              </a:rPr>
              <a:t>Taula per a la inclusió de joves en situació de vulnerabilitat</a:t>
            </a:r>
          </a:p>
        </p:txBody>
      </p:sp>
      <p:sp>
        <p:nvSpPr>
          <p:cNvPr id="27" name="Rectangle 26"/>
          <p:cNvSpPr/>
          <p:nvPr/>
        </p:nvSpPr>
        <p:spPr>
          <a:xfrm>
            <a:off x="7481919" y="2228288"/>
            <a:ext cx="1545929" cy="923330"/>
          </a:xfrm>
          <a:prstGeom prst="rect">
            <a:avLst/>
          </a:prstGeom>
          <a:solidFill>
            <a:schemeClr val="bg1">
              <a:lumMod val="85000"/>
            </a:schemeClr>
          </a:solidFill>
          <a:ln>
            <a:solidFill>
              <a:schemeClr val="tx1">
                <a:lumMod val="95000"/>
                <a:lumOff val="5000"/>
              </a:schemeClr>
            </a:solidFill>
          </a:ln>
        </p:spPr>
        <p:txBody>
          <a:bodyPr wrap="square">
            <a:spAutoFit/>
          </a:bodyPr>
          <a:lstStyle/>
          <a:p>
            <a:pPr>
              <a:spcBef>
                <a:spcPts val="450"/>
              </a:spcBef>
              <a:spcAft>
                <a:spcPts val="450"/>
              </a:spcAft>
            </a:pPr>
            <a:r>
              <a:rPr lang="es-ES" sz="1350" dirty="0" err="1">
                <a:solidFill>
                  <a:srgbClr val="C00000"/>
                </a:solidFill>
              </a:rPr>
              <a:t>Creació</a:t>
            </a:r>
            <a:r>
              <a:rPr lang="es-ES" sz="1350" dirty="0">
                <a:solidFill>
                  <a:srgbClr val="C00000"/>
                </a:solidFill>
              </a:rPr>
              <a:t> de la Taula per la </a:t>
            </a:r>
            <a:r>
              <a:rPr lang="es-ES" sz="1350" dirty="0" err="1">
                <a:solidFill>
                  <a:srgbClr val="C00000"/>
                </a:solidFill>
              </a:rPr>
              <a:t>inclusió</a:t>
            </a:r>
            <a:r>
              <a:rPr lang="es-ES" sz="1350" dirty="0">
                <a:solidFill>
                  <a:srgbClr val="C00000"/>
                </a:solidFill>
              </a:rPr>
              <a:t> de </a:t>
            </a:r>
            <a:r>
              <a:rPr lang="es-ES" sz="1350" dirty="0" err="1">
                <a:solidFill>
                  <a:srgbClr val="C00000"/>
                </a:solidFill>
              </a:rPr>
              <a:t>joves</a:t>
            </a:r>
            <a:r>
              <a:rPr lang="es-ES" sz="1350" dirty="0">
                <a:solidFill>
                  <a:srgbClr val="C00000"/>
                </a:solidFill>
              </a:rPr>
              <a:t> en situación de </a:t>
            </a:r>
            <a:r>
              <a:rPr lang="es-ES" sz="1350" dirty="0" err="1">
                <a:solidFill>
                  <a:srgbClr val="C00000"/>
                </a:solidFill>
              </a:rPr>
              <a:t>vulnerabilitat</a:t>
            </a:r>
            <a:endParaRPr lang="es-ES" sz="1350" dirty="0">
              <a:solidFill>
                <a:srgbClr val="C00000"/>
              </a:solidFill>
            </a:endParaRPr>
          </a:p>
        </p:txBody>
      </p:sp>
      <p:cxnSp>
        <p:nvCxnSpPr>
          <p:cNvPr id="29" name="Connector de fletxa recta 28"/>
          <p:cNvCxnSpPr>
            <a:endCxn id="27" idx="1"/>
          </p:cNvCxnSpPr>
          <p:nvPr/>
        </p:nvCxnSpPr>
        <p:spPr bwMode="auto">
          <a:xfrm flipV="1">
            <a:off x="3340252" y="2782286"/>
            <a:ext cx="4141667" cy="2816157"/>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pic>
        <p:nvPicPr>
          <p:cNvPr id="25"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778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4294967295"/>
          </p:nvPr>
        </p:nvSpPr>
        <p:spPr/>
        <p:txBody>
          <a:bodyPr/>
          <a:lstStyle/>
          <a:p>
            <a:pPr>
              <a:defRPr/>
            </a:pPr>
            <a:endParaRPr lang="ca-ES" altLang="en-US" dirty="0"/>
          </a:p>
        </p:txBody>
      </p:sp>
      <p:sp>
        <p:nvSpPr>
          <p:cNvPr id="4" name="Rectangle 3"/>
          <p:cNvSpPr/>
          <p:nvPr/>
        </p:nvSpPr>
        <p:spPr>
          <a:xfrm>
            <a:off x="594402" y="2244112"/>
            <a:ext cx="2753870" cy="3416320"/>
          </a:xfrm>
          <a:prstGeom prst="rect">
            <a:avLst/>
          </a:prstGeom>
        </p:spPr>
        <p:txBody>
          <a:bodyPr wrap="square">
            <a:spAutoFit/>
          </a:bodyPr>
          <a:lstStyle/>
          <a:p>
            <a:pPr marL="214313" indent="-214313">
              <a:spcAft>
                <a:spcPts val="0"/>
              </a:spcAft>
              <a:buFont typeface="Arial" panose="020B0604020202020204" pitchFamily="34" charset="0"/>
              <a:buChar char="•"/>
              <a:tabLst>
                <a:tab pos="567214" algn="l"/>
                <a:tab pos="337185" algn="l"/>
              </a:tabLst>
            </a:pPr>
            <a:r>
              <a:rPr lang="ca-ES" sz="1350" dirty="0">
                <a:ea typeface="Times New Roman" panose="02020603050405020304" pitchFamily="18" charset="0"/>
              </a:rPr>
              <a:t>Fomentar la coordinació </a:t>
            </a:r>
            <a:r>
              <a:rPr lang="ca-ES" sz="1350" dirty="0" err="1">
                <a:ea typeface="Times New Roman" panose="02020603050405020304" pitchFamily="18" charset="0"/>
              </a:rPr>
              <a:t>interdepartamental</a:t>
            </a:r>
            <a:r>
              <a:rPr lang="ca-ES" sz="1350" dirty="0">
                <a:ea typeface="Times New Roman" panose="02020603050405020304" pitchFamily="18" charset="0"/>
              </a:rPr>
              <a:t> i </a:t>
            </a:r>
            <a:r>
              <a:rPr lang="ca-ES" sz="1350" dirty="0" err="1">
                <a:ea typeface="Times New Roman" panose="02020603050405020304" pitchFamily="18" charset="0"/>
              </a:rPr>
              <a:t>interagències</a:t>
            </a:r>
            <a:r>
              <a:rPr lang="ca-ES" sz="1350" dirty="0">
                <a:ea typeface="Times New Roman" panose="02020603050405020304" pitchFamily="18" charset="0"/>
              </a:rPr>
              <a:t>. </a:t>
            </a:r>
            <a:r>
              <a:rPr lang="ca-ES" sz="1350" dirty="0" err="1">
                <a:ea typeface="Times New Roman" panose="02020603050405020304" pitchFamily="18" charset="0"/>
              </a:rPr>
              <a:t>Governança</a:t>
            </a:r>
            <a:r>
              <a:rPr lang="ca-ES" sz="1350" dirty="0">
                <a:ea typeface="Times New Roman" panose="02020603050405020304" pitchFamily="18" charset="0"/>
              </a:rPr>
              <a:t> compartida </a:t>
            </a:r>
          </a:p>
          <a:p>
            <a:pPr marL="214313" indent="-214313">
              <a:spcAft>
                <a:spcPts val="0"/>
              </a:spcAft>
              <a:buFont typeface="Arial" panose="020B0604020202020204" pitchFamily="34" charset="0"/>
              <a:buChar char="•"/>
              <a:tabLst>
                <a:tab pos="567214" algn="l"/>
                <a:tab pos="337185" algn="l"/>
              </a:tabLst>
            </a:pPr>
            <a:endParaRPr lang="ca-ES" sz="1350" dirty="0">
              <a:ea typeface="Times New Roman" panose="02020603050405020304" pitchFamily="18" charset="0"/>
              <a:cs typeface="Times New Roman" panose="02020603050405020304" pitchFamily="18" charset="0"/>
            </a:endParaRPr>
          </a:p>
          <a:p>
            <a:pPr marL="214313" indent="-214313">
              <a:spcAft>
                <a:spcPts val="0"/>
              </a:spcAft>
              <a:buFont typeface="Arial" panose="020B0604020202020204" pitchFamily="34" charset="0"/>
              <a:buChar char="•"/>
              <a:tabLst>
                <a:tab pos="567214" algn="l"/>
                <a:tab pos="337185" algn="l"/>
              </a:tabLst>
            </a:pPr>
            <a:r>
              <a:rPr lang="ca-ES" sz="1350" dirty="0">
                <a:ea typeface="Times New Roman" panose="02020603050405020304" pitchFamily="18" charset="0"/>
              </a:rPr>
              <a:t>Dissenyar i desenvolupar actuacions conjuntes per facilitar el procés d’emancipació, inclusió i autonomia personal dels i les joves</a:t>
            </a:r>
          </a:p>
          <a:p>
            <a:pPr marL="214313" indent="-214313">
              <a:spcAft>
                <a:spcPts val="0"/>
              </a:spcAft>
              <a:buFont typeface="Arial" panose="020B0604020202020204" pitchFamily="34" charset="0"/>
              <a:buChar char="•"/>
              <a:tabLst>
                <a:tab pos="567214" algn="l"/>
                <a:tab pos="337185" algn="l"/>
              </a:tabLst>
            </a:pPr>
            <a:endParaRPr lang="ca-ES" sz="1350" dirty="0">
              <a:ea typeface="Times New Roman" panose="02020603050405020304" pitchFamily="18" charset="0"/>
              <a:cs typeface="Times New Roman" panose="02020603050405020304" pitchFamily="18" charset="0"/>
            </a:endParaRPr>
          </a:p>
          <a:p>
            <a:pPr marL="214313" indent="-214313">
              <a:spcAft>
                <a:spcPts val="0"/>
              </a:spcAft>
              <a:buFont typeface="Arial" panose="020B0604020202020204" pitchFamily="34" charset="0"/>
              <a:buChar char="•"/>
              <a:tabLst>
                <a:tab pos="567214" algn="l"/>
                <a:tab pos="337185" algn="l"/>
              </a:tabLst>
            </a:pPr>
            <a:r>
              <a:rPr lang="ca-ES" sz="1350" dirty="0">
                <a:ea typeface="Times New Roman" panose="02020603050405020304" pitchFamily="18" charset="0"/>
              </a:rPr>
              <a:t>Contribuir al foment i respecte dels drets reconeguts als infants, adolescents i joves i vetllar perquè l'exercici d'aquests drets es garanteixi</a:t>
            </a:r>
            <a:endParaRPr lang="ca-ES" sz="1350" dirty="0">
              <a:ea typeface="Times New Roman" panose="02020603050405020304" pitchFamily="18" charset="0"/>
              <a:cs typeface="Times New Roman" panose="02020603050405020304" pitchFamily="18" charset="0"/>
            </a:endParaRPr>
          </a:p>
        </p:txBody>
      </p:sp>
      <p:sp>
        <p:nvSpPr>
          <p:cNvPr id="5" name="Rectangle 4"/>
          <p:cNvSpPr/>
          <p:nvPr/>
        </p:nvSpPr>
        <p:spPr>
          <a:xfrm>
            <a:off x="683568" y="1606983"/>
            <a:ext cx="8514438" cy="507831"/>
          </a:xfrm>
          <a:prstGeom prst="rect">
            <a:avLst/>
          </a:prstGeom>
        </p:spPr>
        <p:txBody>
          <a:bodyPr wrap="square">
            <a:spAutoFit/>
          </a:bodyPr>
          <a:lstStyle/>
          <a:p>
            <a:r>
              <a:rPr lang="ca-ES" sz="1350" dirty="0">
                <a:ea typeface="Times New Roman" panose="02020603050405020304" pitchFamily="18" charset="0"/>
              </a:rPr>
              <a:t>La població diana són els i les joves que es troben en </a:t>
            </a:r>
            <a:r>
              <a:rPr lang="ca-ES" sz="1350" u="sng" dirty="0">
                <a:ea typeface="Times New Roman" panose="02020603050405020304" pitchFamily="18" charset="0"/>
              </a:rPr>
              <a:t>situació de vulnerabilitat</a:t>
            </a:r>
            <a:r>
              <a:rPr lang="ca-ES" sz="1350" dirty="0">
                <a:ea typeface="Times New Roman" panose="02020603050405020304" pitchFamily="18" charset="0"/>
              </a:rPr>
              <a:t> a Catalunya independentment del seu origen, les seves característiques o la  seva situació administrativa</a:t>
            </a:r>
            <a:endParaRPr lang="ca-ES" sz="1350" dirty="0"/>
          </a:p>
        </p:txBody>
      </p:sp>
      <p:pic>
        <p:nvPicPr>
          <p:cNvPr id="6" name="Imatge 5"/>
          <p:cNvPicPr>
            <a:picLocks noChangeAspect="1"/>
          </p:cNvPicPr>
          <p:nvPr/>
        </p:nvPicPr>
        <p:blipFill>
          <a:blip r:embed="rId2"/>
          <a:stretch>
            <a:fillRect/>
          </a:stretch>
        </p:blipFill>
        <p:spPr>
          <a:xfrm>
            <a:off x="4409982" y="2778398"/>
            <a:ext cx="3840685" cy="2712027"/>
          </a:xfrm>
          <a:prstGeom prst="rect">
            <a:avLst/>
          </a:prstGeom>
        </p:spPr>
      </p:pic>
      <p:sp>
        <p:nvSpPr>
          <p:cNvPr id="7" name="QuadreDeText 6"/>
          <p:cNvSpPr txBox="1"/>
          <p:nvPr/>
        </p:nvSpPr>
        <p:spPr>
          <a:xfrm>
            <a:off x="5257833" y="2145392"/>
            <a:ext cx="2144983" cy="646331"/>
          </a:xfrm>
          <a:prstGeom prst="rect">
            <a:avLst/>
          </a:prstGeom>
          <a:noFill/>
        </p:spPr>
        <p:txBody>
          <a:bodyPr wrap="square" rtlCol="0">
            <a:spAutoFit/>
          </a:bodyPr>
          <a:lstStyle/>
          <a:p>
            <a:pPr algn="ctr"/>
            <a:r>
              <a:rPr lang="ca-ES" dirty="0"/>
              <a:t>Departaments Generalitat</a:t>
            </a:r>
          </a:p>
        </p:txBody>
      </p:sp>
      <p:sp>
        <p:nvSpPr>
          <p:cNvPr id="8" name="QuadreDeText 7"/>
          <p:cNvSpPr txBox="1"/>
          <p:nvPr/>
        </p:nvSpPr>
        <p:spPr>
          <a:xfrm>
            <a:off x="3682718" y="2433461"/>
            <a:ext cx="1886700" cy="646331"/>
          </a:xfrm>
          <a:prstGeom prst="rect">
            <a:avLst/>
          </a:prstGeom>
          <a:noFill/>
        </p:spPr>
        <p:txBody>
          <a:bodyPr wrap="square" rtlCol="0">
            <a:spAutoFit/>
          </a:bodyPr>
          <a:lstStyle/>
          <a:p>
            <a:pPr algn="ctr"/>
            <a:r>
              <a:rPr lang="ca-ES" dirty="0"/>
              <a:t>Representants àmbit local</a:t>
            </a:r>
          </a:p>
        </p:txBody>
      </p:sp>
      <p:sp>
        <p:nvSpPr>
          <p:cNvPr id="9" name="QuadreDeText 8"/>
          <p:cNvSpPr txBox="1"/>
          <p:nvPr/>
        </p:nvSpPr>
        <p:spPr>
          <a:xfrm>
            <a:off x="6800100" y="2474058"/>
            <a:ext cx="1886700" cy="646331"/>
          </a:xfrm>
          <a:prstGeom prst="rect">
            <a:avLst/>
          </a:prstGeom>
          <a:noFill/>
        </p:spPr>
        <p:txBody>
          <a:bodyPr wrap="square" rtlCol="0">
            <a:spAutoFit/>
          </a:bodyPr>
          <a:lstStyle/>
          <a:p>
            <a:pPr algn="ctr"/>
            <a:r>
              <a:rPr lang="ca-ES" dirty="0"/>
              <a:t>Entitats </a:t>
            </a:r>
          </a:p>
          <a:p>
            <a:pPr algn="ctr"/>
            <a:r>
              <a:rPr lang="ca-ES" dirty="0"/>
              <a:t>Socials</a:t>
            </a:r>
          </a:p>
        </p:txBody>
      </p:sp>
      <p:sp>
        <p:nvSpPr>
          <p:cNvPr id="10" name="QuadreDeText 9"/>
          <p:cNvSpPr txBox="1"/>
          <p:nvPr/>
        </p:nvSpPr>
        <p:spPr>
          <a:xfrm>
            <a:off x="3204027" y="3160726"/>
            <a:ext cx="1886700" cy="646331"/>
          </a:xfrm>
          <a:prstGeom prst="rect">
            <a:avLst/>
          </a:prstGeom>
          <a:noFill/>
        </p:spPr>
        <p:txBody>
          <a:bodyPr wrap="square" rtlCol="0">
            <a:spAutoFit/>
          </a:bodyPr>
          <a:lstStyle/>
          <a:p>
            <a:pPr algn="ctr"/>
            <a:r>
              <a:rPr lang="ca-ES" dirty="0"/>
              <a:t>Representants</a:t>
            </a:r>
          </a:p>
          <a:p>
            <a:pPr algn="ctr"/>
            <a:r>
              <a:rPr lang="ca-ES" dirty="0"/>
              <a:t>Sindicats</a:t>
            </a:r>
          </a:p>
        </p:txBody>
      </p:sp>
      <p:sp>
        <p:nvSpPr>
          <p:cNvPr id="11" name="QuadreDeText 10"/>
          <p:cNvSpPr txBox="1"/>
          <p:nvPr/>
        </p:nvSpPr>
        <p:spPr>
          <a:xfrm>
            <a:off x="7569711" y="3160725"/>
            <a:ext cx="1886700" cy="646331"/>
          </a:xfrm>
          <a:prstGeom prst="rect">
            <a:avLst/>
          </a:prstGeom>
          <a:noFill/>
        </p:spPr>
        <p:txBody>
          <a:bodyPr wrap="square" rtlCol="0">
            <a:spAutoFit/>
          </a:bodyPr>
          <a:lstStyle/>
          <a:p>
            <a:pPr algn="ctr"/>
            <a:r>
              <a:rPr lang="ca-ES" dirty="0"/>
              <a:t>Institucions</a:t>
            </a:r>
          </a:p>
          <a:p>
            <a:pPr algn="ctr"/>
            <a:r>
              <a:rPr lang="ca-ES" dirty="0"/>
              <a:t>Experts</a:t>
            </a:r>
          </a:p>
        </p:txBody>
      </p:sp>
      <p:sp>
        <p:nvSpPr>
          <p:cNvPr id="12" name="QuadreDeText 11"/>
          <p:cNvSpPr txBox="1"/>
          <p:nvPr/>
        </p:nvSpPr>
        <p:spPr>
          <a:xfrm>
            <a:off x="5964699" y="2788947"/>
            <a:ext cx="739241" cy="369332"/>
          </a:xfrm>
          <a:prstGeom prst="rect">
            <a:avLst/>
          </a:prstGeom>
          <a:noFill/>
        </p:spPr>
        <p:txBody>
          <a:bodyPr wrap="none" rtlCol="0">
            <a:spAutoFit/>
          </a:bodyPr>
          <a:lstStyle/>
          <a:p>
            <a:r>
              <a:rPr lang="ca-ES" dirty="0"/>
              <a:t>Joves </a:t>
            </a:r>
          </a:p>
        </p:txBody>
      </p:sp>
      <p:sp>
        <p:nvSpPr>
          <p:cNvPr id="13" name="Título 1">
            <a:extLst>
              <a:ext uri="{FF2B5EF4-FFF2-40B4-BE49-F238E27FC236}">
                <a16:creationId xmlns:a16="http://schemas.microsoft.com/office/drawing/2014/main" id="{66266654-9F14-407B-BEFC-A1567C621F8A}"/>
              </a:ext>
            </a:extLst>
          </p:cNvPr>
          <p:cNvSpPr txBox="1">
            <a:spLocks/>
          </p:cNvSpPr>
          <p:nvPr/>
        </p:nvSpPr>
        <p:spPr>
          <a:xfrm>
            <a:off x="739074" y="1099576"/>
            <a:ext cx="7773987" cy="330994"/>
          </a:xfrm>
          <a:prstGeom prst="rect">
            <a:avLst/>
          </a:prstGeom>
        </p:spPr>
        <p:txBody>
          <a:bodyPr/>
          <a:lstStyle>
            <a:lvl1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b="1">
                <a:solidFill>
                  <a:srgbClr val="C00000"/>
                </a:solidFill>
                <a:latin typeface="Calibri" pitchFamily="34" charset="0"/>
                <a:ea typeface="Calibri" pitchFamily="34" charset="0"/>
                <a:cs typeface="Calibri" pitchFamily="34"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r>
              <a:rPr lang="ca-ES" sz="2100" kern="0" dirty="0">
                <a:latin typeface="+mn-lt"/>
              </a:rPr>
              <a:t>Taula per a la inclusió de joves en situació de vulnerabilitat</a:t>
            </a:r>
          </a:p>
        </p:txBody>
      </p:sp>
      <p:pic>
        <p:nvPicPr>
          <p:cNvPr id="14"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663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a:extLst>
              <a:ext uri="{FF2B5EF4-FFF2-40B4-BE49-F238E27FC236}">
                <a16:creationId xmlns:a16="http://schemas.microsoft.com/office/drawing/2014/main" id="{29438573-D6E5-4310-8258-28BD7BDBD804}"/>
              </a:ext>
            </a:extLst>
          </p:cNvPr>
          <p:cNvSpPr>
            <a:spLocks noGrp="1"/>
          </p:cNvSpPr>
          <p:nvPr>
            <p:ph type="ctrTitle"/>
          </p:nvPr>
        </p:nvSpPr>
        <p:spPr>
          <a:xfrm>
            <a:off x="719382" y="2924944"/>
            <a:ext cx="7772400" cy="1252800"/>
          </a:xfrm>
        </p:spPr>
        <p:txBody>
          <a:bodyPr>
            <a:normAutofit/>
          </a:bodyPr>
          <a:lstStyle/>
          <a:p>
            <a:pPr eaLnBrk="1" hangingPunct="1"/>
            <a:r>
              <a:rPr lang="ca-ES" altLang="ca-ES" dirty="0"/>
              <a:t>9. Premis Recerca i Innovació en Serveis Socials</a:t>
            </a:r>
          </a:p>
        </p:txBody>
      </p:sp>
      <p:pic>
        <p:nvPicPr>
          <p:cNvPr id="5" name="Picture 2" descr="http://identitatcorporativa.gencat.cat/web/.content/Documentacio/descarregues/dpt/COLOR/Drets-Socials/drets_socials_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40162177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idor de contingut 2">
            <a:extLst>
              <a:ext uri="{FF2B5EF4-FFF2-40B4-BE49-F238E27FC236}">
                <a16:creationId xmlns:a16="http://schemas.microsoft.com/office/drawing/2014/main" id="{CE89B078-4868-4928-B4E1-BF41E3079012}"/>
              </a:ext>
            </a:extLst>
          </p:cNvPr>
          <p:cNvSpPr>
            <a:spLocks noGrp="1"/>
          </p:cNvSpPr>
          <p:nvPr>
            <p:ph idx="1"/>
          </p:nvPr>
        </p:nvSpPr>
        <p:spPr>
          <a:xfrm>
            <a:off x="740994" y="2404109"/>
            <a:ext cx="7851278" cy="2221334"/>
          </a:xfrm>
        </p:spPr>
        <p:txBody>
          <a:bodyPr/>
          <a:lstStyle/>
          <a:p>
            <a:endParaRPr lang="ca-ES" sz="1050" dirty="0">
              <a:solidFill>
                <a:srgbClr val="000000"/>
              </a:solidFill>
            </a:endParaRPr>
          </a:p>
          <a:p>
            <a:pPr>
              <a:buFont typeface="Wingdings" panose="05000000000000000000" pitchFamily="2" charset="2"/>
              <a:buChar char="ü"/>
            </a:pPr>
            <a:r>
              <a:rPr lang="ca-ES" altLang="ca-ES" sz="2000" dirty="0"/>
              <a:t>Realitat social viva</a:t>
            </a:r>
          </a:p>
          <a:p>
            <a:pPr>
              <a:buFont typeface="Wingdings" panose="05000000000000000000" pitchFamily="2" charset="2"/>
              <a:buChar char="ü"/>
            </a:pPr>
            <a:r>
              <a:rPr lang="ca-ES" altLang="ca-ES" sz="2000" dirty="0"/>
              <a:t>Compliment amb el Pla estratègic de serveis socials 2021-2024</a:t>
            </a:r>
          </a:p>
          <a:p>
            <a:pPr>
              <a:buFont typeface="Wingdings" panose="05000000000000000000" pitchFamily="2" charset="2"/>
              <a:buChar char="ü"/>
            </a:pPr>
            <a:r>
              <a:rPr lang="ca-ES" altLang="ca-ES" sz="2000" dirty="0"/>
              <a:t>Necessitat de millorar a partir del coneixement i l’expertesa</a:t>
            </a:r>
          </a:p>
          <a:p>
            <a:pPr>
              <a:buFont typeface="Wingdings" panose="05000000000000000000" pitchFamily="2" charset="2"/>
              <a:buChar char="ü"/>
            </a:pPr>
            <a:r>
              <a:rPr lang="ca-ES" altLang="ca-ES" sz="2000" dirty="0"/>
              <a:t>Obligació de prestar el millor servei a la ciutadania</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106</a:t>
            </a:fld>
            <a:endParaRPr lang="ca-ES" altLang="ca-ES">
              <a:solidFill>
                <a:srgbClr val="898989"/>
              </a:solidFill>
              <a:latin typeface="Arial" panose="020B0604020202020204" pitchFamily="34" charset="0"/>
            </a:endParaRPr>
          </a:p>
        </p:txBody>
      </p:sp>
      <p:sp>
        <p:nvSpPr>
          <p:cNvPr id="6" name="QuadreDeText 5"/>
          <p:cNvSpPr txBox="1"/>
          <p:nvPr/>
        </p:nvSpPr>
        <p:spPr>
          <a:xfrm>
            <a:off x="611560" y="1462830"/>
            <a:ext cx="7488832" cy="400110"/>
          </a:xfrm>
          <a:prstGeom prst="rect">
            <a:avLst/>
          </a:prstGeom>
          <a:noFill/>
        </p:spPr>
        <p:txBody>
          <a:bodyPr wrap="square" rtlCol="0">
            <a:spAutoFit/>
          </a:bodyPr>
          <a:lstStyle/>
          <a:p>
            <a:r>
              <a:rPr lang="ca-ES" sz="2000" b="1" dirty="0">
                <a:latin typeface="Arial" panose="020B0604020202020204" pitchFamily="34" charset="0"/>
              </a:rPr>
              <a:t>MOTIVACIÓ</a:t>
            </a:r>
          </a:p>
        </p:txBody>
      </p:sp>
      <p:sp>
        <p:nvSpPr>
          <p:cNvPr id="12" name="Rectangle arrodonit 11"/>
          <p:cNvSpPr/>
          <p:nvPr/>
        </p:nvSpPr>
        <p:spPr>
          <a:xfrm>
            <a:off x="795211" y="4941169"/>
            <a:ext cx="7416824" cy="454002"/>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spc="600" dirty="0">
                <a:solidFill>
                  <a:schemeClr val="tx1"/>
                </a:solidFill>
                <a:latin typeface="Arial" panose="020B0604020202020204" pitchFamily="34" charset="0"/>
                <a:cs typeface="Arial" panose="020B0604020202020204" pitchFamily="34" charset="0"/>
              </a:rPr>
              <a:t>VOLUNTAT POLÍTICA</a:t>
            </a:r>
          </a:p>
        </p:txBody>
      </p:sp>
      <p:pic>
        <p:nvPicPr>
          <p:cNvPr id="8"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ítol 1"/>
          <p:cNvSpPr>
            <a:spLocks noGrp="1"/>
          </p:cNvSpPr>
          <p:nvPr>
            <p:ph type="title"/>
          </p:nvPr>
        </p:nvSpPr>
        <p:spPr>
          <a:xfrm>
            <a:off x="357188" y="573088"/>
            <a:ext cx="8570912" cy="506412"/>
          </a:xfrm>
        </p:spPr>
        <p:txBody>
          <a:bodyPr/>
          <a:lstStyle/>
          <a:p>
            <a:pPr algn="ctr"/>
            <a:r>
              <a:rPr lang="es-ES" sz="2000" dirty="0" err="1"/>
              <a:t>Premis</a:t>
            </a:r>
            <a:r>
              <a:rPr lang="es-ES" sz="2000" dirty="0"/>
              <a:t> Recerca i </a:t>
            </a:r>
            <a:r>
              <a:rPr lang="es-ES" sz="2000" dirty="0" err="1"/>
              <a:t>Innovació</a:t>
            </a:r>
            <a:r>
              <a:rPr lang="es-ES" sz="2000" dirty="0"/>
              <a:t> en Serveis Socials</a:t>
            </a:r>
            <a:endParaRPr lang="ca-ES" sz="2000" dirty="0"/>
          </a:p>
        </p:txBody>
      </p:sp>
    </p:spTree>
    <p:extLst>
      <p:ext uri="{BB962C8B-B14F-4D97-AF65-F5344CB8AC3E}">
        <p14:creationId xmlns:p14="http://schemas.microsoft.com/office/powerpoint/2010/main" val="12139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107</a:t>
            </a:fld>
            <a:endParaRPr lang="ca-ES" altLang="ca-ES">
              <a:solidFill>
                <a:srgbClr val="898989"/>
              </a:solidFill>
              <a:latin typeface="Arial" panose="020B0604020202020204" pitchFamily="34" charset="0"/>
            </a:endParaRPr>
          </a:p>
        </p:txBody>
      </p:sp>
      <p:sp>
        <p:nvSpPr>
          <p:cNvPr id="11" name="Contenidor de text 3">
            <a:extLst>
              <a:ext uri="{FF2B5EF4-FFF2-40B4-BE49-F238E27FC236}">
                <a16:creationId xmlns:a16="http://schemas.microsoft.com/office/drawing/2014/main" id="{84DEECFC-6B40-45B8-9365-FFCBE94690C4}"/>
              </a:ext>
            </a:extLst>
          </p:cNvPr>
          <p:cNvSpPr>
            <a:spLocks noGrp="1"/>
          </p:cNvSpPr>
          <p:nvPr>
            <p:ph type="body" sz="quarter" idx="13"/>
          </p:nvPr>
        </p:nvSpPr>
        <p:spPr>
          <a:xfrm>
            <a:off x="356399" y="1268413"/>
            <a:ext cx="8571600" cy="428400"/>
          </a:xfrm>
        </p:spPr>
        <p:txBody>
          <a:bodyPr/>
          <a:lstStyle/>
          <a:p>
            <a:pPr eaLnBrk="1" hangingPunct="1"/>
            <a:r>
              <a:rPr lang="ca-ES" altLang="ca-ES" dirty="0"/>
              <a:t>  O</a:t>
            </a:r>
            <a:r>
              <a:rPr lang="es-ES" altLang="ca-ES" dirty="0"/>
              <a:t>BJECTIU</a:t>
            </a:r>
          </a:p>
        </p:txBody>
      </p:sp>
      <p:sp>
        <p:nvSpPr>
          <p:cNvPr id="13" name="Rectangle arrodonit 12"/>
          <p:cNvSpPr/>
          <p:nvPr/>
        </p:nvSpPr>
        <p:spPr>
          <a:xfrm>
            <a:off x="539552" y="3337570"/>
            <a:ext cx="2231045" cy="689011"/>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latin typeface="Arial" panose="020B0604020202020204" pitchFamily="34" charset="0"/>
                <a:cs typeface="Arial" panose="020B0604020202020204" pitchFamily="34" charset="0"/>
              </a:rPr>
              <a:t>A qui va dirigit</a:t>
            </a:r>
          </a:p>
        </p:txBody>
      </p:sp>
      <p:sp>
        <p:nvSpPr>
          <p:cNvPr id="14" name="Fletxa dreta 13"/>
          <p:cNvSpPr/>
          <p:nvPr/>
        </p:nvSpPr>
        <p:spPr>
          <a:xfrm>
            <a:off x="3059832" y="3574063"/>
            <a:ext cx="504056" cy="216024"/>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QuadreDeText 14"/>
          <p:cNvSpPr txBox="1"/>
          <p:nvPr/>
        </p:nvSpPr>
        <p:spPr>
          <a:xfrm>
            <a:off x="3923928" y="3140968"/>
            <a:ext cx="4464495" cy="1200329"/>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ca-ES" dirty="0">
                <a:latin typeface="Arial" panose="020B0604020202020204" pitchFamily="34" charset="0"/>
              </a:rPr>
              <a:t>PREMI RECERCA: Dirigit al món acadèmic</a:t>
            </a:r>
          </a:p>
          <a:p>
            <a:pPr marL="285750" indent="-285750">
              <a:buClr>
                <a:srgbClr val="C00000"/>
              </a:buClr>
              <a:buFont typeface="Wingdings" panose="05000000000000000000" pitchFamily="2" charset="2"/>
              <a:buChar char="ü"/>
            </a:pPr>
            <a:r>
              <a:rPr lang="ca-ES" dirty="0">
                <a:latin typeface="Arial" panose="020B0604020202020204" pitchFamily="34" charset="0"/>
              </a:rPr>
              <a:t>PREMI INNOVACIÓ: Dirigit a àrees bàsiques, professionals i entitats</a:t>
            </a:r>
          </a:p>
        </p:txBody>
      </p:sp>
      <p:pic>
        <p:nvPicPr>
          <p:cNvPr id="8"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5" y="6194041"/>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
        <p:nvSpPr>
          <p:cNvPr id="17" name="Títol 1"/>
          <p:cNvSpPr>
            <a:spLocks noGrp="1"/>
          </p:cNvSpPr>
          <p:nvPr>
            <p:ph type="title"/>
          </p:nvPr>
        </p:nvSpPr>
        <p:spPr>
          <a:xfrm>
            <a:off x="357188" y="573088"/>
            <a:ext cx="8570912" cy="506412"/>
          </a:xfrm>
        </p:spPr>
        <p:txBody>
          <a:bodyPr/>
          <a:lstStyle/>
          <a:p>
            <a:pPr algn="ctr"/>
            <a:r>
              <a:rPr lang="es-ES" sz="2000" dirty="0" err="1"/>
              <a:t>Premis</a:t>
            </a:r>
            <a:r>
              <a:rPr lang="es-ES" sz="2000" dirty="0"/>
              <a:t> Recerca i </a:t>
            </a:r>
            <a:r>
              <a:rPr lang="es-ES" sz="2000" dirty="0" err="1"/>
              <a:t>Innovació</a:t>
            </a:r>
            <a:r>
              <a:rPr lang="es-ES" sz="2000" dirty="0"/>
              <a:t> en Serveis Socials</a:t>
            </a:r>
            <a:endParaRPr lang="ca-ES" sz="2000" dirty="0"/>
          </a:p>
        </p:txBody>
      </p:sp>
    </p:spTree>
    <p:extLst>
      <p:ext uri="{BB962C8B-B14F-4D97-AF65-F5344CB8AC3E}">
        <p14:creationId xmlns:p14="http://schemas.microsoft.com/office/powerpoint/2010/main" val="30727495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108</a:t>
            </a:fld>
            <a:endParaRPr lang="ca-ES" altLang="ca-ES">
              <a:solidFill>
                <a:srgbClr val="898989"/>
              </a:solidFill>
              <a:latin typeface="Arial" panose="020B0604020202020204" pitchFamily="34" charset="0"/>
            </a:endParaRPr>
          </a:p>
        </p:txBody>
      </p:sp>
      <p:sp>
        <p:nvSpPr>
          <p:cNvPr id="11" name="Contenidor de text 3">
            <a:extLst>
              <a:ext uri="{FF2B5EF4-FFF2-40B4-BE49-F238E27FC236}">
                <a16:creationId xmlns:a16="http://schemas.microsoft.com/office/drawing/2014/main" id="{84DEECFC-6B40-45B8-9365-FFCBE94690C4}"/>
              </a:ext>
            </a:extLst>
          </p:cNvPr>
          <p:cNvSpPr>
            <a:spLocks noGrp="1"/>
          </p:cNvSpPr>
          <p:nvPr>
            <p:ph type="body" sz="quarter" idx="13"/>
          </p:nvPr>
        </p:nvSpPr>
        <p:spPr>
          <a:xfrm>
            <a:off x="532974" y="1426013"/>
            <a:ext cx="8571600" cy="428400"/>
          </a:xfrm>
        </p:spPr>
        <p:txBody>
          <a:bodyPr/>
          <a:lstStyle/>
          <a:p>
            <a:pPr eaLnBrk="1" hangingPunct="1"/>
            <a:r>
              <a:rPr lang="es-ES" altLang="ca-ES" dirty="0"/>
              <a:t>METODOLOGIA</a:t>
            </a:r>
          </a:p>
        </p:txBody>
      </p:sp>
      <p:sp>
        <p:nvSpPr>
          <p:cNvPr id="14" name="Fletxa dreta 13"/>
          <p:cNvSpPr/>
          <p:nvPr/>
        </p:nvSpPr>
        <p:spPr>
          <a:xfrm>
            <a:off x="2824622" y="4539112"/>
            <a:ext cx="504056" cy="216024"/>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angle arrodonit 11"/>
          <p:cNvSpPr/>
          <p:nvPr/>
        </p:nvSpPr>
        <p:spPr>
          <a:xfrm>
            <a:off x="577753" y="4207679"/>
            <a:ext cx="2231045" cy="689011"/>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latin typeface="Arial" panose="020B0604020202020204" pitchFamily="34" charset="0"/>
                <a:cs typeface="Arial" panose="020B0604020202020204" pitchFamily="34" charset="0"/>
              </a:rPr>
              <a:t>Jurat</a:t>
            </a:r>
          </a:p>
        </p:txBody>
      </p:sp>
      <p:sp>
        <p:nvSpPr>
          <p:cNvPr id="18" name="QuadreDeText 17"/>
          <p:cNvSpPr txBox="1"/>
          <p:nvPr/>
        </p:nvSpPr>
        <p:spPr>
          <a:xfrm>
            <a:off x="3486896" y="4149080"/>
            <a:ext cx="4656856" cy="923330"/>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ca-ES" dirty="0">
                <a:latin typeface="Arial" panose="020B0604020202020204" pitchFamily="34" charset="0"/>
              </a:rPr>
              <a:t>Begoña Román, Maria Àngels Balsells, Angel </a:t>
            </a:r>
            <a:r>
              <a:rPr lang="ca-ES" dirty="0" err="1">
                <a:latin typeface="Arial" panose="020B0604020202020204" pitchFamily="34" charset="0"/>
              </a:rPr>
              <a:t>Belzunegui</a:t>
            </a:r>
            <a:r>
              <a:rPr lang="ca-ES" dirty="0">
                <a:latin typeface="Arial" panose="020B0604020202020204" pitchFamily="34" charset="0"/>
              </a:rPr>
              <a:t>, Fernando </a:t>
            </a:r>
            <a:r>
              <a:rPr lang="ca-ES" dirty="0" err="1">
                <a:latin typeface="Arial" panose="020B0604020202020204" pitchFamily="34" charset="0"/>
              </a:rPr>
              <a:t>Fantova</a:t>
            </a:r>
            <a:r>
              <a:rPr lang="ca-ES" dirty="0">
                <a:latin typeface="Arial" panose="020B0604020202020204" pitchFamily="34" charset="0"/>
              </a:rPr>
              <a:t>, Carme Junyent</a:t>
            </a:r>
          </a:p>
        </p:txBody>
      </p:sp>
      <p:pic>
        <p:nvPicPr>
          <p:cNvPr id="20" name="Imatg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507" y="2112991"/>
            <a:ext cx="792088" cy="1331382"/>
          </a:xfrm>
          <a:prstGeom prst="rect">
            <a:avLst/>
          </a:prstGeom>
        </p:spPr>
      </p:pic>
      <p:sp>
        <p:nvSpPr>
          <p:cNvPr id="21" name="Fletxa dreta 20"/>
          <p:cNvSpPr/>
          <p:nvPr/>
        </p:nvSpPr>
        <p:spPr>
          <a:xfrm>
            <a:off x="2440622" y="2493363"/>
            <a:ext cx="793291" cy="41442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CuadroTexto 12">
            <a:extLst>
              <a:ext uri="{FF2B5EF4-FFF2-40B4-BE49-F238E27FC236}">
                <a16:creationId xmlns:a16="http://schemas.microsoft.com/office/drawing/2014/main" id="{BAD8357C-E07F-4A97-94B6-AA4CECA05E72}"/>
              </a:ext>
            </a:extLst>
          </p:cNvPr>
          <p:cNvSpPr txBox="1"/>
          <p:nvPr/>
        </p:nvSpPr>
        <p:spPr>
          <a:xfrm>
            <a:off x="3491880" y="2034624"/>
            <a:ext cx="5040560" cy="1477328"/>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ca-ES" dirty="0">
                <a:latin typeface="Arial" panose="020B0604020202020204" pitchFamily="34" charset="0"/>
              </a:rPr>
              <a:t>Cronograma de desplegament: </a:t>
            </a:r>
          </a:p>
          <a:p>
            <a:pPr marL="342900" indent="-342900">
              <a:buClr>
                <a:srgbClr val="C00000"/>
              </a:buClr>
              <a:buAutoNum type="arabicPeriod"/>
            </a:pPr>
            <a:r>
              <a:rPr lang="ca-ES" dirty="0">
                <a:latin typeface="Arial" panose="020B0604020202020204" pitchFamily="34" charset="0"/>
              </a:rPr>
              <a:t>Abril-maig : convocatòria</a:t>
            </a:r>
          </a:p>
          <a:p>
            <a:pPr marL="342900" indent="-342900">
              <a:buClr>
                <a:srgbClr val="C00000"/>
              </a:buClr>
              <a:buAutoNum type="arabicPeriod"/>
            </a:pPr>
            <a:r>
              <a:rPr lang="ca-ES" dirty="0">
                <a:latin typeface="Arial" panose="020B0604020202020204" pitchFamily="34" charset="0"/>
              </a:rPr>
              <a:t>Setembre-octubre: resolució</a:t>
            </a:r>
          </a:p>
          <a:p>
            <a:pPr marL="342900" indent="-342900">
              <a:buClr>
                <a:srgbClr val="C00000"/>
              </a:buClr>
              <a:buAutoNum type="arabicPeriod"/>
            </a:pPr>
            <a:r>
              <a:rPr lang="ca-ES" dirty="0">
                <a:latin typeface="Arial" panose="020B0604020202020204" pitchFamily="34" charset="0"/>
              </a:rPr>
              <a:t>Novembre-desembre: lliurament</a:t>
            </a:r>
          </a:p>
          <a:p>
            <a:pPr marL="285750" indent="-285750">
              <a:buClr>
                <a:srgbClr val="C00000"/>
              </a:buClr>
              <a:buFont typeface="Wingdings" panose="05000000000000000000" pitchFamily="2" charset="2"/>
              <a:buChar char="ü"/>
            </a:pPr>
            <a:r>
              <a:rPr lang="ca-ES" dirty="0">
                <a:latin typeface="Arial" panose="020B0604020202020204" pitchFamily="34" charset="0"/>
              </a:rPr>
              <a:t>Dotació: 12.000 € per cadascun i difusió</a:t>
            </a:r>
          </a:p>
        </p:txBody>
      </p:sp>
      <p:pic>
        <p:nvPicPr>
          <p:cNvPr id="15"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194041"/>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
        <p:nvSpPr>
          <p:cNvPr id="22" name="Títol 1"/>
          <p:cNvSpPr>
            <a:spLocks noGrp="1"/>
          </p:cNvSpPr>
          <p:nvPr>
            <p:ph type="title"/>
          </p:nvPr>
        </p:nvSpPr>
        <p:spPr/>
        <p:txBody>
          <a:bodyPr/>
          <a:lstStyle/>
          <a:p>
            <a:pPr algn="ctr"/>
            <a:r>
              <a:rPr lang="es-ES" sz="2000" dirty="0" err="1"/>
              <a:t>Premis</a:t>
            </a:r>
            <a:r>
              <a:rPr lang="es-ES" sz="2000" dirty="0"/>
              <a:t> Recerca i </a:t>
            </a:r>
            <a:r>
              <a:rPr lang="es-ES" sz="2000" dirty="0" err="1"/>
              <a:t>Innovació</a:t>
            </a:r>
            <a:r>
              <a:rPr lang="es-ES" sz="2000" dirty="0"/>
              <a:t> en Serveis Socials</a:t>
            </a:r>
            <a:endParaRPr lang="ca-ES" sz="2000" dirty="0"/>
          </a:p>
        </p:txBody>
      </p:sp>
    </p:spTree>
    <p:extLst>
      <p:ext uri="{BB962C8B-B14F-4D97-AF65-F5344CB8AC3E}">
        <p14:creationId xmlns:p14="http://schemas.microsoft.com/office/powerpoint/2010/main" val="4154818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a:extLst>
              <a:ext uri="{FF2B5EF4-FFF2-40B4-BE49-F238E27FC236}">
                <a16:creationId xmlns:a16="http://schemas.microsoft.com/office/drawing/2014/main" id="{29438573-D6E5-4310-8258-28BD7BDBD804}"/>
              </a:ext>
            </a:extLst>
          </p:cNvPr>
          <p:cNvSpPr>
            <a:spLocks noGrp="1"/>
          </p:cNvSpPr>
          <p:nvPr>
            <p:ph type="ctrTitle"/>
          </p:nvPr>
        </p:nvSpPr>
        <p:spPr>
          <a:xfrm>
            <a:off x="685800" y="3290888"/>
            <a:ext cx="7772400" cy="1252537"/>
          </a:xfrm>
        </p:spPr>
        <p:txBody>
          <a:bodyPr/>
          <a:lstStyle/>
          <a:p>
            <a:pPr eaLnBrk="1" hangingPunct="1"/>
            <a:r>
              <a:rPr lang="es-ES" altLang="ca-ES" dirty="0"/>
              <a:t>10. </a:t>
            </a:r>
            <a:r>
              <a:rPr lang="es-ES" altLang="ca-ES" dirty="0" err="1"/>
              <a:t>Polítiques</a:t>
            </a:r>
            <a:r>
              <a:rPr lang="es-ES" altLang="ca-ES" dirty="0"/>
              <a:t> </a:t>
            </a:r>
            <a:r>
              <a:rPr lang="es-ES" altLang="ca-ES" dirty="0" err="1"/>
              <a:t>d’habitatge</a:t>
            </a:r>
            <a:endParaRPr lang="es-ES" altLang="ca-ES" dirty="0"/>
          </a:p>
        </p:txBody>
      </p:sp>
      <p:sp>
        <p:nvSpPr>
          <p:cNvPr id="6147" name="Subtítol 2">
            <a:extLst>
              <a:ext uri="{FF2B5EF4-FFF2-40B4-BE49-F238E27FC236}">
                <a16:creationId xmlns:a16="http://schemas.microsoft.com/office/drawing/2014/main" id="{D0664609-FD70-46E1-A66A-7B9181CD7D2C}"/>
              </a:ext>
            </a:extLst>
          </p:cNvPr>
          <p:cNvSpPr>
            <a:spLocks noGrp="1"/>
          </p:cNvSpPr>
          <p:nvPr>
            <p:ph type="subTitle" idx="1"/>
          </p:nvPr>
        </p:nvSpPr>
        <p:spPr>
          <a:xfrm>
            <a:off x="685800" y="4161631"/>
            <a:ext cx="7772400" cy="763587"/>
          </a:xfrm>
        </p:spPr>
        <p:txBody>
          <a:bodyPr/>
          <a:lstStyle/>
          <a:p>
            <a:pPr eaLnBrk="1" hangingPunct="1"/>
            <a:r>
              <a:rPr lang="es-ES" altLang="ca-ES" dirty="0"/>
              <a:t>Un </a:t>
            </a:r>
            <a:r>
              <a:rPr lang="es-ES" altLang="ca-ES" dirty="0" err="1"/>
              <a:t>resum</a:t>
            </a:r>
            <a:r>
              <a:rPr lang="es-ES" altLang="ca-ES" dirty="0"/>
              <a:t> de les </a:t>
            </a:r>
            <a:r>
              <a:rPr lang="es-ES" altLang="ca-ES" dirty="0" err="1"/>
              <a:t>principals</a:t>
            </a:r>
            <a:r>
              <a:rPr lang="es-ES" altLang="ca-ES" dirty="0"/>
              <a:t> </a:t>
            </a:r>
            <a:r>
              <a:rPr lang="es-ES" altLang="ca-ES" dirty="0" err="1"/>
              <a:t>línies</a:t>
            </a:r>
            <a:r>
              <a:rPr lang="es-ES" altLang="ca-ES" dirty="0"/>
              <a:t> </a:t>
            </a:r>
            <a:r>
              <a:rPr lang="es-ES" altLang="ca-ES" dirty="0" err="1"/>
              <a:t>d’actuació</a:t>
            </a:r>
            <a:endParaRPr lang="es-ES" altLang="ca-ES" dirty="0"/>
          </a:p>
        </p:txBody>
      </p:sp>
      <p:pic>
        <p:nvPicPr>
          <p:cNvPr id="5" name="Picture 2" descr="http://identitatcorporativa.gencat.cat/web/.content/Documentacio/descarregues/dpt/COLOR/Drets-Socials/drets_socials_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103858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755650" y="2233094"/>
            <a:ext cx="7681120" cy="3860201"/>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11</a:t>
            </a:fld>
            <a:endParaRPr lang="ca-ES" altLang="ca-ES" sz="1000"/>
          </a:p>
        </p:txBody>
      </p:sp>
      <p:sp>
        <p:nvSpPr>
          <p:cNvPr id="37891" name="Rectangle 5"/>
          <p:cNvSpPr>
            <a:spLocks noChangeArrowheads="1"/>
          </p:cNvSpPr>
          <p:nvPr/>
        </p:nvSpPr>
        <p:spPr bwMode="auto">
          <a:xfrm>
            <a:off x="682625" y="1773238"/>
            <a:ext cx="79930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5800" y="1844675"/>
            <a:ext cx="7773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Despesa per entitats adscrites </a:t>
            </a:r>
            <a:r>
              <a:rPr lang="pt-BR" sz="1400" b="0" dirty="0">
                <a:solidFill>
                  <a:schemeClr val="tx1">
                    <a:lumMod val="75000"/>
                    <a:lumOff val="25000"/>
                  </a:schemeClr>
                </a:solidFill>
              </a:rPr>
              <a:t>(</a:t>
            </a:r>
            <a:r>
              <a:rPr lang="pt-BR" sz="1400" b="0" dirty="0" err="1">
                <a:solidFill>
                  <a:schemeClr val="tx1">
                    <a:lumMod val="75000"/>
                    <a:lumOff val="25000"/>
                  </a:schemeClr>
                </a:solidFill>
              </a:rPr>
              <a:t>pressupost</a:t>
            </a:r>
            <a:r>
              <a:rPr lang="pt-BR" sz="1400" b="0" dirty="0">
                <a:solidFill>
                  <a:schemeClr val="tx1">
                    <a:lumMod val="75000"/>
                    <a:lumOff val="25000"/>
                  </a:schemeClr>
                </a:solidFill>
              </a:rPr>
              <a:t> no </a:t>
            </a:r>
            <a:r>
              <a:rPr lang="pt-BR" sz="1400" b="0" dirty="0" err="1">
                <a:solidFill>
                  <a:schemeClr val="tx1">
                    <a:lumMod val="75000"/>
                    <a:lumOff val="25000"/>
                  </a:schemeClr>
                </a:solidFill>
              </a:rPr>
              <a:t>consolidat</a:t>
            </a:r>
            <a:r>
              <a:rPr lang="pt-BR" sz="1400" b="0" dirty="0">
                <a:solidFill>
                  <a:schemeClr val="tx1">
                    <a:lumMod val="75000"/>
                    <a:lumOff val="25000"/>
                  </a:schemeClr>
                </a:solidFill>
              </a:rPr>
              <a:t>)</a:t>
            </a:r>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startAt="2"/>
            </a:pPr>
            <a:r>
              <a:rPr lang="ca-ES" altLang="ca-ES" dirty="0"/>
              <a:t>Pressupost del Departament de Drets Socials</a:t>
            </a:r>
            <a:endParaRPr lang="ca-ES" altLang="ca-ES" sz="1800" dirty="0"/>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ula 12"/>
          <p:cNvGraphicFramePr>
            <a:graphicFrameLocks noGrp="1"/>
          </p:cNvGraphicFramePr>
          <p:nvPr/>
        </p:nvGraphicFramePr>
        <p:xfrm>
          <a:off x="1223483" y="2343470"/>
          <a:ext cx="6840760" cy="3220667"/>
        </p:xfrm>
        <a:graphic>
          <a:graphicData uri="http://schemas.openxmlformats.org/drawingml/2006/table">
            <a:tbl>
              <a:tblPr>
                <a:tableStyleId>{5C22544A-7EE6-4342-B048-85BDC9FD1C3A}</a:tableStyleId>
              </a:tblPr>
              <a:tblGrid>
                <a:gridCol w="2061144">
                  <a:extLst>
                    <a:ext uri="{9D8B030D-6E8A-4147-A177-3AD203B41FA5}">
                      <a16:colId xmlns:a16="http://schemas.microsoft.com/office/drawing/2014/main" val="4088785608"/>
                    </a:ext>
                  </a:extLst>
                </a:gridCol>
                <a:gridCol w="1358710">
                  <a:extLst>
                    <a:ext uri="{9D8B030D-6E8A-4147-A177-3AD203B41FA5}">
                      <a16:colId xmlns:a16="http://schemas.microsoft.com/office/drawing/2014/main" val="324794288"/>
                    </a:ext>
                  </a:extLst>
                </a:gridCol>
                <a:gridCol w="1259946">
                  <a:extLst>
                    <a:ext uri="{9D8B030D-6E8A-4147-A177-3AD203B41FA5}">
                      <a16:colId xmlns:a16="http://schemas.microsoft.com/office/drawing/2014/main" val="812861322"/>
                    </a:ext>
                  </a:extLst>
                </a:gridCol>
                <a:gridCol w="1259946">
                  <a:extLst>
                    <a:ext uri="{9D8B030D-6E8A-4147-A177-3AD203B41FA5}">
                      <a16:colId xmlns:a16="http://schemas.microsoft.com/office/drawing/2014/main" val="1002353493"/>
                    </a:ext>
                  </a:extLst>
                </a:gridCol>
                <a:gridCol w="901014">
                  <a:extLst>
                    <a:ext uri="{9D8B030D-6E8A-4147-A177-3AD203B41FA5}">
                      <a16:colId xmlns:a16="http://schemas.microsoft.com/office/drawing/2014/main" val="440297889"/>
                    </a:ext>
                  </a:extLst>
                </a:gridCol>
              </a:tblGrid>
              <a:tr h="336030">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 </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2020h (1)</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2022</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Variació 2022/20</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 Variació 2022/20</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28804"/>
                  </a:ext>
                </a:extLst>
              </a:tr>
              <a:tr h="336030">
                <a:tc>
                  <a:txBody>
                    <a:bodyPr/>
                    <a:lstStyle/>
                    <a:p>
                      <a:pPr marL="0" algn="l" defTabSz="914400" rtl="0" eaLnBrk="1" fontAlgn="ctr" latinLnBrk="0" hangingPunct="1"/>
                      <a:r>
                        <a:rPr lang="fr-FR" sz="1100" b="1" i="0" u="none" strike="noStrike" kern="1200" dirty="0">
                          <a:solidFill>
                            <a:schemeClr val="tx1">
                              <a:lumMod val="50000"/>
                              <a:lumOff val="50000"/>
                            </a:schemeClr>
                          </a:solidFill>
                          <a:effectLst/>
                          <a:latin typeface="Arial Narrow" panose="020B0606020202030204" pitchFamily="34" charset="0"/>
                          <a:ea typeface="+mn-ea"/>
                          <a:cs typeface="+mn-cs"/>
                        </a:rPr>
                        <a:t>Institut Català de l'Acolliment i de l'Adopció</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17.148.931,64 €</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18.369.304,73 €</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1.220.373,09 €</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7%</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94630"/>
                  </a:ext>
                </a:extLst>
              </a:tr>
              <a:tr h="274312">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Agència de l'Habitatge de Catalunya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243.414.664,84 €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645.825.913,10 €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402.411.248,26 €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165%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163313"/>
                  </a:ext>
                </a:extLst>
              </a:tr>
              <a:tr h="336030">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Consell Nacional de la Joventut de Catalunya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664.610,00 €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508.600,00 €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-156.010,00 €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-23%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9229154"/>
                  </a:ext>
                </a:extLst>
              </a:tr>
              <a:tr h="274312">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Agència Catalana de la Joventut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22.361.089,94 €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22.888.942,94 €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527.853,00 €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747904"/>
                  </a:ext>
                </a:extLst>
              </a:tr>
              <a:tr h="274312">
                <a:tc>
                  <a:txBody>
                    <a:bodyPr/>
                    <a:lstStyle/>
                    <a:p>
                      <a:pPr marL="0" algn="l" defTabSz="914400" rtl="0" eaLnBrk="1" fontAlgn="ctr" latinLnBrk="0" hangingPunct="1"/>
                      <a:r>
                        <a:rPr lang="it-IT" sz="1100" b="1" i="0" u="none" strike="noStrike" kern="1200" dirty="0">
                          <a:solidFill>
                            <a:schemeClr val="tx1">
                              <a:lumMod val="50000"/>
                              <a:lumOff val="50000"/>
                            </a:schemeClr>
                          </a:solidFill>
                          <a:effectLst/>
                          <a:latin typeface="Arial Narrow" panose="020B0606020202030204" pitchFamily="34" charset="0"/>
                          <a:ea typeface="+mn-ea"/>
                          <a:cs typeface="+mn-cs"/>
                        </a:rPr>
                        <a:t>Consorci Sant Gregori, de Girona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8.434.107,64 €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6.148.181,76 €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-2.285.925,88 €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-27%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3792427"/>
                  </a:ext>
                </a:extLst>
              </a:tr>
              <a:tr h="336030">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Consorci de Serveis Socials de Barcelona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76.578.581,11 €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81.017.950,62 €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4.439.369,51 €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4121486"/>
                  </a:ext>
                </a:extLst>
              </a:tr>
              <a:tr h="274312">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Consorci de l'Habitatge de Barcelona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41.064.650,30 €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23.781.079,91 €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-17.283.570,39 €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-42%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1754"/>
                  </a:ext>
                </a:extLst>
              </a:tr>
              <a:tr h="171138">
                <a:tc>
                  <a:txBody>
                    <a:bodyPr/>
                    <a:lstStyle/>
                    <a:p>
                      <a:pPr marL="0" algn="l" defTabSz="914400" rtl="0" eaLnBrk="1" fontAlgn="ctr" latinLnBrk="0" hangingPunct="1"/>
                      <a:r>
                        <a:rPr lang="it-IT" sz="1100" b="1" i="0" u="none" strike="noStrike" kern="1200" dirty="0">
                          <a:solidFill>
                            <a:schemeClr val="tx1">
                              <a:lumMod val="50000"/>
                              <a:lumOff val="50000"/>
                            </a:schemeClr>
                          </a:solidFill>
                          <a:effectLst/>
                          <a:latin typeface="Arial Narrow" panose="020B0606020202030204" pitchFamily="34" charset="0"/>
                          <a:ea typeface="+mn-ea"/>
                          <a:cs typeface="+mn-cs"/>
                        </a:rPr>
                        <a:t>Consorci del Barri de la Mina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7.007.989,53 €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8.513.110,90 €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1.505.121,37 €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21%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3701537"/>
                  </a:ext>
                </a:extLst>
              </a:tr>
              <a:tr h="408919">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Consorci de l'Habitatge de l'Àrea Metropolitana de Barcelona (2)</a:t>
                      </a:r>
                    </a:p>
                  </a:txBody>
                  <a:tcPr marL="6350" marR="6350" marT="635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3.130.091,65 €</a:t>
                      </a:r>
                    </a:p>
                  </a:txBody>
                  <a:tcPr marL="6350" marR="6350" marT="635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0,00 €</a:t>
                      </a:r>
                    </a:p>
                  </a:txBody>
                  <a:tcPr marL="6350" marR="6350" marT="635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-3.130.091,65 €</a:t>
                      </a:r>
                    </a:p>
                  </a:txBody>
                  <a:tcPr marL="6350" marR="6350" marT="635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-100%</a:t>
                      </a:r>
                    </a:p>
                  </a:txBody>
                  <a:tcPr marL="6350" marR="6350" marT="635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855442"/>
                  </a:ext>
                </a:extLst>
              </a:tr>
              <a:tr h="171138">
                <a:tc>
                  <a:txBody>
                    <a:bodyPr/>
                    <a:lstStyle/>
                    <a:p>
                      <a:pPr marL="0" algn="r" defTabSz="914400" rtl="0" eaLnBrk="1" fontAlgn="ctr" latinLnBrk="0" hangingPunct="1"/>
                      <a:r>
                        <a:rPr lang="ca-ES" sz="1100" b="1" i="0" u="none" strike="noStrike" kern="1200" dirty="0">
                          <a:solidFill>
                            <a:schemeClr val="tx1"/>
                          </a:solidFill>
                          <a:effectLst/>
                          <a:latin typeface="Arial Narrow" panose="020B0606020202030204" pitchFamily="34" charset="0"/>
                          <a:ea typeface="+mn-ea"/>
                          <a:cs typeface="+mn-cs"/>
                        </a:rPr>
                        <a:t>Total</a:t>
                      </a:r>
                    </a:p>
                  </a:txBody>
                  <a:tcPr marL="6350" marR="6350" marT="635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1" i="0" u="none" strike="noStrike" kern="1200" dirty="0">
                          <a:solidFill>
                            <a:schemeClr val="tx1"/>
                          </a:solidFill>
                          <a:effectLst/>
                          <a:latin typeface="Arial Narrow" panose="020B0606020202030204" pitchFamily="34" charset="0"/>
                          <a:ea typeface="+mn-ea"/>
                          <a:cs typeface="+mn-cs"/>
                        </a:rPr>
                        <a:t>419.804.716,65 €</a:t>
                      </a:r>
                    </a:p>
                  </a:txBody>
                  <a:tcPr marL="6350" marR="6350" marT="635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1" i="0" u="none" strike="noStrike" kern="1200" dirty="0">
                          <a:solidFill>
                            <a:schemeClr val="tx1"/>
                          </a:solidFill>
                          <a:effectLst/>
                          <a:latin typeface="Arial Narrow" panose="020B0606020202030204" pitchFamily="34" charset="0"/>
                          <a:ea typeface="+mn-ea"/>
                          <a:cs typeface="+mn-cs"/>
                        </a:rPr>
                        <a:t>807.053.083,96 €</a:t>
                      </a:r>
                    </a:p>
                  </a:txBody>
                  <a:tcPr marL="6350" marR="6350" marT="635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1" i="0" u="none" strike="noStrike" kern="1200" dirty="0">
                          <a:solidFill>
                            <a:schemeClr val="tx1"/>
                          </a:solidFill>
                          <a:effectLst/>
                          <a:latin typeface="Arial Narrow" panose="020B0606020202030204" pitchFamily="34" charset="0"/>
                          <a:ea typeface="+mn-ea"/>
                          <a:cs typeface="+mn-cs"/>
                        </a:rPr>
                        <a:t>387.248.367,31 €</a:t>
                      </a:r>
                    </a:p>
                  </a:txBody>
                  <a:tcPr marL="6350" marR="6350" marT="635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1" i="0" u="none" strike="noStrike" kern="1200" dirty="0">
                          <a:solidFill>
                            <a:schemeClr val="tx1"/>
                          </a:solidFill>
                          <a:effectLst/>
                          <a:latin typeface="Arial Narrow" panose="020B0606020202030204" pitchFamily="34" charset="0"/>
                          <a:ea typeface="+mn-ea"/>
                          <a:cs typeface="+mn-cs"/>
                        </a:rPr>
                        <a:t>92%</a:t>
                      </a:r>
                    </a:p>
                  </a:txBody>
                  <a:tcPr marL="6350" marR="6350" marT="635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054262"/>
                  </a:ext>
                </a:extLst>
              </a:tr>
            </a:tbl>
          </a:graphicData>
        </a:graphic>
      </p:graphicFrame>
      <p:sp>
        <p:nvSpPr>
          <p:cNvPr id="15" name="Google Shape;41;p6">
            <a:extLst>
              <a:ext uri="{FF2B5EF4-FFF2-40B4-BE49-F238E27FC236}">
                <a16:creationId xmlns:a16="http://schemas.microsoft.com/office/drawing/2014/main" id="{F3C15E3B-B340-2D4F-9DA6-27CE8DEE3BF2}"/>
              </a:ext>
            </a:extLst>
          </p:cNvPr>
          <p:cNvSpPr txBox="1"/>
          <p:nvPr/>
        </p:nvSpPr>
        <p:spPr>
          <a:xfrm>
            <a:off x="1216827" y="5589240"/>
            <a:ext cx="7171597" cy="46166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57200" fontAlgn="auto">
              <a:spcBef>
                <a:spcPts val="0"/>
              </a:spcBef>
              <a:spcAft>
                <a:spcPts val="0"/>
              </a:spcAft>
              <a:buClr>
                <a:srgbClr val="000000"/>
              </a:buClr>
              <a:buSzPts val="1600"/>
              <a:defRPr sz="1600">
                <a:solidFill>
                  <a:srgbClr val="000000"/>
                </a:solidFill>
              </a:defRPr>
            </a:pPr>
            <a:r>
              <a:rPr lang="ca-ES" sz="1000" b="0" dirty="0">
                <a:solidFill>
                  <a:srgbClr val="000000"/>
                </a:solidFill>
                <a:latin typeface="Arial Narrow" panose="020B0606020202030204" pitchFamily="34" charset="0"/>
              </a:rPr>
              <a:t>(1) Homogeni</a:t>
            </a:r>
          </a:p>
          <a:p>
            <a:pPr defTabSz="457200" fontAlgn="auto">
              <a:spcBef>
                <a:spcPts val="0"/>
              </a:spcBef>
              <a:spcAft>
                <a:spcPts val="0"/>
              </a:spcAft>
              <a:buClr>
                <a:srgbClr val="000000"/>
              </a:buClr>
              <a:buSzPts val="1600"/>
              <a:defRPr sz="1600">
                <a:solidFill>
                  <a:srgbClr val="000000"/>
                </a:solidFill>
              </a:defRPr>
            </a:pPr>
            <a:r>
              <a:rPr lang="ca-ES" sz="1000" b="0" dirty="0">
                <a:solidFill>
                  <a:srgbClr val="000000"/>
                </a:solidFill>
                <a:latin typeface="Arial Narrow" panose="020B0606020202030204" pitchFamily="34" charset="0"/>
              </a:rPr>
              <a:t>(2) Consorci de l'Habitatge de l'Àrea Metropolitana de Barcelona en 2022 passa a ser una entitat adscrita a l'Ajuntament de Barcelona i deixa de consolidar el seu pressupost amb la Generalitat</a:t>
            </a:r>
            <a:endParaRPr lang="ca-ES" sz="1000" b="0" i="1" dirty="0">
              <a:solidFill>
                <a:srgbClr val="000000"/>
              </a:solidFill>
              <a:latin typeface="Arial Narrow" panose="020B0606020202030204" pitchFamily="34" charset="0"/>
              <a:cs typeface="Rubik" charset="0"/>
            </a:endParaRPr>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778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a:extLst>
              <a:ext uri="{FF2B5EF4-FFF2-40B4-BE49-F238E27FC236}">
                <a16:creationId xmlns:a16="http://schemas.microsoft.com/office/drawing/2014/main" id="{D7F4AD74-37C4-49F3-BEAE-BB073B2A778B}"/>
              </a:ext>
            </a:extLst>
          </p:cNvPr>
          <p:cNvSpPr>
            <a:spLocks noGrp="1"/>
          </p:cNvSpPr>
          <p:nvPr>
            <p:ph type="title"/>
          </p:nvPr>
        </p:nvSpPr>
        <p:spPr/>
        <p:txBody>
          <a:bodyPr/>
          <a:lstStyle/>
          <a:p>
            <a:pPr eaLnBrk="1" hangingPunct="1"/>
            <a:r>
              <a:rPr lang="ca-ES" altLang="ca-ES" dirty="0"/>
              <a:t>Context</a:t>
            </a:r>
          </a:p>
        </p:txBody>
      </p:sp>
      <p:sp>
        <p:nvSpPr>
          <p:cNvPr id="7171" name="Contenidor de contingut 2">
            <a:extLst>
              <a:ext uri="{FF2B5EF4-FFF2-40B4-BE49-F238E27FC236}">
                <a16:creationId xmlns:a16="http://schemas.microsoft.com/office/drawing/2014/main" id="{CE89B078-4868-4928-B4E1-BF41E3079012}"/>
              </a:ext>
            </a:extLst>
          </p:cNvPr>
          <p:cNvSpPr>
            <a:spLocks noGrp="1"/>
          </p:cNvSpPr>
          <p:nvPr>
            <p:ph idx="1"/>
          </p:nvPr>
        </p:nvSpPr>
        <p:spPr>
          <a:xfrm>
            <a:off x="357188" y="1700808"/>
            <a:ext cx="8462962" cy="3675062"/>
          </a:xfrm>
        </p:spPr>
        <p:txBody>
          <a:bodyPr/>
          <a:lstStyle/>
          <a:p>
            <a:pPr marL="457200" lvl="1" indent="0">
              <a:buNone/>
            </a:pPr>
            <a:r>
              <a:rPr lang="ca-ES" b="1" dirty="0">
                <a:solidFill>
                  <a:srgbClr val="C00000"/>
                </a:solidFill>
              </a:rPr>
              <a:t>1. Parc d’habitatge de lloguer social insuficient</a:t>
            </a:r>
            <a:r>
              <a:rPr lang="ca-ES" b="1" dirty="0"/>
              <a:t>, amb baixa promoció de nou habitatge protegit públic i privat</a:t>
            </a:r>
          </a:p>
          <a:p>
            <a:pPr marL="685800" lvl="1" indent="-228600">
              <a:buFont typeface="+mj-lt"/>
              <a:buAutoNum type="arabicPeriod"/>
            </a:pPr>
            <a:endParaRPr lang="ca-ES" sz="1400" b="0" dirty="0"/>
          </a:p>
          <a:p>
            <a:pPr marL="0" indent="0" eaLnBrk="1" hangingPunct="1">
              <a:buNone/>
            </a:pPr>
            <a:endParaRPr lang="es-ES" altLang="ca-ES" sz="1400" dirty="0"/>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110</a:t>
            </a:fld>
            <a:endParaRPr lang="ca-ES" altLang="ca-ES">
              <a:solidFill>
                <a:srgbClr val="898989"/>
              </a:solidFill>
              <a:latin typeface="Arial" panose="020B0604020202020204" pitchFamily="34" charset="0"/>
            </a:endParaRPr>
          </a:p>
        </p:txBody>
      </p:sp>
      <p:graphicFrame>
        <p:nvGraphicFramePr>
          <p:cNvPr id="6" name="Tabla 5">
            <a:extLst>
              <a:ext uri="{FF2B5EF4-FFF2-40B4-BE49-F238E27FC236}">
                <a16:creationId xmlns:a16="http://schemas.microsoft.com/office/drawing/2014/main" id="{9381AF88-AEE7-4072-AD38-7837A10025F5}"/>
              </a:ext>
            </a:extLst>
          </p:cNvPr>
          <p:cNvGraphicFramePr>
            <a:graphicFrameLocks noGrp="1"/>
          </p:cNvGraphicFramePr>
          <p:nvPr/>
        </p:nvGraphicFramePr>
        <p:xfrm>
          <a:off x="1619666" y="2436602"/>
          <a:ext cx="6357671" cy="2025890"/>
        </p:xfrm>
        <a:graphic>
          <a:graphicData uri="http://schemas.openxmlformats.org/drawingml/2006/table">
            <a:tbl>
              <a:tblPr firstRow="1" firstCol="1" bandRow="1"/>
              <a:tblGrid>
                <a:gridCol w="2107736">
                  <a:extLst>
                    <a:ext uri="{9D8B030D-6E8A-4147-A177-3AD203B41FA5}">
                      <a16:colId xmlns:a16="http://schemas.microsoft.com/office/drawing/2014/main" val="2025169395"/>
                    </a:ext>
                  </a:extLst>
                </a:gridCol>
                <a:gridCol w="527685">
                  <a:extLst>
                    <a:ext uri="{9D8B030D-6E8A-4147-A177-3AD203B41FA5}">
                      <a16:colId xmlns:a16="http://schemas.microsoft.com/office/drawing/2014/main" val="1524593804"/>
                    </a:ext>
                  </a:extLst>
                </a:gridCol>
                <a:gridCol w="531750">
                  <a:extLst>
                    <a:ext uri="{9D8B030D-6E8A-4147-A177-3AD203B41FA5}">
                      <a16:colId xmlns:a16="http://schemas.microsoft.com/office/drawing/2014/main" val="1561476488"/>
                    </a:ext>
                  </a:extLst>
                </a:gridCol>
                <a:gridCol w="531750">
                  <a:extLst>
                    <a:ext uri="{9D8B030D-6E8A-4147-A177-3AD203B41FA5}">
                      <a16:colId xmlns:a16="http://schemas.microsoft.com/office/drawing/2014/main" val="3579800324"/>
                    </a:ext>
                  </a:extLst>
                </a:gridCol>
                <a:gridCol w="531750">
                  <a:extLst>
                    <a:ext uri="{9D8B030D-6E8A-4147-A177-3AD203B41FA5}">
                      <a16:colId xmlns:a16="http://schemas.microsoft.com/office/drawing/2014/main" val="3989407288"/>
                    </a:ext>
                  </a:extLst>
                </a:gridCol>
                <a:gridCol w="531750">
                  <a:extLst>
                    <a:ext uri="{9D8B030D-6E8A-4147-A177-3AD203B41FA5}">
                      <a16:colId xmlns:a16="http://schemas.microsoft.com/office/drawing/2014/main" val="2848053453"/>
                    </a:ext>
                  </a:extLst>
                </a:gridCol>
                <a:gridCol w="531750">
                  <a:extLst>
                    <a:ext uri="{9D8B030D-6E8A-4147-A177-3AD203B41FA5}">
                      <a16:colId xmlns:a16="http://schemas.microsoft.com/office/drawing/2014/main" val="191808019"/>
                    </a:ext>
                  </a:extLst>
                </a:gridCol>
                <a:gridCol w="531750">
                  <a:extLst>
                    <a:ext uri="{9D8B030D-6E8A-4147-A177-3AD203B41FA5}">
                      <a16:colId xmlns:a16="http://schemas.microsoft.com/office/drawing/2014/main" val="2545054526"/>
                    </a:ext>
                  </a:extLst>
                </a:gridCol>
                <a:gridCol w="531750">
                  <a:extLst>
                    <a:ext uri="{9D8B030D-6E8A-4147-A177-3AD203B41FA5}">
                      <a16:colId xmlns:a16="http://schemas.microsoft.com/office/drawing/2014/main" val="1590577452"/>
                    </a:ext>
                  </a:extLst>
                </a:gridCol>
              </a:tblGrid>
              <a:tr h="242810">
                <a:tc>
                  <a:txBody>
                    <a:bodyPr/>
                    <a:lstStyle/>
                    <a:p>
                      <a:endParaRPr lang="ca-ES" sz="900" b="0" dirty="0">
                        <a:solidFill>
                          <a:schemeClr val="tx1"/>
                        </a:solidFill>
                        <a:effectLst/>
                        <a:latin typeface="Arial" panose="020B0604020202020204" pitchFamily="34"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a:solidFill>
                            <a:schemeClr val="tx1"/>
                          </a:solidFill>
                          <a:effectLst/>
                          <a:latin typeface="Arial" panose="020B0604020202020204" pitchFamily="34" charset="0"/>
                          <a:ea typeface="Calibri" panose="020F0502020204030204" pitchFamily="34" charset="0"/>
                          <a:cs typeface="Arial" panose="020B0604020202020204" pitchFamily="34" charset="0"/>
                        </a:rPr>
                        <a:t>2014</a:t>
                      </a:r>
                      <a:endParaRPr lang="ca-ES" sz="9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a:solidFill>
                            <a:schemeClr val="tx1"/>
                          </a:solidFill>
                          <a:effectLst/>
                          <a:latin typeface="Arial" panose="020B0604020202020204" pitchFamily="34" charset="0"/>
                          <a:ea typeface="Calibri" panose="020F0502020204030204" pitchFamily="34" charset="0"/>
                          <a:cs typeface="Arial" panose="020B0604020202020204" pitchFamily="34" charset="0"/>
                        </a:rPr>
                        <a:t>2015</a:t>
                      </a:r>
                      <a:endParaRPr lang="ca-ES" sz="9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a:solidFill>
                            <a:schemeClr val="tx1"/>
                          </a:solidFill>
                          <a:effectLst/>
                          <a:latin typeface="Arial" panose="020B0604020202020204" pitchFamily="34" charset="0"/>
                          <a:ea typeface="Calibri" panose="020F0502020204030204" pitchFamily="34" charset="0"/>
                          <a:cs typeface="Arial" panose="020B0604020202020204" pitchFamily="34" charset="0"/>
                        </a:rPr>
                        <a:t>2016</a:t>
                      </a:r>
                      <a:endParaRPr lang="ca-ES" sz="9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a:solidFill>
                            <a:schemeClr val="tx1"/>
                          </a:solidFill>
                          <a:effectLst/>
                          <a:latin typeface="Arial" panose="020B0604020202020204" pitchFamily="34" charset="0"/>
                          <a:ea typeface="Calibri" panose="020F0502020204030204" pitchFamily="34" charset="0"/>
                          <a:cs typeface="Arial" panose="020B0604020202020204" pitchFamily="34" charset="0"/>
                        </a:rPr>
                        <a:t>2017</a:t>
                      </a:r>
                      <a:endParaRPr lang="ca-ES" sz="9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2018</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2019</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864017552"/>
                  </a:ext>
                </a:extLst>
              </a:tr>
              <a:tr h="233226">
                <a:tc>
                  <a:txBody>
                    <a:bodyPr/>
                    <a:lstStyle/>
                    <a:p>
                      <a:pPr algn="l"/>
                      <a:r>
                        <a:rPr lang="es-ES" sz="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Habitatges</a:t>
                      </a: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del Fons </a:t>
                      </a:r>
                      <a:r>
                        <a:rPr lang="es-ES" sz="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d’habitatges</a:t>
                      </a: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destinats</a:t>
                      </a: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polítiques </a:t>
                      </a:r>
                      <a:r>
                        <a:rPr lang="es-ES" sz="9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socials</a:t>
                      </a:r>
                      <a:endParaRPr lang="es-ES"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7.458</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a:solidFill>
                            <a:srgbClr val="000000"/>
                          </a:solidFill>
                          <a:effectLst/>
                          <a:latin typeface="Arial" panose="020B0604020202020204" pitchFamily="34" charset="0"/>
                          <a:ea typeface="Calibri" panose="020F0502020204030204" pitchFamily="34" charset="0"/>
                          <a:cs typeface="Arial" panose="020B0604020202020204" pitchFamily="34" charset="0"/>
                        </a:rPr>
                        <a:t>7.766</a:t>
                      </a:r>
                      <a:endParaRPr lang="es-ES"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7.879</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7.928</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8.061</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8.245</a:t>
                      </a:r>
                      <a:endParaRPr lang="es-ES"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33567529"/>
                  </a:ext>
                </a:extLst>
              </a:tr>
              <a:tr h="233226">
                <a:tc>
                  <a:txBody>
                    <a:bodyPr/>
                    <a:lstStyle/>
                    <a:p>
                      <a:pPr algn="l">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Habitatges de la Xarxa d’Habitatges d’Inclusió Social (XHIS)</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1.453</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1.643</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1.815</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2.240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2.490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2.828</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3.119</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56629546"/>
                  </a:ext>
                </a:extLst>
              </a:tr>
              <a:tr h="233226">
                <a:tc>
                  <a:txBody>
                    <a:bodyPr/>
                    <a:lstStyle/>
                    <a:p>
                      <a:pPr algn="l">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Habitatges de la Xarxa de Mediació per al Lloguer Social (XMLLS)</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9.218</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9.200</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9.154</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9.040</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8.372</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8.241</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8.070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8.019</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6088312"/>
                  </a:ext>
                </a:extLst>
              </a:tr>
              <a:tr h="215660">
                <a:tc>
                  <a:txBody>
                    <a:bodyPr/>
                    <a:lstStyle/>
                    <a:p>
                      <a:pPr algn="l">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Habitatges d'entitats financeres (efectivament incorporats a gestió AHC)</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ca-ES" sz="900" b="0" dirty="0">
                          <a:solidFill>
                            <a:schemeClr val="tx1"/>
                          </a:solidFill>
                          <a:effectLst/>
                          <a:latin typeface="Arial" panose="020B0604020202020204" pitchFamily="34" charset="0"/>
                          <a:cs typeface="Arial" panose="020B0604020202020204" pitchFamily="34" charset="0"/>
                        </a:rPr>
                        <a:t>804</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1.354</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2.233</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2.823</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3.178</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3.772</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3.734</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3.820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34024292"/>
                  </a:ext>
                </a:extLst>
              </a:tr>
              <a:tr h="198408">
                <a:tc>
                  <a:txBody>
                    <a:bodyPr/>
                    <a:lstStyle/>
                    <a:p>
                      <a:pPr algn="l">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Habitatges del parc públic gestionats per l’Agència de l’Habitatge de Catalunya</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a:solidFill>
                            <a:schemeClr val="tx1"/>
                          </a:solidFill>
                          <a:effectLst/>
                          <a:latin typeface="Arial" panose="020B0604020202020204" pitchFamily="34" charset="0"/>
                          <a:ea typeface="Calibri" panose="020F0502020204030204" pitchFamily="34" charset="0"/>
                          <a:cs typeface="Arial" panose="020B0604020202020204" pitchFamily="34" charset="0"/>
                        </a:rPr>
                        <a:t>14.089</a:t>
                      </a:r>
                      <a:endParaRPr lang="ca-ES" sz="9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a:solidFill>
                            <a:schemeClr val="tx1"/>
                          </a:solidFill>
                          <a:effectLst/>
                          <a:latin typeface="Arial" panose="020B0604020202020204" pitchFamily="34" charset="0"/>
                          <a:ea typeface="Calibri" panose="020F0502020204030204" pitchFamily="34" charset="0"/>
                          <a:cs typeface="Arial" panose="020B0604020202020204" pitchFamily="34" charset="0"/>
                        </a:rPr>
                        <a:t>14.489</a:t>
                      </a:r>
                      <a:endParaRPr lang="ca-ES" sz="9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14.420</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15.255</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15.570</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16.668</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17.019</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17.357</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51921"/>
                  </a:ext>
                </a:extLst>
              </a:tr>
              <a:tr h="345057">
                <a:tc>
                  <a:txBody>
                    <a:bodyPr/>
                    <a:lstStyle/>
                    <a:p>
                      <a:pPr algn="ctr">
                        <a:spcAft>
                          <a:spcPts val="0"/>
                        </a:spcAft>
                      </a:pPr>
                      <a:r>
                        <a:rPr lang="ca-ES"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Total d'habitatges destinats a polítiques socials </a:t>
                      </a:r>
                    </a:p>
                    <a:p>
                      <a:pPr algn="ctr">
                        <a:spcAft>
                          <a:spcPts val="0"/>
                        </a:spcAft>
                      </a:pPr>
                      <a:r>
                        <a:rPr lang="ca-ES" sz="9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amb suport de la Generalitat</a:t>
                      </a:r>
                      <a:endParaRPr lang="ca-ES" sz="9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25.564</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26.686</a:t>
                      </a:r>
                      <a:endPar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35.170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36.904</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37.239</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39.099</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39.712</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a-ES"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40.560</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41032723"/>
                  </a:ext>
                </a:extLst>
              </a:tr>
            </a:tbl>
          </a:graphicData>
        </a:graphic>
      </p:graphicFrame>
      <p:graphicFrame>
        <p:nvGraphicFramePr>
          <p:cNvPr id="7" name="Tabla 6">
            <a:extLst>
              <a:ext uri="{FF2B5EF4-FFF2-40B4-BE49-F238E27FC236}">
                <a16:creationId xmlns:a16="http://schemas.microsoft.com/office/drawing/2014/main" id="{8A5647FA-CCC5-48C8-8D36-A85F51555B8A}"/>
              </a:ext>
            </a:extLst>
          </p:cNvPr>
          <p:cNvGraphicFramePr>
            <a:graphicFrameLocks noGrp="1"/>
          </p:cNvGraphicFramePr>
          <p:nvPr/>
        </p:nvGraphicFramePr>
        <p:xfrm>
          <a:off x="1619672" y="4652906"/>
          <a:ext cx="6357665" cy="1336632"/>
        </p:xfrm>
        <a:graphic>
          <a:graphicData uri="http://schemas.openxmlformats.org/drawingml/2006/table">
            <a:tbl>
              <a:tblPr/>
              <a:tblGrid>
                <a:gridCol w="870127">
                  <a:extLst>
                    <a:ext uri="{9D8B030D-6E8A-4147-A177-3AD203B41FA5}">
                      <a16:colId xmlns:a16="http://schemas.microsoft.com/office/drawing/2014/main" val="34395166"/>
                    </a:ext>
                  </a:extLst>
                </a:gridCol>
                <a:gridCol w="391967">
                  <a:extLst>
                    <a:ext uri="{9D8B030D-6E8A-4147-A177-3AD203B41FA5}">
                      <a16:colId xmlns:a16="http://schemas.microsoft.com/office/drawing/2014/main" val="4238085370"/>
                    </a:ext>
                  </a:extLst>
                </a:gridCol>
                <a:gridCol w="391967">
                  <a:extLst>
                    <a:ext uri="{9D8B030D-6E8A-4147-A177-3AD203B41FA5}">
                      <a16:colId xmlns:a16="http://schemas.microsoft.com/office/drawing/2014/main" val="4163224744"/>
                    </a:ext>
                  </a:extLst>
                </a:gridCol>
                <a:gridCol w="391967">
                  <a:extLst>
                    <a:ext uri="{9D8B030D-6E8A-4147-A177-3AD203B41FA5}">
                      <a16:colId xmlns:a16="http://schemas.microsoft.com/office/drawing/2014/main" val="3907091760"/>
                    </a:ext>
                  </a:extLst>
                </a:gridCol>
                <a:gridCol w="391967">
                  <a:extLst>
                    <a:ext uri="{9D8B030D-6E8A-4147-A177-3AD203B41FA5}">
                      <a16:colId xmlns:a16="http://schemas.microsoft.com/office/drawing/2014/main" val="564540694"/>
                    </a:ext>
                  </a:extLst>
                </a:gridCol>
                <a:gridCol w="391967">
                  <a:extLst>
                    <a:ext uri="{9D8B030D-6E8A-4147-A177-3AD203B41FA5}">
                      <a16:colId xmlns:a16="http://schemas.microsoft.com/office/drawing/2014/main" val="3074327196"/>
                    </a:ext>
                  </a:extLst>
                </a:gridCol>
                <a:gridCol w="391967">
                  <a:extLst>
                    <a:ext uri="{9D8B030D-6E8A-4147-A177-3AD203B41FA5}">
                      <a16:colId xmlns:a16="http://schemas.microsoft.com/office/drawing/2014/main" val="2903276939"/>
                    </a:ext>
                  </a:extLst>
                </a:gridCol>
                <a:gridCol w="391967">
                  <a:extLst>
                    <a:ext uri="{9D8B030D-6E8A-4147-A177-3AD203B41FA5}">
                      <a16:colId xmlns:a16="http://schemas.microsoft.com/office/drawing/2014/main" val="1486991759"/>
                    </a:ext>
                  </a:extLst>
                </a:gridCol>
                <a:gridCol w="391967">
                  <a:extLst>
                    <a:ext uri="{9D8B030D-6E8A-4147-A177-3AD203B41FA5}">
                      <a16:colId xmlns:a16="http://schemas.microsoft.com/office/drawing/2014/main" val="3195927777"/>
                    </a:ext>
                  </a:extLst>
                </a:gridCol>
                <a:gridCol w="391967">
                  <a:extLst>
                    <a:ext uri="{9D8B030D-6E8A-4147-A177-3AD203B41FA5}">
                      <a16:colId xmlns:a16="http://schemas.microsoft.com/office/drawing/2014/main" val="4157092075"/>
                    </a:ext>
                  </a:extLst>
                </a:gridCol>
                <a:gridCol w="391967">
                  <a:extLst>
                    <a:ext uri="{9D8B030D-6E8A-4147-A177-3AD203B41FA5}">
                      <a16:colId xmlns:a16="http://schemas.microsoft.com/office/drawing/2014/main" val="3164320355"/>
                    </a:ext>
                  </a:extLst>
                </a:gridCol>
                <a:gridCol w="391967">
                  <a:extLst>
                    <a:ext uri="{9D8B030D-6E8A-4147-A177-3AD203B41FA5}">
                      <a16:colId xmlns:a16="http://schemas.microsoft.com/office/drawing/2014/main" val="3894517784"/>
                    </a:ext>
                  </a:extLst>
                </a:gridCol>
                <a:gridCol w="391967">
                  <a:extLst>
                    <a:ext uri="{9D8B030D-6E8A-4147-A177-3AD203B41FA5}">
                      <a16:colId xmlns:a16="http://schemas.microsoft.com/office/drawing/2014/main" val="927354627"/>
                    </a:ext>
                  </a:extLst>
                </a:gridCol>
                <a:gridCol w="391967">
                  <a:extLst>
                    <a:ext uri="{9D8B030D-6E8A-4147-A177-3AD203B41FA5}">
                      <a16:colId xmlns:a16="http://schemas.microsoft.com/office/drawing/2014/main" val="2497206233"/>
                    </a:ext>
                  </a:extLst>
                </a:gridCol>
                <a:gridCol w="391967">
                  <a:extLst>
                    <a:ext uri="{9D8B030D-6E8A-4147-A177-3AD203B41FA5}">
                      <a16:colId xmlns:a16="http://schemas.microsoft.com/office/drawing/2014/main" val="1117113680"/>
                    </a:ext>
                  </a:extLst>
                </a:gridCol>
              </a:tblGrid>
              <a:tr h="222772">
                <a:tc>
                  <a:txBody>
                    <a:bodyPr/>
                    <a:lstStyle/>
                    <a:p>
                      <a:pPr algn="l" fontAlgn="ctr"/>
                      <a:r>
                        <a:rPr lang="ca-ES" sz="900" b="0" i="0" u="none" strike="noStrike" dirty="0">
                          <a:solidFill>
                            <a:schemeClr val="accent6">
                              <a:lumMod val="75000"/>
                            </a:schemeClr>
                          </a:solidFill>
                          <a:effectLst/>
                          <a:latin typeface="Arial" panose="020B0604020202020204" pitchFamily="34" charset="0"/>
                          <a:cs typeface="Arial" panose="020B0604020202020204" pitchFamily="34" charset="0"/>
                        </a:rPr>
                        <a:t> </a:t>
                      </a:r>
                      <a:r>
                        <a:rPr lang="ca-ES" sz="900" b="1" i="0" u="none" strike="noStrike" dirty="0">
                          <a:solidFill>
                            <a:srgbClr val="C00000"/>
                          </a:solidFill>
                          <a:effectLst/>
                          <a:latin typeface="Arial" panose="020B0604020202020204" pitchFamily="34" charset="0"/>
                          <a:cs typeface="Arial" panose="020B0604020202020204" pitchFamily="34" charset="0"/>
                        </a:rPr>
                        <a:t>HPO iniciats</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1" i="0" u="none" strike="noStrike" dirty="0">
                          <a:effectLst/>
                          <a:latin typeface="Arial" panose="020B0604020202020204" pitchFamily="34" charset="0"/>
                          <a:cs typeface="Arial" panose="020B0604020202020204" pitchFamily="34" charset="0"/>
                        </a:rPr>
                        <a:t>2021</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2020</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2019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2018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2013</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2011</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2010</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2009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1" i="0" u="none" strike="noStrike" dirty="0">
                          <a:effectLst/>
                          <a:latin typeface="Arial" panose="020B0604020202020204" pitchFamily="34" charset="0"/>
                          <a:cs typeface="Arial" panose="020B0604020202020204" pitchFamily="34" charset="0"/>
                        </a:rPr>
                        <a:t>2008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89011696"/>
                  </a:ext>
                </a:extLst>
              </a:tr>
              <a:tr h="222772">
                <a:tc>
                  <a:txBody>
                    <a:bodyPr/>
                    <a:lstStyle/>
                    <a:p>
                      <a:pPr algn="l" fontAlgn="ctr"/>
                      <a:r>
                        <a:rPr lang="ca-ES" sz="900" b="0" i="0" u="none" strike="noStrike">
                          <a:effectLst/>
                          <a:latin typeface="Arial" panose="020B0604020202020204" pitchFamily="34" charset="0"/>
                          <a:cs typeface="Arial" panose="020B0604020202020204" pitchFamily="34" charset="0"/>
                        </a:rPr>
                        <a:t>Barcelona</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2.523</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1.939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1.785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1.368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1.053</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869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939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992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616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1.356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2.142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4.953</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5.795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7.466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43162189"/>
                  </a:ext>
                </a:extLst>
              </a:tr>
              <a:tr h="222772">
                <a:tc>
                  <a:txBody>
                    <a:bodyPr/>
                    <a:lstStyle/>
                    <a:p>
                      <a:pPr algn="l" fontAlgn="ctr"/>
                      <a:r>
                        <a:rPr lang="ca-ES" sz="900" b="0" i="0" u="none" strike="noStrike">
                          <a:effectLst/>
                          <a:latin typeface="Arial" panose="020B0604020202020204" pitchFamily="34" charset="0"/>
                          <a:cs typeface="Arial" panose="020B0604020202020204" pitchFamily="34" charset="0"/>
                        </a:rPr>
                        <a:t>Girona</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50</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61</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284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557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641</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855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68950377"/>
                  </a:ext>
                </a:extLst>
              </a:tr>
              <a:tr h="222772">
                <a:tc>
                  <a:txBody>
                    <a:bodyPr/>
                    <a:lstStyle/>
                    <a:p>
                      <a:pPr algn="l" fontAlgn="ctr"/>
                      <a:r>
                        <a:rPr lang="ca-ES" sz="900" b="0" i="0" u="none" strike="noStrike">
                          <a:effectLst/>
                          <a:latin typeface="Arial" panose="020B0604020202020204" pitchFamily="34" charset="0"/>
                          <a:cs typeface="Arial" panose="020B0604020202020204" pitchFamily="34" charset="0"/>
                        </a:rPr>
                        <a:t>Lleida</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10</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24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119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167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1.183</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1.402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936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41076626"/>
                  </a:ext>
                </a:extLst>
              </a:tr>
              <a:tr h="222772">
                <a:tc>
                  <a:txBody>
                    <a:bodyPr/>
                    <a:lstStyle/>
                    <a:p>
                      <a:pPr algn="l" fontAlgn="ctr"/>
                      <a:r>
                        <a:rPr lang="ca-ES" sz="900" b="0" i="0" u="none" strike="noStrike" dirty="0">
                          <a:effectLst/>
                          <a:latin typeface="Arial" panose="020B0604020202020204" pitchFamily="34" charset="0"/>
                          <a:cs typeface="Arial" panose="020B0604020202020204" pitchFamily="34" charset="0"/>
                        </a:rPr>
                        <a:t>Tarragona</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36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28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39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60</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156</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174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909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1.189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1.285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20113074"/>
                  </a:ext>
                </a:extLst>
              </a:tr>
              <a:tr h="222772">
                <a:tc>
                  <a:txBody>
                    <a:bodyPr/>
                    <a:lstStyle/>
                    <a:p>
                      <a:pPr algn="l" fontAlgn="ctr"/>
                      <a:r>
                        <a:rPr lang="ca-ES" sz="900" b="1" i="0" u="none" strike="noStrike" dirty="0">
                          <a:effectLst/>
                          <a:latin typeface="Arial" panose="020B0604020202020204" pitchFamily="34" charset="0"/>
                          <a:cs typeface="Arial" panose="020B0604020202020204" pitchFamily="34" charset="0"/>
                        </a:rPr>
                        <a:t>Catalunya</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1" i="0" u="none" strike="noStrike" dirty="0">
                          <a:effectLst/>
                          <a:latin typeface="Arial" panose="020B0604020202020204" pitchFamily="34" charset="0"/>
                          <a:cs typeface="Arial" panose="020B0604020202020204" pitchFamily="34" charset="0"/>
                        </a:rPr>
                        <a:t>2.615</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1.943</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1.884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dirty="0">
                          <a:effectLst/>
                          <a:latin typeface="Arial" panose="020B0604020202020204" pitchFamily="34" charset="0"/>
                          <a:cs typeface="Arial" panose="020B0604020202020204" pitchFamily="34" charset="0"/>
                        </a:rPr>
                        <a:t>1.394</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1.057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879</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1.013</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992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678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1.638</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2.767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7.602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0" i="0" u="none" strike="noStrike">
                          <a:effectLst/>
                          <a:latin typeface="Arial" panose="020B0604020202020204" pitchFamily="34" charset="0"/>
                          <a:cs typeface="Arial" panose="020B0604020202020204" pitchFamily="34" charset="0"/>
                        </a:rPr>
                        <a:t>9.027</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a-ES" sz="900" b="1" i="0" u="none" strike="noStrike" dirty="0">
                          <a:effectLst/>
                          <a:latin typeface="Arial" panose="020B0604020202020204" pitchFamily="34" charset="0"/>
                          <a:cs typeface="Arial" panose="020B0604020202020204" pitchFamily="34" charset="0"/>
                        </a:rPr>
                        <a:t>10.542</a:t>
                      </a:r>
                    </a:p>
                  </a:txBody>
                  <a:tcPr marL="3598" marR="3598" marT="3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5949058"/>
                  </a:ext>
                </a:extLst>
              </a:tr>
            </a:tbl>
          </a:graphicData>
        </a:graphic>
      </p:graphicFrame>
      <p:pic>
        <p:nvPicPr>
          <p:cNvPr id="8"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915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a:extLst>
              <a:ext uri="{FF2B5EF4-FFF2-40B4-BE49-F238E27FC236}">
                <a16:creationId xmlns:a16="http://schemas.microsoft.com/office/drawing/2014/main" id="{2E1E9811-FE90-4C7B-983F-0631C36EDD0A}"/>
              </a:ext>
            </a:extLst>
          </p:cNvPr>
          <p:cNvSpPr>
            <a:spLocks noGrp="1"/>
          </p:cNvSpPr>
          <p:nvPr>
            <p:ph type="title"/>
          </p:nvPr>
        </p:nvSpPr>
        <p:spPr/>
        <p:txBody>
          <a:bodyPr/>
          <a:lstStyle/>
          <a:p>
            <a:pPr eaLnBrk="1" hangingPunct="1"/>
            <a:r>
              <a:rPr lang="es-ES" altLang="ca-ES" dirty="0" err="1"/>
              <a:t>Ajuts</a:t>
            </a:r>
            <a:r>
              <a:rPr lang="es-ES" altLang="ca-ES" dirty="0"/>
              <a:t> al </a:t>
            </a:r>
            <a:r>
              <a:rPr lang="es-ES" altLang="ca-ES" dirty="0" err="1"/>
              <a:t>pagament</a:t>
            </a:r>
            <a:r>
              <a:rPr lang="es-ES" altLang="ca-ES" dirty="0"/>
              <a:t> del </a:t>
            </a:r>
            <a:r>
              <a:rPr lang="es-ES" altLang="ca-ES" dirty="0" err="1"/>
              <a:t>lloguer</a:t>
            </a:r>
            <a:endParaRPr lang="es-ES" altLang="ca-ES" dirty="0"/>
          </a:p>
        </p:txBody>
      </p:sp>
      <p:sp>
        <p:nvSpPr>
          <p:cNvPr id="8195" name="Contenidor de contingut 2">
            <a:extLst>
              <a:ext uri="{FF2B5EF4-FFF2-40B4-BE49-F238E27FC236}">
                <a16:creationId xmlns:a16="http://schemas.microsoft.com/office/drawing/2014/main" id="{FD26D122-5776-4B45-BDBE-99C2B75DE944}"/>
              </a:ext>
            </a:extLst>
          </p:cNvPr>
          <p:cNvSpPr>
            <a:spLocks noGrp="1"/>
          </p:cNvSpPr>
          <p:nvPr>
            <p:ph idx="1"/>
          </p:nvPr>
        </p:nvSpPr>
        <p:spPr>
          <a:xfrm>
            <a:off x="357188" y="2058988"/>
            <a:ext cx="8462962" cy="4106862"/>
          </a:xfrm>
        </p:spPr>
        <p:txBody>
          <a:bodyPr/>
          <a:lstStyle/>
          <a:p>
            <a:pPr eaLnBrk="1" hangingPunct="1"/>
            <a:r>
              <a:rPr lang="es-ES" altLang="ca-ES" b="1" dirty="0" err="1"/>
              <a:t>Ajuts</a:t>
            </a:r>
            <a:r>
              <a:rPr lang="es-ES" altLang="ca-ES" b="1" dirty="0"/>
              <a:t> </a:t>
            </a:r>
            <a:r>
              <a:rPr lang="es-ES" altLang="ca-ES" b="1" dirty="0" err="1"/>
              <a:t>ordinaris</a:t>
            </a:r>
            <a:endParaRPr lang="es-ES" altLang="ca-ES" b="1" dirty="0"/>
          </a:p>
        </p:txBody>
      </p:sp>
      <p:sp>
        <p:nvSpPr>
          <p:cNvPr id="5" name="Contenidor de número de diapositiva 4">
            <a:extLst>
              <a:ext uri="{FF2B5EF4-FFF2-40B4-BE49-F238E27FC236}">
                <a16:creationId xmlns:a16="http://schemas.microsoft.com/office/drawing/2014/main" id="{B8F37A24-D8BB-4CC3-ACE0-1AE1D7D6C9D9}"/>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58170-CE7B-4C26-A881-7A005BA22991}" type="slidenum">
              <a:rPr lang="ca-ES" altLang="ca-ES">
                <a:solidFill>
                  <a:srgbClr val="898989"/>
                </a:solidFill>
                <a:latin typeface="Arial" panose="020B0604020202020204" pitchFamily="34" charset="0"/>
              </a:rPr>
              <a:pPr eaLnBrk="1" hangingPunct="1"/>
              <a:t>111</a:t>
            </a:fld>
            <a:endParaRPr lang="ca-ES" altLang="ca-ES">
              <a:solidFill>
                <a:srgbClr val="898989"/>
              </a:solidFill>
              <a:latin typeface="Arial" panose="020B0604020202020204" pitchFamily="34" charset="0"/>
            </a:endParaRPr>
          </a:p>
        </p:txBody>
      </p:sp>
      <p:sp>
        <p:nvSpPr>
          <p:cNvPr id="2" name="Marcador de texto 1">
            <a:extLst>
              <a:ext uri="{FF2B5EF4-FFF2-40B4-BE49-F238E27FC236}">
                <a16:creationId xmlns:a16="http://schemas.microsoft.com/office/drawing/2014/main" id="{99F8CA5D-197D-4F86-B241-96586960B6B7}"/>
              </a:ext>
            </a:extLst>
          </p:cNvPr>
          <p:cNvSpPr>
            <a:spLocks noGrp="1"/>
          </p:cNvSpPr>
          <p:nvPr>
            <p:ph type="body" sz="quarter" idx="13"/>
          </p:nvPr>
        </p:nvSpPr>
        <p:spPr/>
        <p:txBody>
          <a:bodyPr/>
          <a:lstStyle/>
          <a:p>
            <a:r>
              <a:rPr lang="ca-ES" dirty="0">
                <a:solidFill>
                  <a:srgbClr val="C00000"/>
                </a:solidFill>
              </a:rPr>
              <a:t>Eines preventives </a:t>
            </a:r>
            <a:r>
              <a:rPr lang="ca-ES" dirty="0"/>
              <a:t>per a evitar la pèrdua de l’habitatge </a:t>
            </a:r>
          </a:p>
        </p:txBody>
      </p:sp>
      <p:graphicFrame>
        <p:nvGraphicFramePr>
          <p:cNvPr id="7" name="Gràfic 1">
            <a:extLst>
              <a:ext uri="{FF2B5EF4-FFF2-40B4-BE49-F238E27FC236}">
                <a16:creationId xmlns:a16="http://schemas.microsoft.com/office/drawing/2014/main" id="{11EAB518-11F5-FD4E-B920-7D6378260BE2}"/>
              </a:ext>
            </a:extLst>
          </p:cNvPr>
          <p:cNvGraphicFramePr>
            <a:graphicFrameLocks/>
          </p:cNvGraphicFramePr>
          <p:nvPr/>
        </p:nvGraphicFramePr>
        <p:xfrm>
          <a:off x="4588669" y="2636912"/>
          <a:ext cx="3671813"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CABB1AB-A64F-E249-8080-571A5B8D386C}"/>
              </a:ext>
            </a:extLst>
          </p:cNvPr>
          <p:cNvSpPr txBox="1"/>
          <p:nvPr/>
        </p:nvSpPr>
        <p:spPr>
          <a:xfrm>
            <a:off x="16669" y="5328194"/>
            <a:ext cx="9144000" cy="584775"/>
          </a:xfrm>
          <a:prstGeom prst="rect">
            <a:avLst/>
          </a:prstGeom>
          <a:noFill/>
        </p:spPr>
        <p:txBody>
          <a:bodyPr wrap="square" rtlCol="0">
            <a:spAutoFit/>
          </a:bodyPr>
          <a:lstStyle/>
          <a:p>
            <a:pPr algn="ctr"/>
            <a:r>
              <a:rPr lang="ca-ES" sz="1600" dirty="0">
                <a:latin typeface="Arial" panose="020B0604020202020204" pitchFamily="34" charset="0"/>
              </a:rPr>
              <a:t>L’any 2021 s’ha assolit la segona xifra d’ajuts ordinaris més important </a:t>
            </a:r>
          </a:p>
          <a:p>
            <a:pPr algn="ctr"/>
            <a:r>
              <a:rPr lang="ca-ES" sz="1600" dirty="0">
                <a:latin typeface="Arial" panose="020B0604020202020204" pitchFamily="34" charset="0"/>
              </a:rPr>
              <a:t>en beneficiaris (62.574) i import concedit (120 MEUR).</a:t>
            </a:r>
          </a:p>
        </p:txBody>
      </p:sp>
      <p:graphicFrame>
        <p:nvGraphicFramePr>
          <p:cNvPr id="9" name="Gràfic 1">
            <a:extLst>
              <a:ext uri="{FF2B5EF4-FFF2-40B4-BE49-F238E27FC236}">
                <a16:creationId xmlns:a16="http://schemas.microsoft.com/office/drawing/2014/main" id="{00000000-0008-0000-0000-000002000000}"/>
              </a:ext>
            </a:extLst>
          </p:cNvPr>
          <p:cNvGraphicFramePr>
            <a:graphicFrameLocks/>
          </p:cNvGraphicFramePr>
          <p:nvPr/>
        </p:nvGraphicFramePr>
        <p:xfrm>
          <a:off x="467544" y="2867190"/>
          <a:ext cx="3671813" cy="236201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196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a:extLst>
              <a:ext uri="{FF2B5EF4-FFF2-40B4-BE49-F238E27FC236}">
                <a16:creationId xmlns:a16="http://schemas.microsoft.com/office/drawing/2014/main" id="{2E1E9811-FE90-4C7B-983F-0631C36EDD0A}"/>
              </a:ext>
            </a:extLst>
          </p:cNvPr>
          <p:cNvSpPr>
            <a:spLocks noGrp="1"/>
          </p:cNvSpPr>
          <p:nvPr>
            <p:ph type="title"/>
          </p:nvPr>
        </p:nvSpPr>
        <p:spPr/>
        <p:txBody>
          <a:bodyPr/>
          <a:lstStyle/>
          <a:p>
            <a:pPr eaLnBrk="1" hangingPunct="1"/>
            <a:r>
              <a:rPr lang="es-ES" altLang="ca-ES" dirty="0" err="1"/>
              <a:t>Ajuts</a:t>
            </a:r>
            <a:r>
              <a:rPr lang="es-ES" altLang="ca-ES" dirty="0"/>
              <a:t> al </a:t>
            </a:r>
            <a:r>
              <a:rPr lang="es-ES" altLang="ca-ES" dirty="0" err="1"/>
              <a:t>pagament</a:t>
            </a:r>
            <a:r>
              <a:rPr lang="es-ES" altLang="ca-ES" dirty="0"/>
              <a:t> del </a:t>
            </a:r>
            <a:r>
              <a:rPr lang="es-ES" altLang="ca-ES" dirty="0" err="1"/>
              <a:t>lloguer</a:t>
            </a:r>
            <a:endParaRPr lang="es-ES" altLang="ca-ES" dirty="0"/>
          </a:p>
        </p:txBody>
      </p:sp>
      <p:sp>
        <p:nvSpPr>
          <p:cNvPr id="8195" name="Contenidor de contingut 2">
            <a:extLst>
              <a:ext uri="{FF2B5EF4-FFF2-40B4-BE49-F238E27FC236}">
                <a16:creationId xmlns:a16="http://schemas.microsoft.com/office/drawing/2014/main" id="{FD26D122-5776-4B45-BDBE-99C2B75DE944}"/>
              </a:ext>
            </a:extLst>
          </p:cNvPr>
          <p:cNvSpPr>
            <a:spLocks noGrp="1"/>
          </p:cNvSpPr>
          <p:nvPr>
            <p:ph idx="1"/>
          </p:nvPr>
        </p:nvSpPr>
        <p:spPr>
          <a:xfrm>
            <a:off x="357188" y="2058988"/>
            <a:ext cx="8462962" cy="4106862"/>
          </a:xfrm>
        </p:spPr>
        <p:txBody>
          <a:bodyPr/>
          <a:lstStyle/>
          <a:p>
            <a:pPr eaLnBrk="1" hangingPunct="1"/>
            <a:r>
              <a:rPr lang="es-ES" altLang="ca-ES" b="1" dirty="0" err="1"/>
              <a:t>Ajuts</a:t>
            </a:r>
            <a:r>
              <a:rPr lang="es-ES" altLang="ca-ES" b="1" dirty="0"/>
              <a:t> a </a:t>
            </a:r>
            <a:r>
              <a:rPr lang="es-ES" altLang="ca-ES" b="1" dirty="0" err="1"/>
              <a:t>residents</a:t>
            </a:r>
            <a:r>
              <a:rPr lang="es-ES" altLang="ca-ES" b="1" dirty="0"/>
              <a:t> del </a:t>
            </a:r>
            <a:r>
              <a:rPr lang="es-ES" altLang="ca-ES" b="1" dirty="0" err="1"/>
              <a:t>parc</a:t>
            </a:r>
            <a:r>
              <a:rPr lang="es-ES" altLang="ca-ES" b="1" dirty="0"/>
              <a:t> </a:t>
            </a:r>
            <a:r>
              <a:rPr lang="es-ES" altLang="ca-ES" b="1" dirty="0" err="1"/>
              <a:t>gestionat</a:t>
            </a:r>
            <a:r>
              <a:rPr lang="es-ES" altLang="ca-ES" b="1" dirty="0"/>
              <a:t> per </a:t>
            </a:r>
            <a:r>
              <a:rPr lang="es-ES" altLang="ca-ES" b="1" dirty="0" err="1"/>
              <a:t>l’AHC</a:t>
            </a:r>
            <a:endParaRPr lang="es-ES" altLang="ca-ES" b="1" dirty="0"/>
          </a:p>
        </p:txBody>
      </p:sp>
      <p:sp>
        <p:nvSpPr>
          <p:cNvPr id="5" name="Contenidor de número de diapositiva 4">
            <a:extLst>
              <a:ext uri="{FF2B5EF4-FFF2-40B4-BE49-F238E27FC236}">
                <a16:creationId xmlns:a16="http://schemas.microsoft.com/office/drawing/2014/main" id="{B8F37A24-D8BB-4CC3-ACE0-1AE1D7D6C9D9}"/>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58170-CE7B-4C26-A881-7A005BA22991}" type="slidenum">
              <a:rPr lang="ca-ES" altLang="ca-ES">
                <a:solidFill>
                  <a:srgbClr val="898989"/>
                </a:solidFill>
                <a:latin typeface="Arial" panose="020B0604020202020204" pitchFamily="34" charset="0"/>
              </a:rPr>
              <a:pPr eaLnBrk="1" hangingPunct="1"/>
              <a:t>112</a:t>
            </a:fld>
            <a:endParaRPr lang="ca-ES" altLang="ca-ES">
              <a:solidFill>
                <a:srgbClr val="898989"/>
              </a:solidFill>
              <a:latin typeface="Arial" panose="020B0604020202020204" pitchFamily="34" charset="0"/>
            </a:endParaRPr>
          </a:p>
        </p:txBody>
      </p:sp>
      <p:sp>
        <p:nvSpPr>
          <p:cNvPr id="2" name="Marcador de texto 1">
            <a:extLst>
              <a:ext uri="{FF2B5EF4-FFF2-40B4-BE49-F238E27FC236}">
                <a16:creationId xmlns:a16="http://schemas.microsoft.com/office/drawing/2014/main" id="{99F8CA5D-197D-4F86-B241-96586960B6B7}"/>
              </a:ext>
            </a:extLst>
          </p:cNvPr>
          <p:cNvSpPr>
            <a:spLocks noGrp="1"/>
          </p:cNvSpPr>
          <p:nvPr>
            <p:ph type="body" sz="quarter" idx="13"/>
          </p:nvPr>
        </p:nvSpPr>
        <p:spPr/>
        <p:txBody>
          <a:bodyPr/>
          <a:lstStyle/>
          <a:p>
            <a:r>
              <a:rPr lang="ca-ES" dirty="0">
                <a:solidFill>
                  <a:srgbClr val="C00000"/>
                </a:solidFill>
              </a:rPr>
              <a:t>Eines preventives </a:t>
            </a:r>
            <a:r>
              <a:rPr lang="ca-ES" dirty="0"/>
              <a:t>per a evitar la pèrdua de l’habitatge </a:t>
            </a:r>
          </a:p>
        </p:txBody>
      </p:sp>
      <p:sp>
        <p:nvSpPr>
          <p:cNvPr id="3" name="TextBox 2">
            <a:extLst>
              <a:ext uri="{FF2B5EF4-FFF2-40B4-BE49-F238E27FC236}">
                <a16:creationId xmlns:a16="http://schemas.microsoft.com/office/drawing/2014/main" id="{7CABB1AB-A64F-E249-8080-571A5B8D386C}"/>
              </a:ext>
            </a:extLst>
          </p:cNvPr>
          <p:cNvSpPr txBox="1"/>
          <p:nvPr/>
        </p:nvSpPr>
        <p:spPr>
          <a:xfrm>
            <a:off x="-14912" y="5502200"/>
            <a:ext cx="9144000" cy="584775"/>
          </a:xfrm>
          <a:prstGeom prst="rect">
            <a:avLst/>
          </a:prstGeom>
          <a:noFill/>
        </p:spPr>
        <p:txBody>
          <a:bodyPr wrap="square" rtlCol="0">
            <a:spAutoFit/>
          </a:bodyPr>
          <a:lstStyle/>
          <a:p>
            <a:pPr algn="ctr"/>
            <a:r>
              <a:rPr lang="ca-ES" sz="1600" dirty="0">
                <a:latin typeface="Arial" panose="020B0604020202020204" pitchFamily="34" charset="0"/>
              </a:rPr>
              <a:t>L’any 2021 s’ha mantingut el nivell de cobertura de 2020 </a:t>
            </a:r>
          </a:p>
          <a:p>
            <a:pPr algn="ctr"/>
            <a:r>
              <a:rPr lang="ca-ES" sz="1600" dirty="0">
                <a:latin typeface="Arial" panose="020B0604020202020204" pitchFamily="34" charset="0"/>
              </a:rPr>
              <a:t>d’acord amb el nombre de sol·licituds rebudes</a:t>
            </a:r>
          </a:p>
        </p:txBody>
      </p:sp>
      <p:graphicFrame>
        <p:nvGraphicFramePr>
          <p:cNvPr id="13" name="Gràfic 6">
            <a:extLst>
              <a:ext uri="{FF2B5EF4-FFF2-40B4-BE49-F238E27FC236}">
                <a16:creationId xmlns:a16="http://schemas.microsoft.com/office/drawing/2014/main" id="{00000000-0008-0000-0000-000007000000}"/>
              </a:ext>
            </a:extLst>
          </p:cNvPr>
          <p:cNvGraphicFramePr>
            <a:graphicFrameLocks/>
          </p:cNvGraphicFramePr>
          <p:nvPr/>
        </p:nvGraphicFramePr>
        <p:xfrm>
          <a:off x="462961" y="2636911"/>
          <a:ext cx="3687557" cy="2865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àfic 6">
            <a:extLst>
              <a:ext uri="{FF2B5EF4-FFF2-40B4-BE49-F238E27FC236}">
                <a16:creationId xmlns:a16="http://schemas.microsoft.com/office/drawing/2014/main" id="{2CBBA1AA-C93A-8E43-A400-E64ED52FDFE1}"/>
              </a:ext>
            </a:extLst>
          </p:cNvPr>
          <p:cNvGraphicFramePr>
            <a:graphicFrameLocks/>
          </p:cNvGraphicFramePr>
          <p:nvPr/>
        </p:nvGraphicFramePr>
        <p:xfrm>
          <a:off x="4498752" y="2636911"/>
          <a:ext cx="3687557" cy="286528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985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a:extLst>
              <a:ext uri="{FF2B5EF4-FFF2-40B4-BE49-F238E27FC236}">
                <a16:creationId xmlns:a16="http://schemas.microsoft.com/office/drawing/2014/main" id="{2E1E9811-FE90-4C7B-983F-0631C36EDD0A}"/>
              </a:ext>
            </a:extLst>
          </p:cNvPr>
          <p:cNvSpPr>
            <a:spLocks noGrp="1"/>
          </p:cNvSpPr>
          <p:nvPr>
            <p:ph type="title"/>
          </p:nvPr>
        </p:nvSpPr>
        <p:spPr/>
        <p:txBody>
          <a:bodyPr/>
          <a:lstStyle/>
          <a:p>
            <a:pPr eaLnBrk="1" hangingPunct="1"/>
            <a:r>
              <a:rPr lang="es-ES" altLang="ca-ES" dirty="0" err="1"/>
              <a:t>Ajuts</a:t>
            </a:r>
            <a:r>
              <a:rPr lang="es-ES" altLang="ca-ES" dirty="0"/>
              <a:t> al </a:t>
            </a:r>
            <a:r>
              <a:rPr lang="es-ES" altLang="ca-ES" dirty="0" err="1"/>
              <a:t>pagament</a:t>
            </a:r>
            <a:r>
              <a:rPr lang="es-ES" altLang="ca-ES" dirty="0"/>
              <a:t> del </a:t>
            </a:r>
            <a:r>
              <a:rPr lang="es-ES" altLang="ca-ES" dirty="0" err="1"/>
              <a:t>lloguer</a:t>
            </a:r>
            <a:endParaRPr lang="es-ES" altLang="ca-ES" dirty="0"/>
          </a:p>
        </p:txBody>
      </p:sp>
      <p:sp>
        <p:nvSpPr>
          <p:cNvPr id="8195" name="Contenidor de contingut 2">
            <a:extLst>
              <a:ext uri="{FF2B5EF4-FFF2-40B4-BE49-F238E27FC236}">
                <a16:creationId xmlns:a16="http://schemas.microsoft.com/office/drawing/2014/main" id="{FD26D122-5776-4B45-BDBE-99C2B75DE944}"/>
              </a:ext>
            </a:extLst>
          </p:cNvPr>
          <p:cNvSpPr>
            <a:spLocks noGrp="1"/>
          </p:cNvSpPr>
          <p:nvPr>
            <p:ph idx="1"/>
          </p:nvPr>
        </p:nvSpPr>
        <p:spPr>
          <a:xfrm>
            <a:off x="357188" y="2058988"/>
            <a:ext cx="8462962" cy="4106862"/>
          </a:xfrm>
        </p:spPr>
        <p:txBody>
          <a:bodyPr/>
          <a:lstStyle/>
          <a:p>
            <a:pPr eaLnBrk="1" hangingPunct="1"/>
            <a:r>
              <a:rPr lang="es-ES" altLang="ca-ES" b="1" dirty="0" err="1"/>
              <a:t>Prestacions</a:t>
            </a:r>
            <a:r>
              <a:rPr lang="es-ES" altLang="ca-ES" b="1" dirty="0"/>
              <a:t> </a:t>
            </a:r>
            <a:r>
              <a:rPr lang="es-ES" altLang="ca-ES" b="1" dirty="0" err="1"/>
              <a:t>Econòmiques</a:t>
            </a:r>
            <a:r>
              <a:rPr lang="es-ES" altLang="ca-ES" b="1" dirty="0"/>
              <a:t> </a:t>
            </a:r>
            <a:r>
              <a:rPr lang="es-ES" altLang="ca-ES" b="1" dirty="0" err="1"/>
              <a:t>d’Especial</a:t>
            </a:r>
            <a:r>
              <a:rPr lang="es-ES" altLang="ca-ES" b="1" dirty="0"/>
              <a:t> </a:t>
            </a:r>
            <a:r>
              <a:rPr lang="es-ES" altLang="ca-ES" b="1" dirty="0" err="1"/>
              <a:t>Urgència</a:t>
            </a:r>
            <a:r>
              <a:rPr lang="es-ES" altLang="ca-ES" b="1" dirty="0"/>
              <a:t> (PEEU)</a:t>
            </a:r>
          </a:p>
        </p:txBody>
      </p:sp>
      <p:sp>
        <p:nvSpPr>
          <p:cNvPr id="5" name="Contenidor de número de diapositiva 4">
            <a:extLst>
              <a:ext uri="{FF2B5EF4-FFF2-40B4-BE49-F238E27FC236}">
                <a16:creationId xmlns:a16="http://schemas.microsoft.com/office/drawing/2014/main" id="{B8F37A24-D8BB-4CC3-ACE0-1AE1D7D6C9D9}"/>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58170-CE7B-4C26-A881-7A005BA22991}" type="slidenum">
              <a:rPr lang="ca-ES" altLang="ca-ES">
                <a:solidFill>
                  <a:srgbClr val="898989"/>
                </a:solidFill>
                <a:latin typeface="Arial" panose="020B0604020202020204" pitchFamily="34" charset="0"/>
              </a:rPr>
              <a:pPr eaLnBrk="1" hangingPunct="1"/>
              <a:t>113</a:t>
            </a:fld>
            <a:endParaRPr lang="ca-ES" altLang="ca-ES">
              <a:solidFill>
                <a:srgbClr val="898989"/>
              </a:solidFill>
              <a:latin typeface="Arial" panose="020B0604020202020204" pitchFamily="34" charset="0"/>
            </a:endParaRPr>
          </a:p>
        </p:txBody>
      </p:sp>
      <p:sp>
        <p:nvSpPr>
          <p:cNvPr id="2" name="Marcador de texto 1">
            <a:extLst>
              <a:ext uri="{FF2B5EF4-FFF2-40B4-BE49-F238E27FC236}">
                <a16:creationId xmlns:a16="http://schemas.microsoft.com/office/drawing/2014/main" id="{99F8CA5D-197D-4F86-B241-96586960B6B7}"/>
              </a:ext>
            </a:extLst>
          </p:cNvPr>
          <p:cNvSpPr>
            <a:spLocks noGrp="1"/>
          </p:cNvSpPr>
          <p:nvPr>
            <p:ph type="body" sz="quarter" idx="13"/>
          </p:nvPr>
        </p:nvSpPr>
        <p:spPr/>
        <p:txBody>
          <a:bodyPr/>
          <a:lstStyle/>
          <a:p>
            <a:r>
              <a:rPr lang="ca-ES" dirty="0">
                <a:solidFill>
                  <a:srgbClr val="C00000"/>
                </a:solidFill>
              </a:rPr>
              <a:t>Altres eines </a:t>
            </a:r>
            <a:r>
              <a:rPr lang="ca-ES" dirty="0"/>
              <a:t>per a evitar la pèrdua de l’habitatge </a:t>
            </a:r>
          </a:p>
        </p:txBody>
      </p:sp>
      <p:sp>
        <p:nvSpPr>
          <p:cNvPr id="3" name="TextBox 2">
            <a:extLst>
              <a:ext uri="{FF2B5EF4-FFF2-40B4-BE49-F238E27FC236}">
                <a16:creationId xmlns:a16="http://schemas.microsoft.com/office/drawing/2014/main" id="{7CABB1AB-A64F-E249-8080-571A5B8D386C}"/>
              </a:ext>
            </a:extLst>
          </p:cNvPr>
          <p:cNvSpPr txBox="1"/>
          <p:nvPr/>
        </p:nvSpPr>
        <p:spPr>
          <a:xfrm>
            <a:off x="16669" y="5383938"/>
            <a:ext cx="9144000" cy="584775"/>
          </a:xfrm>
          <a:prstGeom prst="rect">
            <a:avLst/>
          </a:prstGeom>
          <a:noFill/>
        </p:spPr>
        <p:txBody>
          <a:bodyPr wrap="square" rtlCol="0">
            <a:spAutoFit/>
          </a:bodyPr>
          <a:lstStyle/>
          <a:p>
            <a:pPr algn="ctr"/>
            <a:r>
              <a:rPr lang="ca-ES" sz="1600" dirty="0">
                <a:latin typeface="Arial" panose="020B0604020202020204" pitchFamily="34" charset="0"/>
              </a:rPr>
              <a:t>L’any 2021 s’ha assolit la xifra més important </a:t>
            </a:r>
          </a:p>
          <a:p>
            <a:pPr algn="ctr"/>
            <a:r>
              <a:rPr lang="ca-ES" sz="1600" dirty="0">
                <a:latin typeface="Arial" panose="020B0604020202020204" pitchFamily="34" charset="0"/>
              </a:rPr>
              <a:t>en beneficiaris (5.212) i import concedit (14 MEUR).</a:t>
            </a:r>
          </a:p>
        </p:txBody>
      </p:sp>
      <p:graphicFrame>
        <p:nvGraphicFramePr>
          <p:cNvPr id="9" name="Gràfic 4">
            <a:extLst>
              <a:ext uri="{FF2B5EF4-FFF2-40B4-BE49-F238E27FC236}">
                <a16:creationId xmlns:a16="http://schemas.microsoft.com/office/drawing/2014/main" id="{00000000-0008-0000-0000-000005000000}"/>
              </a:ext>
            </a:extLst>
          </p:cNvPr>
          <p:cNvGraphicFramePr>
            <a:graphicFrameLocks/>
          </p:cNvGraphicFramePr>
          <p:nvPr/>
        </p:nvGraphicFramePr>
        <p:xfrm>
          <a:off x="454007" y="2651795"/>
          <a:ext cx="3687557" cy="2647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àfic 4">
            <a:extLst>
              <a:ext uri="{FF2B5EF4-FFF2-40B4-BE49-F238E27FC236}">
                <a16:creationId xmlns:a16="http://schemas.microsoft.com/office/drawing/2014/main" id="{395C1A78-AFE6-344B-BC48-AE9C400B674C}"/>
              </a:ext>
            </a:extLst>
          </p:cNvPr>
          <p:cNvGraphicFramePr>
            <a:graphicFrameLocks/>
          </p:cNvGraphicFramePr>
          <p:nvPr/>
        </p:nvGraphicFramePr>
        <p:xfrm>
          <a:off x="4474521" y="2636911"/>
          <a:ext cx="3687557" cy="2662161"/>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D70B15DA-65C5-47D2-B143-2B400B22856F}"/>
              </a:ext>
            </a:extLst>
          </p:cNvPr>
          <p:cNvSpPr txBox="1"/>
          <p:nvPr/>
        </p:nvSpPr>
        <p:spPr>
          <a:xfrm>
            <a:off x="3842669" y="4450927"/>
            <a:ext cx="597790" cy="461665"/>
          </a:xfrm>
          <a:prstGeom prst="rect">
            <a:avLst/>
          </a:prstGeom>
          <a:noFill/>
        </p:spPr>
        <p:txBody>
          <a:bodyPr wrap="square" rtlCol="0">
            <a:spAutoFit/>
          </a:bodyPr>
          <a:lstStyle/>
          <a:p>
            <a:r>
              <a:rPr lang="ca-ES" sz="800" dirty="0"/>
              <a:t>1.933 ajuts COVID</a:t>
            </a:r>
          </a:p>
        </p:txBody>
      </p:sp>
      <p:pic>
        <p:nvPicPr>
          <p:cNvPr id="11"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7963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a:extLst>
              <a:ext uri="{FF2B5EF4-FFF2-40B4-BE49-F238E27FC236}">
                <a16:creationId xmlns:a16="http://schemas.microsoft.com/office/drawing/2014/main" id="{2E1E9811-FE90-4C7B-983F-0631C36EDD0A}"/>
              </a:ext>
            </a:extLst>
          </p:cNvPr>
          <p:cNvSpPr>
            <a:spLocks noGrp="1"/>
          </p:cNvSpPr>
          <p:nvPr>
            <p:ph type="title"/>
          </p:nvPr>
        </p:nvSpPr>
        <p:spPr/>
        <p:txBody>
          <a:bodyPr/>
          <a:lstStyle/>
          <a:p>
            <a:pPr eaLnBrk="1" hangingPunct="1"/>
            <a:r>
              <a:rPr lang="es-ES" altLang="ca-ES" dirty="0" err="1"/>
              <a:t>Intermediació</a:t>
            </a:r>
            <a:r>
              <a:rPr lang="es-ES" altLang="ca-ES" dirty="0"/>
              <a:t> per evitar </a:t>
            </a:r>
            <a:r>
              <a:rPr lang="es-ES" altLang="ca-ES" dirty="0" err="1"/>
              <a:t>desnonaments</a:t>
            </a:r>
            <a:endParaRPr lang="es-ES" altLang="ca-ES" dirty="0"/>
          </a:p>
        </p:txBody>
      </p:sp>
      <p:sp>
        <p:nvSpPr>
          <p:cNvPr id="8195" name="Contenidor de contingut 2">
            <a:extLst>
              <a:ext uri="{FF2B5EF4-FFF2-40B4-BE49-F238E27FC236}">
                <a16:creationId xmlns:a16="http://schemas.microsoft.com/office/drawing/2014/main" id="{FD26D122-5776-4B45-BDBE-99C2B75DE944}"/>
              </a:ext>
            </a:extLst>
          </p:cNvPr>
          <p:cNvSpPr>
            <a:spLocks noGrp="1"/>
          </p:cNvSpPr>
          <p:nvPr>
            <p:ph idx="1"/>
          </p:nvPr>
        </p:nvSpPr>
        <p:spPr>
          <a:xfrm>
            <a:off x="357188" y="2058988"/>
            <a:ext cx="8462962" cy="4106862"/>
          </a:xfrm>
        </p:spPr>
        <p:txBody>
          <a:bodyPr/>
          <a:lstStyle/>
          <a:p>
            <a:pPr eaLnBrk="1" hangingPunct="1"/>
            <a:r>
              <a:rPr lang="es-ES" altLang="ca-ES" b="1" dirty="0" err="1"/>
              <a:t>Desnonaments</a:t>
            </a:r>
            <a:r>
              <a:rPr lang="es-ES" altLang="ca-ES" b="1" dirty="0"/>
              <a:t> </a:t>
            </a:r>
            <a:r>
              <a:rPr lang="es-ES" altLang="ca-ES" b="1" dirty="0" err="1"/>
              <a:t>evitats</a:t>
            </a:r>
            <a:r>
              <a:rPr lang="es-ES" altLang="ca-ES" b="1" dirty="0"/>
              <a:t> </a:t>
            </a:r>
            <a:r>
              <a:rPr lang="es-ES" altLang="ca-ES" b="1" dirty="0" err="1"/>
              <a:t>pel</a:t>
            </a:r>
            <a:r>
              <a:rPr lang="es-ES" altLang="ca-ES" b="1" dirty="0"/>
              <a:t> </a:t>
            </a:r>
            <a:r>
              <a:rPr lang="es-ES" altLang="ca-ES" b="1" dirty="0" err="1"/>
              <a:t>servei</a:t>
            </a:r>
            <a:r>
              <a:rPr lang="es-ES" altLang="ca-ES" b="1" dirty="0"/>
              <a:t> </a:t>
            </a:r>
            <a:r>
              <a:rPr lang="es-ES" altLang="ca-ES" b="1" dirty="0" err="1"/>
              <a:t>Ofideute</a:t>
            </a:r>
            <a:endParaRPr lang="es-ES" altLang="ca-ES" b="1" dirty="0"/>
          </a:p>
        </p:txBody>
      </p:sp>
      <p:sp>
        <p:nvSpPr>
          <p:cNvPr id="5" name="Contenidor de número de diapositiva 4">
            <a:extLst>
              <a:ext uri="{FF2B5EF4-FFF2-40B4-BE49-F238E27FC236}">
                <a16:creationId xmlns:a16="http://schemas.microsoft.com/office/drawing/2014/main" id="{B8F37A24-D8BB-4CC3-ACE0-1AE1D7D6C9D9}"/>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58170-CE7B-4C26-A881-7A005BA22991}" type="slidenum">
              <a:rPr lang="ca-ES" altLang="ca-ES">
                <a:solidFill>
                  <a:srgbClr val="898989"/>
                </a:solidFill>
                <a:latin typeface="Arial" panose="020B0604020202020204" pitchFamily="34" charset="0"/>
              </a:rPr>
              <a:pPr eaLnBrk="1" hangingPunct="1"/>
              <a:t>114</a:t>
            </a:fld>
            <a:endParaRPr lang="ca-ES" altLang="ca-ES" dirty="0">
              <a:solidFill>
                <a:srgbClr val="898989"/>
              </a:solidFill>
              <a:latin typeface="Arial" panose="020B0604020202020204" pitchFamily="34" charset="0"/>
            </a:endParaRPr>
          </a:p>
        </p:txBody>
      </p:sp>
      <p:sp>
        <p:nvSpPr>
          <p:cNvPr id="2" name="Marcador de texto 1">
            <a:extLst>
              <a:ext uri="{FF2B5EF4-FFF2-40B4-BE49-F238E27FC236}">
                <a16:creationId xmlns:a16="http://schemas.microsoft.com/office/drawing/2014/main" id="{99F8CA5D-197D-4F86-B241-96586960B6B7}"/>
              </a:ext>
            </a:extLst>
          </p:cNvPr>
          <p:cNvSpPr>
            <a:spLocks noGrp="1"/>
          </p:cNvSpPr>
          <p:nvPr>
            <p:ph type="body" sz="quarter" idx="13"/>
          </p:nvPr>
        </p:nvSpPr>
        <p:spPr/>
        <p:txBody>
          <a:bodyPr/>
          <a:lstStyle/>
          <a:p>
            <a:r>
              <a:rPr lang="ca-ES" dirty="0">
                <a:solidFill>
                  <a:srgbClr val="C00000"/>
                </a:solidFill>
              </a:rPr>
              <a:t>Altres eines </a:t>
            </a:r>
            <a:r>
              <a:rPr lang="ca-ES" dirty="0"/>
              <a:t>per a evitar la pèrdua de l’habitatge </a:t>
            </a:r>
          </a:p>
        </p:txBody>
      </p:sp>
      <p:sp>
        <p:nvSpPr>
          <p:cNvPr id="3" name="TextBox 2">
            <a:extLst>
              <a:ext uri="{FF2B5EF4-FFF2-40B4-BE49-F238E27FC236}">
                <a16:creationId xmlns:a16="http://schemas.microsoft.com/office/drawing/2014/main" id="{7CABB1AB-A64F-E249-8080-571A5B8D386C}"/>
              </a:ext>
            </a:extLst>
          </p:cNvPr>
          <p:cNvSpPr txBox="1"/>
          <p:nvPr/>
        </p:nvSpPr>
        <p:spPr>
          <a:xfrm>
            <a:off x="16669" y="5437041"/>
            <a:ext cx="9144000" cy="584775"/>
          </a:xfrm>
          <a:prstGeom prst="rect">
            <a:avLst/>
          </a:prstGeom>
          <a:noFill/>
        </p:spPr>
        <p:txBody>
          <a:bodyPr wrap="square" rtlCol="0">
            <a:spAutoFit/>
          </a:bodyPr>
          <a:lstStyle/>
          <a:p>
            <a:pPr algn="ctr"/>
            <a:r>
              <a:rPr lang="ca-ES" sz="1600" dirty="0">
                <a:latin typeface="Arial" panose="020B0604020202020204" pitchFamily="34" charset="0"/>
              </a:rPr>
              <a:t>L’any 2021 s’ha incrementat el nombre de solucions pactades per evitar desnonaments, </a:t>
            </a:r>
          </a:p>
          <a:p>
            <a:pPr algn="ctr"/>
            <a:r>
              <a:rPr lang="ca-ES" sz="1600" dirty="0">
                <a:latin typeface="Arial" panose="020B0604020202020204" pitchFamily="34" charset="0"/>
              </a:rPr>
              <a:t>tornant als nivells de finals de la crisi iniciada el 2008</a:t>
            </a:r>
          </a:p>
        </p:txBody>
      </p:sp>
      <p:graphicFrame>
        <p:nvGraphicFramePr>
          <p:cNvPr id="9" name="Gràfic 8">
            <a:extLst>
              <a:ext uri="{FF2B5EF4-FFF2-40B4-BE49-F238E27FC236}">
                <a16:creationId xmlns:a16="http://schemas.microsoft.com/office/drawing/2014/main" id="{00000000-0008-0000-0000-000009000000}"/>
              </a:ext>
            </a:extLst>
          </p:cNvPr>
          <p:cNvGraphicFramePr>
            <a:graphicFrameLocks/>
          </p:cNvGraphicFramePr>
          <p:nvPr/>
        </p:nvGraphicFramePr>
        <p:xfrm>
          <a:off x="1691680" y="2600643"/>
          <a:ext cx="5511800" cy="2879518"/>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3101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a:extLst>
              <a:ext uri="{FF2B5EF4-FFF2-40B4-BE49-F238E27FC236}">
                <a16:creationId xmlns:a16="http://schemas.microsoft.com/office/drawing/2014/main" id="{2E1E9811-FE90-4C7B-983F-0631C36EDD0A}"/>
              </a:ext>
            </a:extLst>
          </p:cNvPr>
          <p:cNvSpPr>
            <a:spLocks noGrp="1"/>
          </p:cNvSpPr>
          <p:nvPr>
            <p:ph type="title"/>
          </p:nvPr>
        </p:nvSpPr>
        <p:spPr>
          <a:xfrm>
            <a:off x="357188" y="573088"/>
            <a:ext cx="8786812" cy="506412"/>
          </a:xfrm>
        </p:spPr>
        <p:txBody>
          <a:bodyPr/>
          <a:lstStyle/>
          <a:p>
            <a:pPr eaLnBrk="1" hangingPunct="1"/>
            <a:r>
              <a:rPr lang="es-ES" altLang="ca-ES" dirty="0" err="1"/>
              <a:t>Esforç</a:t>
            </a:r>
            <a:r>
              <a:rPr lang="es-ES" altLang="ca-ES" dirty="0"/>
              <a:t> de </a:t>
            </a:r>
            <a:r>
              <a:rPr lang="es-ES" altLang="ca-ES" dirty="0" err="1"/>
              <a:t>l’AHC</a:t>
            </a:r>
            <a:r>
              <a:rPr lang="es-ES" altLang="ca-ES" dirty="0"/>
              <a:t> per a evitar la </a:t>
            </a:r>
            <a:r>
              <a:rPr lang="es-ES" altLang="ca-ES" dirty="0" err="1"/>
              <a:t>pèrdua</a:t>
            </a:r>
            <a:r>
              <a:rPr lang="es-ES" altLang="ca-ES" dirty="0"/>
              <a:t> de </a:t>
            </a:r>
            <a:r>
              <a:rPr lang="es-ES" altLang="ca-ES" dirty="0" err="1"/>
              <a:t>l’habitatge</a:t>
            </a:r>
            <a:endParaRPr lang="es-ES" altLang="ca-ES" dirty="0"/>
          </a:p>
        </p:txBody>
      </p:sp>
      <p:sp>
        <p:nvSpPr>
          <p:cNvPr id="8195" name="Contenidor de contingut 2">
            <a:extLst>
              <a:ext uri="{FF2B5EF4-FFF2-40B4-BE49-F238E27FC236}">
                <a16:creationId xmlns:a16="http://schemas.microsoft.com/office/drawing/2014/main" id="{FD26D122-5776-4B45-BDBE-99C2B75DE944}"/>
              </a:ext>
            </a:extLst>
          </p:cNvPr>
          <p:cNvSpPr>
            <a:spLocks noGrp="1"/>
          </p:cNvSpPr>
          <p:nvPr>
            <p:ph idx="1"/>
          </p:nvPr>
        </p:nvSpPr>
        <p:spPr>
          <a:xfrm>
            <a:off x="357188" y="2058988"/>
            <a:ext cx="8462962" cy="4106862"/>
          </a:xfrm>
        </p:spPr>
        <p:txBody>
          <a:bodyPr/>
          <a:lstStyle/>
          <a:p>
            <a:pPr eaLnBrk="1" hangingPunct="1"/>
            <a:r>
              <a:rPr lang="es-ES" altLang="ca-ES" b="1" dirty="0" err="1"/>
              <a:t>Import</a:t>
            </a:r>
            <a:r>
              <a:rPr lang="es-ES" altLang="ca-ES" b="1" dirty="0"/>
              <a:t> </a:t>
            </a:r>
            <a:r>
              <a:rPr lang="es-ES" altLang="ca-ES" b="1" dirty="0" err="1"/>
              <a:t>destinat</a:t>
            </a:r>
            <a:r>
              <a:rPr lang="es-ES" altLang="ca-ES" b="1" dirty="0"/>
              <a:t> a evitar la </a:t>
            </a:r>
            <a:r>
              <a:rPr lang="es-ES" altLang="ca-ES" b="1" dirty="0" err="1"/>
              <a:t>pèrdua</a:t>
            </a:r>
            <a:r>
              <a:rPr lang="es-ES" altLang="ca-ES" b="1" dirty="0"/>
              <a:t> de </a:t>
            </a:r>
            <a:r>
              <a:rPr lang="es-ES" altLang="ca-ES" b="1" dirty="0" err="1"/>
              <a:t>l’habitatge</a:t>
            </a:r>
            <a:r>
              <a:rPr lang="es-ES" altLang="ca-ES" b="1" dirty="0"/>
              <a:t> a través </a:t>
            </a:r>
            <a:r>
              <a:rPr lang="es-ES" altLang="ca-ES" b="1" dirty="0" err="1"/>
              <a:t>d’ajuts</a:t>
            </a:r>
            <a:endParaRPr lang="es-ES" altLang="ca-ES" b="1" dirty="0"/>
          </a:p>
        </p:txBody>
      </p:sp>
      <p:sp>
        <p:nvSpPr>
          <p:cNvPr id="5" name="Contenidor de número de diapositiva 4">
            <a:extLst>
              <a:ext uri="{FF2B5EF4-FFF2-40B4-BE49-F238E27FC236}">
                <a16:creationId xmlns:a16="http://schemas.microsoft.com/office/drawing/2014/main" id="{B8F37A24-D8BB-4CC3-ACE0-1AE1D7D6C9D9}"/>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58170-CE7B-4C26-A881-7A005BA22991}" type="slidenum">
              <a:rPr lang="ca-ES" altLang="ca-ES">
                <a:solidFill>
                  <a:srgbClr val="898989"/>
                </a:solidFill>
                <a:latin typeface="Arial" panose="020B0604020202020204" pitchFamily="34" charset="0"/>
              </a:rPr>
              <a:pPr eaLnBrk="1" hangingPunct="1"/>
              <a:t>115</a:t>
            </a:fld>
            <a:endParaRPr lang="ca-ES" altLang="ca-ES" dirty="0">
              <a:solidFill>
                <a:srgbClr val="898989"/>
              </a:solidFill>
              <a:latin typeface="Arial" panose="020B0604020202020204" pitchFamily="34" charset="0"/>
            </a:endParaRPr>
          </a:p>
        </p:txBody>
      </p:sp>
      <p:sp>
        <p:nvSpPr>
          <p:cNvPr id="2" name="Marcador de texto 1">
            <a:extLst>
              <a:ext uri="{FF2B5EF4-FFF2-40B4-BE49-F238E27FC236}">
                <a16:creationId xmlns:a16="http://schemas.microsoft.com/office/drawing/2014/main" id="{99F8CA5D-197D-4F86-B241-96586960B6B7}"/>
              </a:ext>
            </a:extLst>
          </p:cNvPr>
          <p:cNvSpPr>
            <a:spLocks noGrp="1"/>
          </p:cNvSpPr>
          <p:nvPr>
            <p:ph type="body" sz="quarter" idx="13"/>
          </p:nvPr>
        </p:nvSpPr>
        <p:spPr/>
        <p:txBody>
          <a:bodyPr/>
          <a:lstStyle/>
          <a:p>
            <a:r>
              <a:rPr lang="ca-ES" dirty="0">
                <a:solidFill>
                  <a:srgbClr val="C00000"/>
                </a:solidFill>
              </a:rPr>
              <a:t>Recursos econòmics </a:t>
            </a:r>
            <a:r>
              <a:rPr lang="ca-ES" dirty="0"/>
              <a:t>per a evitar la pèrdua de l’habitatge </a:t>
            </a:r>
          </a:p>
        </p:txBody>
      </p:sp>
      <p:sp>
        <p:nvSpPr>
          <p:cNvPr id="3" name="TextBox 2">
            <a:extLst>
              <a:ext uri="{FF2B5EF4-FFF2-40B4-BE49-F238E27FC236}">
                <a16:creationId xmlns:a16="http://schemas.microsoft.com/office/drawing/2014/main" id="{7CABB1AB-A64F-E249-8080-571A5B8D386C}"/>
              </a:ext>
            </a:extLst>
          </p:cNvPr>
          <p:cNvSpPr txBox="1"/>
          <p:nvPr/>
        </p:nvSpPr>
        <p:spPr>
          <a:xfrm>
            <a:off x="16669" y="5534045"/>
            <a:ext cx="9144000" cy="584775"/>
          </a:xfrm>
          <a:prstGeom prst="rect">
            <a:avLst/>
          </a:prstGeom>
          <a:noFill/>
        </p:spPr>
        <p:txBody>
          <a:bodyPr wrap="square" rtlCol="0">
            <a:spAutoFit/>
          </a:bodyPr>
          <a:lstStyle/>
          <a:p>
            <a:pPr algn="ctr"/>
            <a:r>
              <a:rPr lang="ca-ES" sz="1600" dirty="0">
                <a:latin typeface="Arial" panose="020B0604020202020204" pitchFamily="34" charset="0"/>
              </a:rPr>
              <a:t>L’any 2021 s’ha arribat al rècord en recursos destinats </a:t>
            </a:r>
          </a:p>
          <a:p>
            <a:pPr algn="ctr"/>
            <a:r>
              <a:rPr lang="ca-ES" sz="1600" dirty="0">
                <a:latin typeface="Arial" panose="020B0604020202020204" pitchFamily="34" charset="0"/>
              </a:rPr>
              <a:t>a ajuts per a evitar la pèrdua de l’habitatge, amb quasi 140 MEUR</a:t>
            </a:r>
          </a:p>
        </p:txBody>
      </p:sp>
      <p:graphicFrame>
        <p:nvGraphicFramePr>
          <p:cNvPr id="9" name="Gràfic 1">
            <a:extLst>
              <a:ext uri="{FF2B5EF4-FFF2-40B4-BE49-F238E27FC236}">
                <a16:creationId xmlns:a16="http://schemas.microsoft.com/office/drawing/2014/main" id="{B57143E2-38F9-4BFE-BDF6-D5A7728FB43E}"/>
              </a:ext>
            </a:extLst>
          </p:cNvPr>
          <p:cNvGraphicFramePr>
            <a:graphicFrameLocks/>
          </p:cNvGraphicFramePr>
          <p:nvPr/>
        </p:nvGraphicFramePr>
        <p:xfrm>
          <a:off x="1943100" y="2638445"/>
          <a:ext cx="5257800" cy="28956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447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a:extLst>
              <a:ext uri="{FF2B5EF4-FFF2-40B4-BE49-F238E27FC236}">
                <a16:creationId xmlns:a16="http://schemas.microsoft.com/office/drawing/2014/main" id="{2E1E9811-FE90-4C7B-983F-0631C36EDD0A}"/>
              </a:ext>
            </a:extLst>
          </p:cNvPr>
          <p:cNvSpPr>
            <a:spLocks noGrp="1"/>
          </p:cNvSpPr>
          <p:nvPr>
            <p:ph type="title"/>
          </p:nvPr>
        </p:nvSpPr>
        <p:spPr>
          <a:xfrm>
            <a:off x="357188" y="573088"/>
            <a:ext cx="8786812" cy="506412"/>
          </a:xfrm>
        </p:spPr>
        <p:txBody>
          <a:bodyPr/>
          <a:lstStyle/>
          <a:p>
            <a:pPr eaLnBrk="1" hangingPunct="1"/>
            <a:r>
              <a:rPr lang="es-ES" altLang="ca-ES" dirty="0" err="1"/>
              <a:t>Esforç</a:t>
            </a:r>
            <a:r>
              <a:rPr lang="es-ES" altLang="ca-ES" dirty="0"/>
              <a:t> de </a:t>
            </a:r>
            <a:r>
              <a:rPr lang="es-ES" altLang="ca-ES" dirty="0" err="1"/>
              <a:t>l’AHC</a:t>
            </a:r>
            <a:r>
              <a:rPr lang="es-ES" altLang="ca-ES" dirty="0"/>
              <a:t> per a evitar la </a:t>
            </a:r>
            <a:r>
              <a:rPr lang="es-ES" altLang="ca-ES" dirty="0" err="1"/>
              <a:t>pèrdua</a:t>
            </a:r>
            <a:r>
              <a:rPr lang="es-ES" altLang="ca-ES" dirty="0"/>
              <a:t> de </a:t>
            </a:r>
            <a:r>
              <a:rPr lang="es-ES" altLang="ca-ES" dirty="0" err="1"/>
              <a:t>l’habitatge</a:t>
            </a:r>
            <a:endParaRPr lang="es-ES" altLang="ca-ES" dirty="0"/>
          </a:p>
        </p:txBody>
      </p:sp>
      <p:sp>
        <p:nvSpPr>
          <p:cNvPr id="8195" name="Contenidor de contingut 2">
            <a:extLst>
              <a:ext uri="{FF2B5EF4-FFF2-40B4-BE49-F238E27FC236}">
                <a16:creationId xmlns:a16="http://schemas.microsoft.com/office/drawing/2014/main" id="{FD26D122-5776-4B45-BDBE-99C2B75DE944}"/>
              </a:ext>
            </a:extLst>
          </p:cNvPr>
          <p:cNvSpPr>
            <a:spLocks noGrp="1"/>
          </p:cNvSpPr>
          <p:nvPr>
            <p:ph idx="1"/>
          </p:nvPr>
        </p:nvSpPr>
        <p:spPr>
          <a:xfrm>
            <a:off x="357188" y="2058988"/>
            <a:ext cx="8462962" cy="4106862"/>
          </a:xfrm>
        </p:spPr>
        <p:txBody>
          <a:bodyPr/>
          <a:lstStyle/>
          <a:p>
            <a:pPr eaLnBrk="1" hangingPunct="1"/>
            <a:r>
              <a:rPr lang="es-ES" altLang="ca-ES" b="1" dirty="0"/>
              <a:t>Nombre </a:t>
            </a:r>
            <a:r>
              <a:rPr lang="es-ES" altLang="ca-ES" b="1" dirty="0" err="1"/>
              <a:t>d’unitats</a:t>
            </a:r>
            <a:r>
              <a:rPr lang="es-ES" altLang="ca-ES" b="1" dirty="0"/>
              <a:t> de </a:t>
            </a:r>
            <a:r>
              <a:rPr lang="es-ES" altLang="ca-ES" b="1" dirty="0" err="1"/>
              <a:t>convivència</a:t>
            </a:r>
            <a:r>
              <a:rPr lang="es-ES" altLang="ca-ES" b="1" dirty="0"/>
              <a:t> </a:t>
            </a:r>
            <a:r>
              <a:rPr lang="es-ES" altLang="ca-ES" b="1" dirty="0" err="1"/>
              <a:t>beneficiàries</a:t>
            </a:r>
            <a:endParaRPr lang="es-ES" altLang="ca-ES" b="1" dirty="0"/>
          </a:p>
        </p:txBody>
      </p:sp>
      <p:sp>
        <p:nvSpPr>
          <p:cNvPr id="5" name="Contenidor de número de diapositiva 4">
            <a:extLst>
              <a:ext uri="{FF2B5EF4-FFF2-40B4-BE49-F238E27FC236}">
                <a16:creationId xmlns:a16="http://schemas.microsoft.com/office/drawing/2014/main" id="{B8F37A24-D8BB-4CC3-ACE0-1AE1D7D6C9D9}"/>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58170-CE7B-4C26-A881-7A005BA22991}" type="slidenum">
              <a:rPr lang="ca-ES" altLang="ca-ES">
                <a:solidFill>
                  <a:srgbClr val="898989"/>
                </a:solidFill>
                <a:latin typeface="Arial" panose="020B0604020202020204" pitchFamily="34" charset="0"/>
              </a:rPr>
              <a:pPr eaLnBrk="1" hangingPunct="1"/>
              <a:t>116</a:t>
            </a:fld>
            <a:endParaRPr lang="ca-ES" altLang="ca-ES" dirty="0">
              <a:solidFill>
                <a:srgbClr val="898989"/>
              </a:solidFill>
              <a:latin typeface="Arial" panose="020B0604020202020204" pitchFamily="34" charset="0"/>
            </a:endParaRPr>
          </a:p>
        </p:txBody>
      </p:sp>
      <p:sp>
        <p:nvSpPr>
          <p:cNvPr id="2" name="Marcador de texto 1">
            <a:extLst>
              <a:ext uri="{FF2B5EF4-FFF2-40B4-BE49-F238E27FC236}">
                <a16:creationId xmlns:a16="http://schemas.microsoft.com/office/drawing/2014/main" id="{99F8CA5D-197D-4F86-B241-96586960B6B7}"/>
              </a:ext>
            </a:extLst>
          </p:cNvPr>
          <p:cNvSpPr>
            <a:spLocks noGrp="1"/>
          </p:cNvSpPr>
          <p:nvPr>
            <p:ph type="body" sz="quarter" idx="13"/>
          </p:nvPr>
        </p:nvSpPr>
        <p:spPr/>
        <p:txBody>
          <a:bodyPr/>
          <a:lstStyle/>
          <a:p>
            <a:r>
              <a:rPr lang="ca-ES" dirty="0">
                <a:solidFill>
                  <a:srgbClr val="C00000"/>
                </a:solidFill>
              </a:rPr>
              <a:t>Llars en vulnerabilitat </a:t>
            </a:r>
            <a:r>
              <a:rPr lang="ca-ES" dirty="0"/>
              <a:t>sobre les que s’ha actuat </a:t>
            </a:r>
          </a:p>
        </p:txBody>
      </p:sp>
      <p:sp>
        <p:nvSpPr>
          <p:cNvPr id="3" name="TextBox 2">
            <a:extLst>
              <a:ext uri="{FF2B5EF4-FFF2-40B4-BE49-F238E27FC236}">
                <a16:creationId xmlns:a16="http://schemas.microsoft.com/office/drawing/2014/main" id="{7CABB1AB-A64F-E249-8080-571A5B8D386C}"/>
              </a:ext>
            </a:extLst>
          </p:cNvPr>
          <p:cNvSpPr txBox="1"/>
          <p:nvPr/>
        </p:nvSpPr>
        <p:spPr>
          <a:xfrm>
            <a:off x="0" y="5565529"/>
            <a:ext cx="9144000" cy="584775"/>
          </a:xfrm>
          <a:prstGeom prst="rect">
            <a:avLst/>
          </a:prstGeom>
          <a:noFill/>
        </p:spPr>
        <p:txBody>
          <a:bodyPr wrap="square" rtlCol="0">
            <a:spAutoFit/>
          </a:bodyPr>
          <a:lstStyle/>
          <a:p>
            <a:pPr algn="ctr"/>
            <a:r>
              <a:rPr lang="ca-ES" sz="1600" dirty="0">
                <a:latin typeface="Arial" panose="020B0604020202020204" pitchFamily="34" charset="0"/>
              </a:rPr>
              <a:t>L’any 2021 s’ha arribat al rècord en unitats de convivència beneficiades</a:t>
            </a:r>
          </a:p>
          <a:p>
            <a:pPr algn="ctr"/>
            <a:r>
              <a:rPr lang="ca-ES" sz="1600" dirty="0">
                <a:latin typeface="Arial" panose="020B0604020202020204" pitchFamily="34" charset="0"/>
              </a:rPr>
              <a:t>pels ajuts i les solucions </a:t>
            </a:r>
            <a:r>
              <a:rPr lang="ca-ES" sz="1600" dirty="0" err="1">
                <a:latin typeface="Arial" panose="020B0604020202020204" pitchFamily="34" charset="0"/>
              </a:rPr>
              <a:t>d’Ofideute</a:t>
            </a:r>
            <a:r>
              <a:rPr lang="ca-ES" sz="1600" dirty="0">
                <a:latin typeface="Arial" panose="020B0604020202020204" pitchFamily="34" charset="0"/>
              </a:rPr>
              <a:t>, fins a més de 75.000</a:t>
            </a:r>
          </a:p>
        </p:txBody>
      </p:sp>
      <p:graphicFrame>
        <p:nvGraphicFramePr>
          <p:cNvPr id="9" name="Gràfic 1">
            <a:extLst>
              <a:ext uri="{FF2B5EF4-FFF2-40B4-BE49-F238E27FC236}">
                <a16:creationId xmlns:a16="http://schemas.microsoft.com/office/drawing/2014/main" id="{93C8DBD7-9874-4241-947E-A58D069E7696}"/>
              </a:ext>
            </a:extLst>
          </p:cNvPr>
          <p:cNvGraphicFramePr>
            <a:graphicFrameLocks/>
          </p:cNvGraphicFramePr>
          <p:nvPr/>
        </p:nvGraphicFramePr>
        <p:xfrm>
          <a:off x="1912936" y="2564904"/>
          <a:ext cx="5318125" cy="3024336"/>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815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a:extLst>
              <a:ext uri="{FF2B5EF4-FFF2-40B4-BE49-F238E27FC236}">
                <a16:creationId xmlns:a16="http://schemas.microsoft.com/office/drawing/2014/main" id="{747B25DF-1EB5-4B8B-81BE-63460173197C}"/>
              </a:ext>
            </a:extLst>
          </p:cNvPr>
          <p:cNvSpPr>
            <a:spLocks noGrp="1"/>
          </p:cNvSpPr>
          <p:nvPr>
            <p:ph type="title"/>
          </p:nvPr>
        </p:nvSpPr>
        <p:spPr/>
        <p:txBody>
          <a:bodyPr/>
          <a:lstStyle/>
          <a:p>
            <a:pPr eaLnBrk="1" hangingPunct="1"/>
            <a:r>
              <a:rPr lang="es-ES" altLang="ca-ES" dirty="0"/>
              <a:t>Perfil del </a:t>
            </a:r>
            <a:r>
              <a:rPr lang="es-ES" altLang="ca-ES" dirty="0" err="1"/>
              <a:t>sol·licitant</a:t>
            </a:r>
            <a:r>
              <a:rPr lang="es-ES" altLang="ca-ES" dirty="0"/>
              <a:t> </a:t>
            </a:r>
            <a:r>
              <a:rPr lang="es-ES" altLang="ca-ES" dirty="0" err="1"/>
              <a:t>d’ajuts</a:t>
            </a:r>
            <a:r>
              <a:rPr lang="es-ES" altLang="ca-ES" dirty="0"/>
              <a:t> al </a:t>
            </a:r>
            <a:r>
              <a:rPr lang="es-ES" altLang="ca-ES" dirty="0" err="1"/>
              <a:t>pagament</a:t>
            </a:r>
            <a:r>
              <a:rPr lang="es-ES" altLang="ca-ES" dirty="0"/>
              <a:t> del </a:t>
            </a:r>
            <a:r>
              <a:rPr lang="es-ES" altLang="ca-ES" dirty="0" err="1"/>
              <a:t>lloguer</a:t>
            </a:r>
            <a:endParaRPr lang="es-ES" altLang="ca-ES" dirty="0"/>
          </a:p>
        </p:txBody>
      </p:sp>
      <p:sp>
        <p:nvSpPr>
          <p:cNvPr id="9220" name="Contenidor de text 3">
            <a:extLst>
              <a:ext uri="{FF2B5EF4-FFF2-40B4-BE49-F238E27FC236}">
                <a16:creationId xmlns:a16="http://schemas.microsoft.com/office/drawing/2014/main" id="{39F6ACE5-6916-4661-AB54-66A4F5BFD2CA}"/>
              </a:ext>
            </a:extLst>
          </p:cNvPr>
          <p:cNvSpPr>
            <a:spLocks noGrp="1"/>
          </p:cNvSpPr>
          <p:nvPr>
            <p:ph type="body" sz="quarter" idx="13"/>
          </p:nvPr>
        </p:nvSpPr>
        <p:spPr>
          <a:xfrm>
            <a:off x="357188" y="1268413"/>
            <a:ext cx="8570912" cy="428625"/>
          </a:xfrm>
        </p:spPr>
        <p:txBody>
          <a:bodyPr/>
          <a:lstStyle/>
          <a:p>
            <a:pPr eaLnBrk="1" hangingPunct="1"/>
            <a:r>
              <a:rPr lang="es-ES" altLang="ca-ES" dirty="0" err="1"/>
              <a:t>Com</a:t>
            </a:r>
            <a:r>
              <a:rPr lang="es-ES" altLang="ca-ES" dirty="0"/>
              <a:t> </a:t>
            </a:r>
            <a:r>
              <a:rPr lang="es-ES" altLang="ca-ES" dirty="0" err="1"/>
              <a:t>són</a:t>
            </a:r>
            <a:r>
              <a:rPr lang="es-ES" altLang="ca-ES" dirty="0"/>
              <a:t> les </a:t>
            </a:r>
            <a:r>
              <a:rPr lang="es-ES" altLang="ca-ES" dirty="0" err="1"/>
              <a:t>famílies</a:t>
            </a:r>
            <a:r>
              <a:rPr lang="es-ES" altLang="ca-ES" dirty="0"/>
              <a:t> </a:t>
            </a:r>
            <a:r>
              <a:rPr lang="es-ES" altLang="ca-ES" dirty="0" err="1"/>
              <a:t>beneficiàries</a:t>
            </a:r>
            <a:r>
              <a:rPr lang="es-ES" altLang="ca-ES" dirty="0"/>
              <a:t> </a:t>
            </a:r>
            <a:r>
              <a:rPr lang="es-ES" altLang="ca-ES" dirty="0" err="1"/>
              <a:t>dels</a:t>
            </a:r>
            <a:r>
              <a:rPr lang="es-ES" altLang="ca-ES" dirty="0"/>
              <a:t> </a:t>
            </a:r>
            <a:r>
              <a:rPr lang="es-ES" altLang="ca-ES" dirty="0" err="1"/>
              <a:t>ajuts</a:t>
            </a:r>
            <a:r>
              <a:rPr lang="es-ES" altLang="ca-ES" dirty="0"/>
              <a:t> </a:t>
            </a:r>
            <a:r>
              <a:rPr lang="es-ES" altLang="ca-ES" dirty="0" err="1"/>
              <a:t>ordinaris</a:t>
            </a:r>
            <a:r>
              <a:rPr lang="es-ES" altLang="ca-ES" dirty="0"/>
              <a:t>?</a:t>
            </a:r>
          </a:p>
          <a:p>
            <a:pPr eaLnBrk="1" hangingPunct="1"/>
            <a:endParaRPr lang="es-ES" altLang="ca-ES" dirty="0"/>
          </a:p>
        </p:txBody>
      </p:sp>
      <p:sp>
        <p:nvSpPr>
          <p:cNvPr id="5" name="Contenidor de número de diapositiva 4">
            <a:extLst>
              <a:ext uri="{FF2B5EF4-FFF2-40B4-BE49-F238E27FC236}">
                <a16:creationId xmlns:a16="http://schemas.microsoft.com/office/drawing/2014/main" id="{FA32E4BB-053C-4C6C-8697-9EC3BBF450C2}"/>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A0923D-3EAB-4380-B6F1-C0656EED6AB8}" type="slidenum">
              <a:rPr lang="ca-ES" altLang="ca-ES">
                <a:solidFill>
                  <a:srgbClr val="898989"/>
                </a:solidFill>
                <a:latin typeface="Arial" panose="020B0604020202020204" pitchFamily="34" charset="0"/>
              </a:rPr>
              <a:pPr eaLnBrk="1" hangingPunct="1"/>
              <a:t>117</a:t>
            </a:fld>
            <a:endParaRPr lang="ca-ES" altLang="ca-ES">
              <a:solidFill>
                <a:srgbClr val="898989"/>
              </a:solidFill>
              <a:latin typeface="Arial" panose="020B0604020202020204" pitchFamily="34" charset="0"/>
            </a:endParaRPr>
          </a:p>
        </p:txBody>
      </p:sp>
      <p:pic>
        <p:nvPicPr>
          <p:cNvPr id="3" name="Graphic 2" descr="Coins">
            <a:extLst>
              <a:ext uri="{FF2B5EF4-FFF2-40B4-BE49-F238E27FC236}">
                <a16:creationId xmlns:a16="http://schemas.microsoft.com/office/drawing/2014/main" id="{7BF8840C-B97B-354A-ACF4-4BA7DF1F86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192" y="2050105"/>
            <a:ext cx="648072" cy="648072"/>
          </a:xfrm>
          <a:prstGeom prst="rect">
            <a:avLst/>
          </a:prstGeom>
        </p:spPr>
      </p:pic>
      <p:sp>
        <p:nvSpPr>
          <p:cNvPr id="4" name="TextBox 3">
            <a:extLst>
              <a:ext uri="{FF2B5EF4-FFF2-40B4-BE49-F238E27FC236}">
                <a16:creationId xmlns:a16="http://schemas.microsoft.com/office/drawing/2014/main" id="{994FA0D2-25E3-994A-8FAC-3687C0844590}"/>
              </a:ext>
            </a:extLst>
          </p:cNvPr>
          <p:cNvSpPr txBox="1"/>
          <p:nvPr/>
        </p:nvSpPr>
        <p:spPr>
          <a:xfrm>
            <a:off x="1124968" y="2204864"/>
            <a:ext cx="7695504" cy="338554"/>
          </a:xfrm>
          <a:prstGeom prst="rect">
            <a:avLst/>
          </a:prstGeom>
          <a:noFill/>
        </p:spPr>
        <p:txBody>
          <a:bodyPr wrap="square" rtlCol="0">
            <a:spAutoFit/>
          </a:bodyPr>
          <a:lstStyle/>
          <a:p>
            <a:r>
              <a:rPr lang="ca-ES" sz="1600" b="1" dirty="0">
                <a:latin typeface="Arial" panose="020B0604020202020204" pitchFamily="34" charset="0"/>
              </a:rPr>
              <a:t>Ingressos mitjans </a:t>
            </a:r>
            <a:r>
              <a:rPr lang="ca-ES" sz="1600" dirty="0">
                <a:latin typeface="Arial" panose="020B0604020202020204" pitchFamily="34" charset="0"/>
              </a:rPr>
              <a:t>de les unitats de convivència beneficiàries: </a:t>
            </a:r>
            <a:r>
              <a:rPr lang="ca-ES" sz="1600" b="1" dirty="0">
                <a:solidFill>
                  <a:srgbClr val="C00000"/>
                </a:solidFill>
                <a:latin typeface="Arial" panose="020B0604020202020204" pitchFamily="34" charset="0"/>
              </a:rPr>
              <a:t>11.763,66 EUR/any</a:t>
            </a:r>
          </a:p>
        </p:txBody>
      </p:sp>
      <p:pic>
        <p:nvPicPr>
          <p:cNvPr id="7" name="Graphic 6" descr="Family with boy">
            <a:extLst>
              <a:ext uri="{FF2B5EF4-FFF2-40B4-BE49-F238E27FC236}">
                <a16:creationId xmlns:a16="http://schemas.microsoft.com/office/drawing/2014/main" id="{44ED1FD2-B2DA-F447-9CC9-27623CCF2EB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896" y="3051244"/>
            <a:ext cx="648072" cy="648072"/>
          </a:xfrm>
          <a:prstGeom prst="rect">
            <a:avLst/>
          </a:prstGeom>
        </p:spPr>
      </p:pic>
      <p:sp>
        <p:nvSpPr>
          <p:cNvPr id="11" name="TextBox 10">
            <a:extLst>
              <a:ext uri="{FF2B5EF4-FFF2-40B4-BE49-F238E27FC236}">
                <a16:creationId xmlns:a16="http://schemas.microsoft.com/office/drawing/2014/main" id="{09D12052-FBC2-9D4B-BF97-DD894626C8B8}"/>
              </a:ext>
            </a:extLst>
          </p:cNvPr>
          <p:cNvSpPr txBox="1"/>
          <p:nvPr/>
        </p:nvSpPr>
        <p:spPr>
          <a:xfrm>
            <a:off x="1106264" y="3047983"/>
            <a:ext cx="7560840" cy="338554"/>
          </a:xfrm>
          <a:prstGeom prst="rect">
            <a:avLst/>
          </a:prstGeom>
          <a:noFill/>
        </p:spPr>
        <p:txBody>
          <a:bodyPr wrap="square" rtlCol="0">
            <a:spAutoFit/>
          </a:bodyPr>
          <a:lstStyle/>
          <a:p>
            <a:r>
              <a:rPr lang="ca-ES" sz="1600" b="1" dirty="0">
                <a:latin typeface="Arial" panose="020B0604020202020204" pitchFamily="34" charset="0"/>
              </a:rPr>
              <a:t>Mitjana de membres </a:t>
            </a:r>
            <a:r>
              <a:rPr lang="ca-ES" sz="1600" dirty="0">
                <a:latin typeface="Arial" panose="020B0604020202020204" pitchFamily="34" charset="0"/>
              </a:rPr>
              <a:t>de les unitats de convivència beneficiàries: </a:t>
            </a:r>
            <a:r>
              <a:rPr lang="ca-ES" sz="1600" b="1" dirty="0">
                <a:solidFill>
                  <a:srgbClr val="C00000"/>
                </a:solidFill>
                <a:latin typeface="Arial" panose="020B0604020202020204" pitchFamily="34" charset="0"/>
              </a:rPr>
              <a:t>3 persones</a:t>
            </a:r>
          </a:p>
        </p:txBody>
      </p:sp>
      <p:pic>
        <p:nvPicPr>
          <p:cNvPr id="9" name="Graphic 8" descr="Group of people">
            <a:extLst>
              <a:ext uri="{FF2B5EF4-FFF2-40B4-BE49-F238E27FC236}">
                <a16:creationId xmlns:a16="http://schemas.microsoft.com/office/drawing/2014/main" id="{05D6BA91-E0EA-4E45-AC34-362E23806E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5008" y="4335424"/>
            <a:ext cx="914400" cy="914400"/>
          </a:xfrm>
          <a:prstGeom prst="rect">
            <a:avLst/>
          </a:prstGeom>
        </p:spPr>
      </p:pic>
      <p:sp>
        <p:nvSpPr>
          <p:cNvPr id="14" name="TextBox 13">
            <a:extLst>
              <a:ext uri="{FF2B5EF4-FFF2-40B4-BE49-F238E27FC236}">
                <a16:creationId xmlns:a16="http://schemas.microsoft.com/office/drawing/2014/main" id="{32BFB9BC-D734-0043-975E-A433016005A4}"/>
              </a:ext>
            </a:extLst>
          </p:cNvPr>
          <p:cNvSpPr txBox="1"/>
          <p:nvPr/>
        </p:nvSpPr>
        <p:spPr>
          <a:xfrm>
            <a:off x="2771799" y="4500236"/>
            <a:ext cx="6048673" cy="584775"/>
          </a:xfrm>
          <a:prstGeom prst="rect">
            <a:avLst/>
          </a:prstGeom>
          <a:noFill/>
        </p:spPr>
        <p:txBody>
          <a:bodyPr wrap="square" rtlCol="0">
            <a:spAutoFit/>
          </a:bodyPr>
          <a:lstStyle/>
          <a:p>
            <a:r>
              <a:rPr lang="ca-ES" sz="1600" b="1" dirty="0">
                <a:latin typeface="Arial" panose="020B0604020202020204" pitchFamily="34" charset="0"/>
              </a:rPr>
              <a:t>Estimació del total persones beneficiàries</a:t>
            </a:r>
            <a:r>
              <a:rPr lang="ca-ES" sz="1600" dirty="0">
                <a:latin typeface="Arial" panose="020B0604020202020204" pitchFamily="34" charset="0"/>
              </a:rPr>
              <a:t> dels ajuts el 2021: </a:t>
            </a:r>
            <a:r>
              <a:rPr lang="ca-ES" sz="1600" b="1" dirty="0">
                <a:solidFill>
                  <a:srgbClr val="C00000"/>
                </a:solidFill>
                <a:latin typeface="Arial" panose="020B0604020202020204" pitchFamily="34" charset="0"/>
              </a:rPr>
              <a:t>225.423 persones </a:t>
            </a:r>
            <a:r>
              <a:rPr lang="ca-ES" sz="1400" dirty="0">
                <a:solidFill>
                  <a:srgbClr val="C00000"/>
                </a:solidFill>
                <a:latin typeface="Arial" panose="020B0604020202020204" pitchFamily="34" charset="0"/>
              </a:rPr>
              <a:t>(75.141 ajuts x 3 membres per habitatge)</a:t>
            </a:r>
          </a:p>
        </p:txBody>
      </p:sp>
      <p:sp>
        <p:nvSpPr>
          <p:cNvPr id="21" name="Rectangle 20">
            <a:extLst>
              <a:ext uri="{FF2B5EF4-FFF2-40B4-BE49-F238E27FC236}">
                <a16:creationId xmlns:a16="http://schemas.microsoft.com/office/drawing/2014/main" id="{F08D315A-1450-6E43-A7AC-129F45724D73}"/>
              </a:ext>
            </a:extLst>
          </p:cNvPr>
          <p:cNvSpPr/>
          <p:nvPr/>
        </p:nvSpPr>
        <p:spPr>
          <a:xfrm>
            <a:off x="1331640" y="4049313"/>
            <a:ext cx="7488832" cy="138244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25" name="Graphic 24" descr="Paperclip">
            <a:extLst>
              <a:ext uri="{FF2B5EF4-FFF2-40B4-BE49-F238E27FC236}">
                <a16:creationId xmlns:a16="http://schemas.microsoft.com/office/drawing/2014/main" id="{C5DF75AC-7D5A-0A4D-86CB-35DCEA42842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3834747"/>
            <a:ext cx="588552" cy="588552"/>
          </a:xfrm>
          <a:prstGeom prst="rect">
            <a:avLst/>
          </a:prstGeom>
        </p:spPr>
      </p:pic>
      <p:sp>
        <p:nvSpPr>
          <p:cNvPr id="26" name="TextBox 25">
            <a:extLst>
              <a:ext uri="{FF2B5EF4-FFF2-40B4-BE49-F238E27FC236}">
                <a16:creationId xmlns:a16="http://schemas.microsoft.com/office/drawing/2014/main" id="{E68421E4-8935-A840-A653-A198904DAFAC}"/>
              </a:ext>
            </a:extLst>
          </p:cNvPr>
          <p:cNvSpPr txBox="1"/>
          <p:nvPr/>
        </p:nvSpPr>
        <p:spPr>
          <a:xfrm>
            <a:off x="1101469" y="3334094"/>
            <a:ext cx="7560840" cy="338554"/>
          </a:xfrm>
          <a:prstGeom prst="rect">
            <a:avLst/>
          </a:prstGeom>
          <a:noFill/>
        </p:spPr>
        <p:txBody>
          <a:bodyPr wrap="square" rtlCol="0">
            <a:spAutoFit/>
          </a:bodyPr>
          <a:lstStyle/>
          <a:p>
            <a:r>
              <a:rPr lang="ca-ES" sz="1600" b="1" dirty="0">
                <a:latin typeface="Arial" panose="020B0604020202020204" pitchFamily="34" charset="0"/>
              </a:rPr>
              <a:t>Mitjana d’edat </a:t>
            </a:r>
            <a:r>
              <a:rPr lang="ca-ES" sz="1600" dirty="0">
                <a:latin typeface="Arial" panose="020B0604020202020204" pitchFamily="34" charset="0"/>
              </a:rPr>
              <a:t>de les unitats de convivència beneficiàries: </a:t>
            </a:r>
            <a:r>
              <a:rPr lang="ca-ES" sz="1600" b="1" dirty="0">
                <a:solidFill>
                  <a:srgbClr val="C00000"/>
                </a:solidFill>
                <a:latin typeface="Arial" panose="020B0604020202020204" pitchFamily="34" charset="0"/>
              </a:rPr>
              <a:t>48,5 anys</a:t>
            </a:r>
          </a:p>
        </p:txBody>
      </p:sp>
      <p:pic>
        <p:nvPicPr>
          <p:cNvPr id="15" name="Picture 8" descr="http://identitatcorporativa.gencat.cat/web/.content/Documentacio/descarregues/dpt/COLOR/Drets-Socials/drets_socials_h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977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a:extLst>
              <a:ext uri="{FF2B5EF4-FFF2-40B4-BE49-F238E27FC236}">
                <a16:creationId xmlns:a16="http://schemas.microsoft.com/office/drawing/2014/main" id="{747B25DF-1EB5-4B8B-81BE-63460173197C}"/>
              </a:ext>
            </a:extLst>
          </p:cNvPr>
          <p:cNvSpPr>
            <a:spLocks noGrp="1"/>
          </p:cNvSpPr>
          <p:nvPr>
            <p:ph type="title"/>
          </p:nvPr>
        </p:nvSpPr>
        <p:spPr/>
        <p:txBody>
          <a:bodyPr/>
          <a:lstStyle/>
          <a:p>
            <a:pPr eaLnBrk="1" hangingPunct="1"/>
            <a:r>
              <a:rPr lang="es-ES" altLang="ca-ES" dirty="0"/>
              <a:t>Impacte </a:t>
            </a:r>
            <a:r>
              <a:rPr lang="es-ES" altLang="ca-ES" dirty="0" err="1"/>
              <a:t>econòmic</a:t>
            </a:r>
            <a:r>
              <a:rPr lang="es-ES" altLang="ca-ES" dirty="0"/>
              <a:t> </a:t>
            </a:r>
            <a:r>
              <a:rPr lang="es-ES" altLang="ca-ES" dirty="0" err="1"/>
              <a:t>dels</a:t>
            </a:r>
            <a:r>
              <a:rPr lang="es-ES" altLang="ca-ES" dirty="0"/>
              <a:t> </a:t>
            </a:r>
            <a:r>
              <a:rPr lang="es-ES" altLang="ca-ES" dirty="0" err="1"/>
              <a:t>ajuts</a:t>
            </a:r>
            <a:r>
              <a:rPr lang="es-ES" altLang="ca-ES" dirty="0"/>
              <a:t> al </a:t>
            </a:r>
            <a:r>
              <a:rPr lang="es-ES" altLang="ca-ES" dirty="0" err="1"/>
              <a:t>pagament</a:t>
            </a:r>
            <a:r>
              <a:rPr lang="es-ES" altLang="ca-ES" dirty="0"/>
              <a:t> del </a:t>
            </a:r>
            <a:r>
              <a:rPr lang="es-ES" altLang="ca-ES" dirty="0" err="1"/>
              <a:t>lloguer</a:t>
            </a:r>
            <a:endParaRPr lang="es-ES" altLang="ca-ES" dirty="0"/>
          </a:p>
        </p:txBody>
      </p:sp>
      <p:sp>
        <p:nvSpPr>
          <p:cNvPr id="9220" name="Contenidor de text 3">
            <a:extLst>
              <a:ext uri="{FF2B5EF4-FFF2-40B4-BE49-F238E27FC236}">
                <a16:creationId xmlns:a16="http://schemas.microsoft.com/office/drawing/2014/main" id="{39F6ACE5-6916-4661-AB54-66A4F5BFD2CA}"/>
              </a:ext>
            </a:extLst>
          </p:cNvPr>
          <p:cNvSpPr>
            <a:spLocks noGrp="1"/>
          </p:cNvSpPr>
          <p:nvPr>
            <p:ph type="body" sz="quarter" idx="13"/>
          </p:nvPr>
        </p:nvSpPr>
        <p:spPr>
          <a:xfrm>
            <a:off x="357188" y="1268413"/>
            <a:ext cx="8679308" cy="428625"/>
          </a:xfrm>
        </p:spPr>
        <p:txBody>
          <a:bodyPr>
            <a:noAutofit/>
          </a:bodyPr>
          <a:lstStyle/>
          <a:p>
            <a:pPr eaLnBrk="1" hangingPunct="1"/>
            <a:r>
              <a:rPr lang="es-ES" altLang="ca-ES" dirty="0" err="1"/>
              <a:t>Com</a:t>
            </a:r>
            <a:r>
              <a:rPr lang="es-ES" altLang="ca-ES" dirty="0"/>
              <a:t> es </a:t>
            </a:r>
            <a:r>
              <a:rPr lang="es-ES" altLang="ca-ES" dirty="0" err="1"/>
              <a:t>redueix</a:t>
            </a:r>
            <a:r>
              <a:rPr lang="es-ES" altLang="ca-ES" dirty="0"/>
              <a:t> </a:t>
            </a:r>
            <a:r>
              <a:rPr lang="es-ES" altLang="ca-ES" dirty="0" err="1"/>
              <a:t>l’esforç</a:t>
            </a:r>
            <a:r>
              <a:rPr lang="es-ES" altLang="ca-ES" dirty="0"/>
              <a:t> </a:t>
            </a:r>
            <a:r>
              <a:rPr lang="es-ES" altLang="ca-ES" dirty="0" err="1"/>
              <a:t>dels</a:t>
            </a:r>
            <a:r>
              <a:rPr lang="es-ES" altLang="ca-ES" dirty="0"/>
              <a:t> </a:t>
            </a:r>
            <a:r>
              <a:rPr lang="es-ES" altLang="ca-ES" dirty="0" err="1"/>
              <a:t>beneficiàries</a:t>
            </a:r>
            <a:r>
              <a:rPr lang="es-ES" altLang="ca-ES" dirty="0"/>
              <a:t> </a:t>
            </a:r>
            <a:r>
              <a:rPr lang="es-ES" altLang="ca-ES" dirty="0" err="1"/>
              <a:t>dels</a:t>
            </a:r>
            <a:r>
              <a:rPr lang="es-ES" altLang="ca-ES" dirty="0"/>
              <a:t> </a:t>
            </a:r>
            <a:r>
              <a:rPr lang="es-ES" altLang="ca-ES" dirty="0" err="1"/>
              <a:t>ajuts</a:t>
            </a:r>
            <a:r>
              <a:rPr lang="es-ES" altLang="ca-ES" dirty="0"/>
              <a:t> </a:t>
            </a:r>
            <a:r>
              <a:rPr lang="es-ES" altLang="ca-ES" dirty="0" err="1"/>
              <a:t>ordinaris</a:t>
            </a:r>
            <a:r>
              <a:rPr lang="es-ES" altLang="ca-ES" dirty="0"/>
              <a:t>?</a:t>
            </a:r>
          </a:p>
          <a:p>
            <a:pPr eaLnBrk="1" hangingPunct="1"/>
            <a:endParaRPr lang="es-ES" altLang="ca-ES" dirty="0"/>
          </a:p>
        </p:txBody>
      </p:sp>
      <p:sp>
        <p:nvSpPr>
          <p:cNvPr id="5" name="Contenidor de número de diapositiva 4">
            <a:extLst>
              <a:ext uri="{FF2B5EF4-FFF2-40B4-BE49-F238E27FC236}">
                <a16:creationId xmlns:a16="http://schemas.microsoft.com/office/drawing/2014/main" id="{FA32E4BB-053C-4C6C-8697-9EC3BBF450C2}"/>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A0923D-3EAB-4380-B6F1-C0656EED6AB8}" type="slidenum">
              <a:rPr lang="ca-ES" altLang="ca-ES">
                <a:solidFill>
                  <a:srgbClr val="898989"/>
                </a:solidFill>
                <a:latin typeface="Arial" panose="020B0604020202020204" pitchFamily="34" charset="0"/>
              </a:rPr>
              <a:pPr eaLnBrk="1" hangingPunct="1"/>
              <a:t>118</a:t>
            </a:fld>
            <a:endParaRPr lang="ca-ES" altLang="ca-ES">
              <a:solidFill>
                <a:srgbClr val="898989"/>
              </a:solidFill>
              <a:latin typeface="Arial" panose="020B0604020202020204" pitchFamily="34" charset="0"/>
            </a:endParaRPr>
          </a:p>
        </p:txBody>
      </p:sp>
      <p:sp>
        <p:nvSpPr>
          <p:cNvPr id="11" name="TextBox 10">
            <a:extLst>
              <a:ext uri="{FF2B5EF4-FFF2-40B4-BE49-F238E27FC236}">
                <a16:creationId xmlns:a16="http://schemas.microsoft.com/office/drawing/2014/main" id="{09D12052-FBC2-9D4B-BF97-DD894626C8B8}"/>
              </a:ext>
            </a:extLst>
          </p:cNvPr>
          <p:cNvSpPr txBox="1"/>
          <p:nvPr/>
        </p:nvSpPr>
        <p:spPr>
          <a:xfrm>
            <a:off x="1882" y="2993073"/>
            <a:ext cx="9137500" cy="338554"/>
          </a:xfrm>
          <a:prstGeom prst="rect">
            <a:avLst/>
          </a:prstGeom>
          <a:noFill/>
        </p:spPr>
        <p:txBody>
          <a:bodyPr wrap="square" rtlCol="0">
            <a:spAutoFit/>
          </a:bodyPr>
          <a:lstStyle/>
          <a:p>
            <a:pPr algn="ctr"/>
            <a:r>
              <a:rPr lang="ca-ES" sz="1600" dirty="0">
                <a:latin typeface="Arial" panose="020B0604020202020204" pitchFamily="34" charset="0"/>
              </a:rPr>
              <a:t>Esforç econòmic mitjà </a:t>
            </a:r>
            <a:r>
              <a:rPr lang="ca-ES" sz="1600" b="1" dirty="0">
                <a:latin typeface="Arial" panose="020B0604020202020204" pitchFamily="34" charset="0"/>
              </a:rPr>
              <a:t>abans de l’ajut</a:t>
            </a:r>
            <a:r>
              <a:rPr lang="ca-ES" sz="1600" dirty="0">
                <a:latin typeface="Arial" panose="020B0604020202020204" pitchFamily="34" charset="0"/>
              </a:rPr>
              <a:t>: </a:t>
            </a:r>
            <a:r>
              <a:rPr lang="ca-ES" sz="1600" b="1" dirty="0">
                <a:solidFill>
                  <a:srgbClr val="C00000"/>
                </a:solidFill>
                <a:highlight>
                  <a:srgbClr val="FFFF00"/>
                </a:highlight>
                <a:latin typeface="Arial" panose="020B0604020202020204" pitchFamily="34" charset="0"/>
              </a:rPr>
              <a:t>46,53%</a:t>
            </a:r>
            <a:r>
              <a:rPr lang="ca-ES" sz="1600" b="1" dirty="0">
                <a:solidFill>
                  <a:srgbClr val="C00000"/>
                </a:solidFill>
                <a:latin typeface="Arial" panose="020B0604020202020204" pitchFamily="34" charset="0"/>
              </a:rPr>
              <a:t> dels ingressos</a:t>
            </a:r>
          </a:p>
        </p:txBody>
      </p:sp>
      <p:sp>
        <p:nvSpPr>
          <p:cNvPr id="26" name="TextBox 25">
            <a:extLst>
              <a:ext uri="{FF2B5EF4-FFF2-40B4-BE49-F238E27FC236}">
                <a16:creationId xmlns:a16="http://schemas.microsoft.com/office/drawing/2014/main" id="{E68421E4-8935-A840-A653-A198904DAFAC}"/>
              </a:ext>
            </a:extLst>
          </p:cNvPr>
          <p:cNvSpPr txBox="1"/>
          <p:nvPr/>
        </p:nvSpPr>
        <p:spPr>
          <a:xfrm>
            <a:off x="-27167" y="4769352"/>
            <a:ext cx="9144000" cy="338554"/>
          </a:xfrm>
          <a:prstGeom prst="rect">
            <a:avLst/>
          </a:prstGeom>
          <a:noFill/>
        </p:spPr>
        <p:txBody>
          <a:bodyPr wrap="square" rtlCol="0">
            <a:spAutoFit/>
          </a:bodyPr>
          <a:lstStyle/>
          <a:p>
            <a:pPr algn="ctr"/>
            <a:r>
              <a:rPr lang="ca-ES" sz="1600" dirty="0">
                <a:latin typeface="Arial" panose="020B0604020202020204" pitchFamily="34" charset="0"/>
              </a:rPr>
              <a:t>Esforç econòmic mitjà </a:t>
            </a:r>
            <a:r>
              <a:rPr lang="ca-ES" sz="1600" b="1" dirty="0">
                <a:latin typeface="Arial" panose="020B0604020202020204" pitchFamily="34" charset="0"/>
              </a:rPr>
              <a:t>després de l’ajut</a:t>
            </a:r>
            <a:r>
              <a:rPr lang="ca-ES" sz="1600" dirty="0">
                <a:latin typeface="Arial" panose="020B0604020202020204" pitchFamily="34" charset="0"/>
              </a:rPr>
              <a:t>: </a:t>
            </a:r>
            <a:r>
              <a:rPr lang="ca-ES" sz="1600" b="1" dirty="0">
                <a:solidFill>
                  <a:srgbClr val="C00000"/>
                </a:solidFill>
                <a:highlight>
                  <a:srgbClr val="FFFF00"/>
                </a:highlight>
                <a:latin typeface="Arial" panose="020B0604020202020204" pitchFamily="34" charset="0"/>
              </a:rPr>
              <a:t>30,31%</a:t>
            </a:r>
            <a:r>
              <a:rPr lang="ca-ES" sz="1600" b="1" dirty="0">
                <a:solidFill>
                  <a:srgbClr val="C00000"/>
                </a:solidFill>
                <a:latin typeface="Arial" panose="020B0604020202020204" pitchFamily="34" charset="0"/>
              </a:rPr>
              <a:t> dels ingressos</a:t>
            </a:r>
          </a:p>
        </p:txBody>
      </p:sp>
      <p:pic>
        <p:nvPicPr>
          <p:cNvPr id="10" name="Graphic 9" descr="Money">
            <a:extLst>
              <a:ext uri="{FF2B5EF4-FFF2-40B4-BE49-F238E27FC236}">
                <a16:creationId xmlns:a16="http://schemas.microsoft.com/office/drawing/2014/main" id="{A506F642-F43A-7C48-BF1A-7F85408C6EE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6006" y="2547510"/>
            <a:ext cx="535776" cy="535776"/>
          </a:xfrm>
          <a:prstGeom prst="rect">
            <a:avLst/>
          </a:prstGeom>
        </p:spPr>
      </p:pic>
      <p:pic>
        <p:nvPicPr>
          <p:cNvPr id="13" name="Graphic 12" descr="Piggy Bank">
            <a:extLst>
              <a:ext uri="{FF2B5EF4-FFF2-40B4-BE49-F238E27FC236}">
                <a16:creationId xmlns:a16="http://schemas.microsoft.com/office/drawing/2014/main" id="{10532D8B-A2CB-DB4F-A254-B0F7FAC84F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45602" y="3453963"/>
            <a:ext cx="466497" cy="466497"/>
          </a:xfrm>
          <a:prstGeom prst="rect">
            <a:avLst/>
          </a:prstGeom>
        </p:spPr>
      </p:pic>
      <p:sp>
        <p:nvSpPr>
          <p:cNvPr id="15" name="TextBox 14">
            <a:extLst>
              <a:ext uri="{FF2B5EF4-FFF2-40B4-BE49-F238E27FC236}">
                <a16:creationId xmlns:a16="http://schemas.microsoft.com/office/drawing/2014/main" id="{47F79CDC-A654-0542-B99C-5683DB90ACCE}"/>
              </a:ext>
            </a:extLst>
          </p:cNvPr>
          <p:cNvSpPr txBox="1"/>
          <p:nvPr/>
        </p:nvSpPr>
        <p:spPr>
          <a:xfrm>
            <a:off x="-4618" y="3839453"/>
            <a:ext cx="9144000" cy="276999"/>
          </a:xfrm>
          <a:prstGeom prst="rect">
            <a:avLst/>
          </a:prstGeom>
          <a:noFill/>
        </p:spPr>
        <p:txBody>
          <a:bodyPr wrap="square" rtlCol="0">
            <a:spAutoFit/>
          </a:bodyPr>
          <a:lstStyle/>
          <a:p>
            <a:pPr algn="ctr"/>
            <a:r>
              <a:rPr lang="ca-ES" sz="1200" b="1" dirty="0">
                <a:latin typeface="Arial" panose="020B0604020202020204" pitchFamily="34" charset="0"/>
              </a:rPr>
              <a:t>Estalvi mitjà per ajut </a:t>
            </a:r>
            <a:r>
              <a:rPr lang="ca-ES" sz="1200" dirty="0">
                <a:latin typeface="Arial" panose="020B0604020202020204" pitchFamily="34" charset="0"/>
              </a:rPr>
              <a:t>al pagament del lloguer: </a:t>
            </a:r>
            <a:r>
              <a:rPr lang="ca-ES" sz="1200" b="1" dirty="0">
                <a:solidFill>
                  <a:srgbClr val="C00000"/>
                </a:solidFill>
                <a:highlight>
                  <a:srgbClr val="C0C0C0"/>
                </a:highlight>
                <a:latin typeface="Arial" panose="020B0604020202020204" pitchFamily="34" charset="0"/>
              </a:rPr>
              <a:t>157 EUR/mes</a:t>
            </a:r>
          </a:p>
        </p:txBody>
      </p:sp>
      <p:pic>
        <p:nvPicPr>
          <p:cNvPr id="17" name="Graphic 16" descr="Coins">
            <a:extLst>
              <a:ext uri="{FF2B5EF4-FFF2-40B4-BE49-F238E27FC236}">
                <a16:creationId xmlns:a16="http://schemas.microsoft.com/office/drawing/2014/main" id="{C5750B56-9413-9048-8836-2BBB88131C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8661" y="4268693"/>
            <a:ext cx="640380" cy="640380"/>
          </a:xfrm>
          <a:prstGeom prst="rect">
            <a:avLst/>
          </a:prstGeom>
        </p:spPr>
      </p:pic>
      <p:sp>
        <p:nvSpPr>
          <p:cNvPr id="23" name="Rectangle 22">
            <a:extLst>
              <a:ext uri="{FF2B5EF4-FFF2-40B4-BE49-F238E27FC236}">
                <a16:creationId xmlns:a16="http://schemas.microsoft.com/office/drawing/2014/main" id="{7A53915E-7556-8E42-8938-27867C73080E}"/>
              </a:ext>
            </a:extLst>
          </p:cNvPr>
          <p:cNvSpPr/>
          <p:nvPr/>
        </p:nvSpPr>
        <p:spPr>
          <a:xfrm>
            <a:off x="1255015" y="2442518"/>
            <a:ext cx="6552728" cy="289803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pic>
        <p:nvPicPr>
          <p:cNvPr id="24" name="Graphic 23" descr="Paperclip">
            <a:extLst>
              <a:ext uri="{FF2B5EF4-FFF2-40B4-BE49-F238E27FC236}">
                <a16:creationId xmlns:a16="http://schemas.microsoft.com/office/drawing/2014/main" id="{A18A601C-04AB-0D4C-AD55-285396C31A7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014" y="2172202"/>
            <a:ext cx="594211" cy="588552"/>
          </a:xfrm>
          <a:prstGeom prst="rect">
            <a:avLst/>
          </a:prstGeom>
        </p:spPr>
      </p:pic>
      <p:pic>
        <p:nvPicPr>
          <p:cNvPr id="14" name="Picture 8" descr="http://identitatcorporativa.gencat.cat/web/.content/Documentacio/descarregues/dpt/COLOR/Drets-Socials/drets_socials_h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800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a:extLst>
              <a:ext uri="{FF2B5EF4-FFF2-40B4-BE49-F238E27FC236}">
                <a16:creationId xmlns:a16="http://schemas.microsoft.com/office/drawing/2014/main" id="{747B25DF-1EB5-4B8B-81BE-63460173197C}"/>
              </a:ext>
            </a:extLst>
          </p:cNvPr>
          <p:cNvSpPr>
            <a:spLocks noGrp="1"/>
          </p:cNvSpPr>
          <p:nvPr>
            <p:ph type="title"/>
          </p:nvPr>
        </p:nvSpPr>
        <p:spPr/>
        <p:txBody>
          <a:bodyPr/>
          <a:lstStyle/>
          <a:p>
            <a:pPr eaLnBrk="1" hangingPunct="1"/>
            <a:r>
              <a:rPr lang="es-ES" altLang="ca-ES" dirty="0" err="1"/>
              <a:t>Principals</a:t>
            </a:r>
            <a:r>
              <a:rPr lang="es-ES" altLang="ca-ES" dirty="0"/>
              <a:t> </a:t>
            </a:r>
            <a:r>
              <a:rPr lang="es-ES" altLang="ca-ES" dirty="0" err="1"/>
              <a:t>línies</a:t>
            </a:r>
            <a:r>
              <a:rPr lang="es-ES" altLang="ca-ES" dirty="0"/>
              <a:t> </a:t>
            </a:r>
            <a:r>
              <a:rPr lang="es-ES" altLang="ca-ES" dirty="0" err="1"/>
              <a:t>davant</a:t>
            </a:r>
            <a:r>
              <a:rPr lang="es-ES" altLang="ca-ES" dirty="0"/>
              <a:t> </a:t>
            </a:r>
            <a:r>
              <a:rPr lang="es-ES" altLang="ca-ES" dirty="0" err="1"/>
              <a:t>l’escassetat</a:t>
            </a:r>
            <a:r>
              <a:rPr lang="es-ES" altLang="ca-ES" dirty="0"/>
              <a:t> </a:t>
            </a:r>
            <a:r>
              <a:rPr lang="es-ES" altLang="ca-ES" dirty="0" err="1"/>
              <a:t>d’habitatge</a:t>
            </a:r>
            <a:r>
              <a:rPr lang="es-ES" altLang="ca-ES" dirty="0"/>
              <a:t> social</a:t>
            </a:r>
          </a:p>
        </p:txBody>
      </p:sp>
      <p:sp>
        <p:nvSpPr>
          <p:cNvPr id="9220" name="Contenidor de text 3">
            <a:extLst>
              <a:ext uri="{FF2B5EF4-FFF2-40B4-BE49-F238E27FC236}">
                <a16:creationId xmlns:a16="http://schemas.microsoft.com/office/drawing/2014/main" id="{39F6ACE5-6916-4661-AB54-66A4F5BFD2CA}"/>
              </a:ext>
            </a:extLst>
          </p:cNvPr>
          <p:cNvSpPr>
            <a:spLocks noGrp="1"/>
          </p:cNvSpPr>
          <p:nvPr>
            <p:ph type="body" sz="quarter" idx="13"/>
          </p:nvPr>
        </p:nvSpPr>
        <p:spPr>
          <a:xfrm>
            <a:off x="357188" y="1268413"/>
            <a:ext cx="8679308" cy="428625"/>
          </a:xfrm>
        </p:spPr>
        <p:txBody>
          <a:bodyPr>
            <a:noAutofit/>
          </a:bodyPr>
          <a:lstStyle/>
          <a:p>
            <a:pPr eaLnBrk="1" hangingPunct="1"/>
            <a:r>
              <a:rPr lang="es-ES" altLang="ca-ES" dirty="0" err="1"/>
              <a:t>Mecanismes</a:t>
            </a:r>
            <a:r>
              <a:rPr lang="es-ES" altLang="ca-ES" dirty="0"/>
              <a:t> </a:t>
            </a:r>
            <a:r>
              <a:rPr lang="es-ES" altLang="ca-ES" dirty="0" err="1"/>
              <a:t>d’ampliació</a:t>
            </a:r>
            <a:r>
              <a:rPr lang="es-ES" altLang="ca-ES" dirty="0"/>
              <a:t> del </a:t>
            </a:r>
            <a:r>
              <a:rPr lang="es-ES" altLang="ca-ES" dirty="0" err="1"/>
              <a:t>parc</a:t>
            </a:r>
            <a:r>
              <a:rPr lang="es-ES" altLang="ca-ES" dirty="0"/>
              <a:t> </a:t>
            </a:r>
            <a:r>
              <a:rPr lang="es-ES" altLang="ca-ES" dirty="0" err="1"/>
              <a:t>d’habitatge</a:t>
            </a:r>
            <a:r>
              <a:rPr lang="es-ES" altLang="ca-ES" dirty="0"/>
              <a:t> social</a:t>
            </a:r>
          </a:p>
          <a:p>
            <a:pPr eaLnBrk="1" hangingPunct="1"/>
            <a:endParaRPr lang="es-ES" altLang="ca-ES" dirty="0"/>
          </a:p>
        </p:txBody>
      </p:sp>
      <p:sp>
        <p:nvSpPr>
          <p:cNvPr id="5" name="Contenidor de número de diapositiva 4">
            <a:extLst>
              <a:ext uri="{FF2B5EF4-FFF2-40B4-BE49-F238E27FC236}">
                <a16:creationId xmlns:a16="http://schemas.microsoft.com/office/drawing/2014/main" id="{FA32E4BB-053C-4C6C-8697-9EC3BBF450C2}"/>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A0923D-3EAB-4380-B6F1-C0656EED6AB8}" type="slidenum">
              <a:rPr lang="ca-ES" altLang="ca-ES">
                <a:solidFill>
                  <a:srgbClr val="898989"/>
                </a:solidFill>
                <a:latin typeface="Arial" panose="020B0604020202020204" pitchFamily="34" charset="0"/>
              </a:rPr>
              <a:pPr eaLnBrk="1" hangingPunct="1"/>
              <a:t>119</a:t>
            </a:fld>
            <a:endParaRPr lang="ca-ES" altLang="ca-ES">
              <a:solidFill>
                <a:srgbClr val="898989"/>
              </a:solidFill>
              <a:latin typeface="Arial" panose="020B0604020202020204" pitchFamily="34" charset="0"/>
            </a:endParaRPr>
          </a:p>
        </p:txBody>
      </p:sp>
      <p:sp>
        <p:nvSpPr>
          <p:cNvPr id="4" name="TextBox 3">
            <a:extLst>
              <a:ext uri="{FF2B5EF4-FFF2-40B4-BE49-F238E27FC236}">
                <a16:creationId xmlns:a16="http://schemas.microsoft.com/office/drawing/2014/main" id="{994FA0D2-25E3-994A-8FAC-3687C0844590}"/>
              </a:ext>
            </a:extLst>
          </p:cNvPr>
          <p:cNvSpPr txBox="1"/>
          <p:nvPr/>
        </p:nvSpPr>
        <p:spPr>
          <a:xfrm>
            <a:off x="1137884" y="1899147"/>
            <a:ext cx="7695504" cy="677108"/>
          </a:xfrm>
          <a:prstGeom prst="rect">
            <a:avLst/>
          </a:prstGeom>
          <a:noFill/>
        </p:spPr>
        <p:txBody>
          <a:bodyPr wrap="square" rtlCol="0">
            <a:spAutoFit/>
          </a:bodyPr>
          <a:lstStyle/>
          <a:p>
            <a:r>
              <a:rPr lang="ca-ES" sz="1600" b="1" dirty="0">
                <a:latin typeface="Arial" panose="020B0604020202020204" pitchFamily="34" charset="0"/>
              </a:rPr>
              <a:t>Tanteig i retracte</a:t>
            </a:r>
            <a:r>
              <a:rPr lang="ca-ES" sz="1600" dirty="0">
                <a:latin typeface="Arial" panose="020B0604020202020204" pitchFamily="34" charset="0"/>
              </a:rPr>
              <a:t>: </a:t>
            </a:r>
            <a:r>
              <a:rPr lang="ca-ES" sz="1600" b="1" dirty="0">
                <a:solidFill>
                  <a:srgbClr val="C00000"/>
                </a:solidFill>
                <a:latin typeface="Arial" panose="020B0604020202020204" pitchFamily="34" charset="0"/>
              </a:rPr>
              <a:t>3.425 habitatges </a:t>
            </a:r>
            <a:r>
              <a:rPr lang="ca-ES" sz="1600" dirty="0">
                <a:solidFill>
                  <a:srgbClr val="C00000"/>
                </a:solidFill>
                <a:latin typeface="Arial" panose="020B0604020202020204" pitchFamily="34" charset="0"/>
              </a:rPr>
              <a:t>per l’AHC (184 MEUR)</a:t>
            </a:r>
          </a:p>
          <a:p>
            <a:pPr marL="628650" lvl="1" indent="-171450">
              <a:buFont typeface="Arial" panose="020B0604020202020204" pitchFamily="34" charset="0"/>
              <a:buChar char="•"/>
            </a:pPr>
            <a:r>
              <a:rPr lang="ca-ES" sz="1100" b="1" dirty="0">
                <a:solidFill>
                  <a:srgbClr val="C00000"/>
                </a:solidFill>
                <a:latin typeface="Arial" panose="020B0604020202020204" pitchFamily="34" charset="0"/>
              </a:rPr>
              <a:t>1.049 habitatges pels ajuntaments </a:t>
            </a:r>
            <a:r>
              <a:rPr lang="ca-ES" sz="1100" dirty="0">
                <a:solidFill>
                  <a:srgbClr val="C00000"/>
                </a:solidFill>
                <a:latin typeface="Arial" panose="020B0604020202020204" pitchFamily="34" charset="0"/>
              </a:rPr>
              <a:t>(57 MEUR, dels quals </a:t>
            </a:r>
            <a:r>
              <a:rPr lang="ca-ES" sz="1100" b="1" dirty="0">
                <a:solidFill>
                  <a:srgbClr val="C00000"/>
                </a:solidFill>
                <a:latin typeface="Arial" panose="020B0604020202020204" pitchFamily="34" charset="0"/>
              </a:rPr>
              <a:t>12 MEUR amb finançament ICF-AHC</a:t>
            </a:r>
            <a:r>
              <a:rPr lang="ca-ES" sz="1100" dirty="0">
                <a:solidFill>
                  <a:srgbClr val="C00000"/>
                </a:solidFill>
                <a:latin typeface="Arial" panose="020B0604020202020204" pitchFamily="34" charset="0"/>
              </a:rPr>
              <a:t>)</a:t>
            </a:r>
            <a:endParaRPr lang="ca-ES" sz="1100" b="1" dirty="0">
              <a:solidFill>
                <a:srgbClr val="C00000"/>
              </a:solidFill>
              <a:latin typeface="Arial" panose="020B0604020202020204" pitchFamily="34" charset="0"/>
            </a:endParaRPr>
          </a:p>
          <a:p>
            <a:pPr marL="628650" lvl="1" indent="-171450">
              <a:buFont typeface="Arial" panose="020B0604020202020204" pitchFamily="34" charset="0"/>
              <a:buChar char="•"/>
            </a:pPr>
            <a:r>
              <a:rPr lang="ca-ES" sz="1100" b="1" dirty="0">
                <a:solidFill>
                  <a:srgbClr val="C00000"/>
                </a:solidFill>
                <a:latin typeface="Arial" panose="020B0604020202020204" pitchFamily="34" charset="0"/>
              </a:rPr>
              <a:t>553 habitatges per part de les entitats </a:t>
            </a:r>
            <a:r>
              <a:rPr lang="ca-ES" sz="1100" dirty="0">
                <a:solidFill>
                  <a:srgbClr val="C00000"/>
                </a:solidFill>
                <a:latin typeface="Arial" panose="020B0604020202020204" pitchFamily="34" charset="0"/>
              </a:rPr>
              <a:t>(35 MEUR, dels quals </a:t>
            </a:r>
            <a:r>
              <a:rPr lang="ca-ES" sz="1100" b="1" dirty="0">
                <a:solidFill>
                  <a:srgbClr val="C00000"/>
                </a:solidFill>
                <a:latin typeface="Arial" panose="020B0604020202020204" pitchFamily="34" charset="0"/>
              </a:rPr>
              <a:t>26 MEUR amb finançament ICF-AHC</a:t>
            </a:r>
            <a:r>
              <a:rPr lang="ca-ES" sz="1100" dirty="0">
                <a:solidFill>
                  <a:srgbClr val="C00000"/>
                </a:solidFill>
                <a:latin typeface="Arial" panose="020B0604020202020204" pitchFamily="34" charset="0"/>
              </a:rPr>
              <a:t>)</a:t>
            </a:r>
          </a:p>
        </p:txBody>
      </p:sp>
      <p:sp>
        <p:nvSpPr>
          <p:cNvPr id="16" name="TextBox 15">
            <a:extLst>
              <a:ext uri="{FF2B5EF4-FFF2-40B4-BE49-F238E27FC236}">
                <a16:creationId xmlns:a16="http://schemas.microsoft.com/office/drawing/2014/main" id="{4E82956E-FFE5-024F-BFC5-6D7521A101F1}"/>
              </a:ext>
            </a:extLst>
          </p:cNvPr>
          <p:cNvSpPr txBox="1"/>
          <p:nvPr/>
        </p:nvSpPr>
        <p:spPr>
          <a:xfrm>
            <a:off x="1153237" y="2683570"/>
            <a:ext cx="7695504" cy="338554"/>
          </a:xfrm>
          <a:prstGeom prst="rect">
            <a:avLst/>
          </a:prstGeom>
          <a:noFill/>
        </p:spPr>
        <p:txBody>
          <a:bodyPr wrap="square" rtlCol="0">
            <a:spAutoFit/>
          </a:bodyPr>
          <a:lstStyle/>
          <a:p>
            <a:r>
              <a:rPr lang="ca-ES" sz="1600" b="1" dirty="0">
                <a:latin typeface="Arial" panose="020B0604020202020204" pitchFamily="34" charset="0"/>
              </a:rPr>
              <a:t>Habitatges cedits per EEFF</a:t>
            </a:r>
            <a:r>
              <a:rPr lang="ca-ES" sz="1600" dirty="0">
                <a:latin typeface="Arial" panose="020B0604020202020204" pitchFamily="34" charset="0"/>
              </a:rPr>
              <a:t>: </a:t>
            </a:r>
            <a:r>
              <a:rPr lang="ca-ES" sz="1600" b="1" dirty="0">
                <a:solidFill>
                  <a:srgbClr val="C00000"/>
                </a:solidFill>
                <a:latin typeface="Arial" panose="020B0604020202020204" pitchFamily="34" charset="0"/>
              </a:rPr>
              <a:t>3.820 ja cedits</a:t>
            </a:r>
          </a:p>
        </p:txBody>
      </p:sp>
      <p:pic>
        <p:nvPicPr>
          <p:cNvPr id="18" name="Graphic 17" descr="Building">
            <a:extLst>
              <a:ext uri="{FF2B5EF4-FFF2-40B4-BE49-F238E27FC236}">
                <a16:creationId xmlns:a16="http://schemas.microsoft.com/office/drawing/2014/main" id="{3083EFE7-02EB-D240-A684-E4F3D2004FB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763" y="2655151"/>
            <a:ext cx="413809" cy="413809"/>
          </a:xfrm>
          <a:prstGeom prst="rect">
            <a:avLst/>
          </a:prstGeom>
        </p:spPr>
      </p:pic>
      <p:pic>
        <p:nvPicPr>
          <p:cNvPr id="7" name="Graphic 6" descr="Handshake">
            <a:extLst>
              <a:ext uri="{FF2B5EF4-FFF2-40B4-BE49-F238E27FC236}">
                <a16:creationId xmlns:a16="http://schemas.microsoft.com/office/drawing/2014/main" id="{25452A0B-E149-F34E-AB8E-1A1726A69D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1430" y="2525672"/>
            <a:ext cx="428625" cy="428625"/>
          </a:xfrm>
          <a:prstGeom prst="rect">
            <a:avLst/>
          </a:prstGeom>
        </p:spPr>
      </p:pic>
      <p:pic>
        <p:nvPicPr>
          <p:cNvPr id="9" name="Graphic 8" descr="Bank">
            <a:extLst>
              <a:ext uri="{FF2B5EF4-FFF2-40B4-BE49-F238E27FC236}">
                <a16:creationId xmlns:a16="http://schemas.microsoft.com/office/drawing/2014/main" id="{42B3FBB4-0131-0C47-B337-A09BAFA3089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3664" y="3160597"/>
            <a:ext cx="504221" cy="504221"/>
          </a:xfrm>
          <a:prstGeom prst="rect">
            <a:avLst/>
          </a:prstGeom>
        </p:spPr>
      </p:pic>
      <p:sp>
        <p:nvSpPr>
          <p:cNvPr id="22" name="TextBox 21">
            <a:extLst>
              <a:ext uri="{FF2B5EF4-FFF2-40B4-BE49-F238E27FC236}">
                <a16:creationId xmlns:a16="http://schemas.microsoft.com/office/drawing/2014/main" id="{7F5D5C86-FD6B-1A42-B303-06E424743656}"/>
              </a:ext>
            </a:extLst>
          </p:cNvPr>
          <p:cNvSpPr txBox="1"/>
          <p:nvPr/>
        </p:nvSpPr>
        <p:spPr>
          <a:xfrm>
            <a:off x="1176901" y="3286930"/>
            <a:ext cx="7695504" cy="338554"/>
          </a:xfrm>
          <a:prstGeom prst="rect">
            <a:avLst/>
          </a:prstGeom>
          <a:noFill/>
        </p:spPr>
        <p:txBody>
          <a:bodyPr wrap="square" rtlCol="0">
            <a:spAutoFit/>
          </a:bodyPr>
          <a:lstStyle/>
          <a:p>
            <a:r>
              <a:rPr lang="ca-ES" sz="1600" b="1" dirty="0">
                <a:latin typeface="Arial" panose="020B0604020202020204" pitchFamily="34" charset="0"/>
              </a:rPr>
              <a:t>Finançament ICF i AHC</a:t>
            </a:r>
            <a:r>
              <a:rPr lang="ca-ES" sz="1600" dirty="0">
                <a:latin typeface="Arial" panose="020B0604020202020204" pitchFamily="34" charset="0"/>
              </a:rPr>
              <a:t>: </a:t>
            </a:r>
            <a:r>
              <a:rPr lang="ca-ES" sz="1600" b="1" dirty="0">
                <a:solidFill>
                  <a:srgbClr val="C00000"/>
                </a:solidFill>
                <a:latin typeface="Arial" panose="020B0604020202020204" pitchFamily="34" charset="0"/>
              </a:rPr>
              <a:t>Promoció</a:t>
            </a:r>
            <a:r>
              <a:rPr lang="ca-ES" sz="1600" dirty="0">
                <a:solidFill>
                  <a:srgbClr val="C00000"/>
                </a:solidFill>
                <a:latin typeface="Arial" panose="020B0604020202020204" pitchFamily="34" charset="0"/>
              </a:rPr>
              <a:t> (140 MEUR) i </a:t>
            </a:r>
            <a:r>
              <a:rPr lang="ca-ES" sz="1600" b="1" dirty="0">
                <a:solidFill>
                  <a:srgbClr val="C00000"/>
                </a:solidFill>
                <a:latin typeface="Arial" panose="020B0604020202020204" pitchFamily="34" charset="0"/>
              </a:rPr>
              <a:t>tanteig</a:t>
            </a:r>
            <a:r>
              <a:rPr lang="ca-ES" sz="1600" dirty="0">
                <a:solidFill>
                  <a:srgbClr val="C00000"/>
                </a:solidFill>
                <a:latin typeface="Arial" panose="020B0604020202020204" pitchFamily="34" charset="0"/>
              </a:rPr>
              <a:t> (110 MEUR)</a:t>
            </a:r>
          </a:p>
        </p:txBody>
      </p:sp>
      <p:sp>
        <p:nvSpPr>
          <p:cNvPr id="27" name="TextBox 26">
            <a:extLst>
              <a:ext uri="{FF2B5EF4-FFF2-40B4-BE49-F238E27FC236}">
                <a16:creationId xmlns:a16="http://schemas.microsoft.com/office/drawing/2014/main" id="{9EFA7A1C-6B08-D641-ADD5-FA667417C1FC}"/>
              </a:ext>
            </a:extLst>
          </p:cNvPr>
          <p:cNvSpPr txBox="1"/>
          <p:nvPr/>
        </p:nvSpPr>
        <p:spPr>
          <a:xfrm>
            <a:off x="1166153" y="3884337"/>
            <a:ext cx="7817467" cy="338554"/>
          </a:xfrm>
          <a:prstGeom prst="rect">
            <a:avLst/>
          </a:prstGeom>
          <a:noFill/>
        </p:spPr>
        <p:txBody>
          <a:bodyPr wrap="square" rtlCol="0">
            <a:spAutoFit/>
          </a:bodyPr>
          <a:lstStyle/>
          <a:p>
            <a:r>
              <a:rPr lang="ca-ES" sz="1600" b="1" dirty="0">
                <a:latin typeface="Arial" panose="020B0604020202020204" pitchFamily="34" charset="0"/>
              </a:rPr>
              <a:t>Programa </a:t>
            </a:r>
            <a:r>
              <a:rPr lang="ca-ES" sz="1600" b="1" dirty="0" err="1">
                <a:latin typeface="Arial" panose="020B0604020202020204" pitchFamily="34" charset="0"/>
              </a:rPr>
              <a:t>Reallotgem</a:t>
            </a:r>
            <a:r>
              <a:rPr lang="ca-ES" sz="1600" dirty="0">
                <a:latin typeface="Arial" panose="020B0604020202020204" pitchFamily="34" charset="0"/>
              </a:rPr>
              <a:t>: </a:t>
            </a:r>
            <a:r>
              <a:rPr lang="ca-ES" sz="1600" dirty="0">
                <a:solidFill>
                  <a:srgbClr val="C00000"/>
                </a:solidFill>
                <a:latin typeface="Arial" panose="020B0604020202020204" pitchFamily="34" charset="0"/>
              </a:rPr>
              <a:t>per a casos de </a:t>
            </a:r>
            <a:r>
              <a:rPr lang="ca-ES" sz="1600" b="1" dirty="0">
                <a:solidFill>
                  <a:srgbClr val="C00000"/>
                </a:solidFill>
                <a:latin typeface="Arial" panose="020B0604020202020204" pitchFamily="34" charset="0"/>
              </a:rPr>
              <a:t>Mesa</a:t>
            </a:r>
            <a:r>
              <a:rPr lang="ca-ES" sz="1600" dirty="0">
                <a:solidFill>
                  <a:srgbClr val="C00000"/>
                </a:solidFill>
                <a:latin typeface="Arial" panose="020B0604020202020204" pitchFamily="34" charset="0"/>
              </a:rPr>
              <a:t> i per a </a:t>
            </a:r>
            <a:r>
              <a:rPr lang="ca-ES" sz="1600" b="1" dirty="0">
                <a:solidFill>
                  <a:srgbClr val="C00000"/>
                </a:solidFill>
                <a:latin typeface="Arial" panose="020B0604020202020204" pitchFamily="34" charset="0"/>
              </a:rPr>
              <a:t>desnonaments assenyalats</a:t>
            </a:r>
          </a:p>
        </p:txBody>
      </p:sp>
      <p:pic>
        <p:nvPicPr>
          <p:cNvPr id="14" name="Graphic 13" descr="City">
            <a:extLst>
              <a:ext uri="{FF2B5EF4-FFF2-40B4-BE49-F238E27FC236}">
                <a16:creationId xmlns:a16="http://schemas.microsoft.com/office/drawing/2014/main" id="{95CAA57B-BFFB-CA4D-9D1B-1FD4B459EDD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741" y="1768978"/>
            <a:ext cx="541412" cy="541412"/>
          </a:xfrm>
          <a:prstGeom prst="rect">
            <a:avLst/>
          </a:prstGeom>
        </p:spPr>
      </p:pic>
      <p:pic>
        <p:nvPicPr>
          <p:cNvPr id="20" name="Graphic 19" descr="Connections">
            <a:extLst>
              <a:ext uri="{FF2B5EF4-FFF2-40B4-BE49-F238E27FC236}">
                <a16:creationId xmlns:a16="http://schemas.microsoft.com/office/drawing/2014/main" id="{F379D53C-7563-024D-96F3-1F8BBA99A49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3981" y="3786225"/>
            <a:ext cx="534777" cy="534777"/>
          </a:xfrm>
          <a:prstGeom prst="rect">
            <a:avLst/>
          </a:prstGeom>
        </p:spPr>
      </p:pic>
      <p:pic>
        <p:nvPicPr>
          <p:cNvPr id="3" name="Gráfico 2" descr="Grúa contorno">
            <a:extLst>
              <a:ext uri="{FF2B5EF4-FFF2-40B4-BE49-F238E27FC236}">
                <a16:creationId xmlns:a16="http://schemas.microsoft.com/office/drawing/2014/main" id="{0EA17008-C859-4C60-BD05-D0ACA79956D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6209" y="4406391"/>
            <a:ext cx="534777" cy="534777"/>
          </a:xfrm>
          <a:prstGeom prst="rect">
            <a:avLst/>
          </a:prstGeom>
        </p:spPr>
      </p:pic>
      <p:sp>
        <p:nvSpPr>
          <p:cNvPr id="17" name="TextBox 26">
            <a:extLst>
              <a:ext uri="{FF2B5EF4-FFF2-40B4-BE49-F238E27FC236}">
                <a16:creationId xmlns:a16="http://schemas.microsoft.com/office/drawing/2014/main" id="{550175D1-6B63-45DF-8463-37DB8A6D8EF9}"/>
              </a:ext>
            </a:extLst>
          </p:cNvPr>
          <p:cNvSpPr txBox="1"/>
          <p:nvPr/>
        </p:nvSpPr>
        <p:spPr>
          <a:xfrm>
            <a:off x="1272961" y="4502979"/>
            <a:ext cx="7817467" cy="338554"/>
          </a:xfrm>
          <a:prstGeom prst="rect">
            <a:avLst/>
          </a:prstGeom>
          <a:noFill/>
        </p:spPr>
        <p:txBody>
          <a:bodyPr wrap="square" rtlCol="0">
            <a:spAutoFit/>
          </a:bodyPr>
          <a:lstStyle/>
          <a:p>
            <a:r>
              <a:rPr lang="ca-ES" sz="1600" b="1" dirty="0">
                <a:latin typeface="Arial" panose="020B0604020202020204" pitchFamily="34" charset="0"/>
              </a:rPr>
              <a:t>Promoció INCASOL</a:t>
            </a:r>
            <a:r>
              <a:rPr lang="ca-ES" sz="1600" dirty="0">
                <a:latin typeface="Arial" panose="020B0604020202020204" pitchFamily="34" charset="0"/>
              </a:rPr>
              <a:t>: </a:t>
            </a:r>
            <a:r>
              <a:rPr lang="ca-ES" sz="1600" dirty="0">
                <a:solidFill>
                  <a:srgbClr val="C00000"/>
                </a:solidFill>
                <a:latin typeface="Arial" panose="020B0604020202020204" pitchFamily="34" charset="0"/>
              </a:rPr>
              <a:t>reserva del </a:t>
            </a:r>
            <a:r>
              <a:rPr lang="ca-ES" sz="1600" b="1" dirty="0">
                <a:solidFill>
                  <a:srgbClr val="C00000"/>
                </a:solidFill>
                <a:latin typeface="Arial" panose="020B0604020202020204" pitchFamily="34" charset="0"/>
              </a:rPr>
              <a:t>25% </a:t>
            </a:r>
            <a:r>
              <a:rPr lang="ca-ES" sz="1600" dirty="0">
                <a:solidFill>
                  <a:srgbClr val="C00000"/>
                </a:solidFill>
                <a:latin typeface="Arial" panose="020B0604020202020204" pitchFamily="34" charset="0"/>
              </a:rPr>
              <a:t>per a habitatges per a </a:t>
            </a:r>
            <a:r>
              <a:rPr lang="ca-ES" sz="1600" b="1" dirty="0">
                <a:solidFill>
                  <a:srgbClr val="C00000"/>
                </a:solidFill>
                <a:latin typeface="Arial" panose="020B0604020202020204" pitchFamily="34" charset="0"/>
              </a:rPr>
              <a:t>joves</a:t>
            </a:r>
          </a:p>
        </p:txBody>
      </p:sp>
      <p:sp>
        <p:nvSpPr>
          <p:cNvPr id="21" name="TextBox 26">
            <a:extLst>
              <a:ext uri="{FF2B5EF4-FFF2-40B4-BE49-F238E27FC236}">
                <a16:creationId xmlns:a16="http://schemas.microsoft.com/office/drawing/2014/main" id="{23C3A8FB-90CF-4DCF-8103-AD8212800060}"/>
              </a:ext>
            </a:extLst>
          </p:cNvPr>
          <p:cNvSpPr txBox="1"/>
          <p:nvPr/>
        </p:nvSpPr>
        <p:spPr>
          <a:xfrm>
            <a:off x="1280986" y="5069142"/>
            <a:ext cx="7817467" cy="338554"/>
          </a:xfrm>
          <a:prstGeom prst="rect">
            <a:avLst/>
          </a:prstGeom>
          <a:noFill/>
        </p:spPr>
        <p:txBody>
          <a:bodyPr wrap="square" rtlCol="0">
            <a:spAutoFit/>
          </a:bodyPr>
          <a:lstStyle/>
          <a:p>
            <a:r>
              <a:rPr lang="ca-ES" sz="1600" b="1" dirty="0">
                <a:latin typeface="Arial" panose="020B0604020202020204" pitchFamily="34" charset="0"/>
              </a:rPr>
              <a:t>Fons NGEU</a:t>
            </a:r>
            <a:r>
              <a:rPr lang="ca-ES" sz="1600" dirty="0">
                <a:latin typeface="Arial" panose="020B0604020202020204" pitchFamily="34" charset="0"/>
              </a:rPr>
              <a:t>: </a:t>
            </a:r>
            <a:r>
              <a:rPr lang="ca-ES" sz="1600" b="1" dirty="0">
                <a:solidFill>
                  <a:srgbClr val="C00000"/>
                </a:solidFill>
                <a:latin typeface="Arial" panose="020B0604020202020204" pitchFamily="34" charset="0"/>
              </a:rPr>
              <a:t>160 MEUR</a:t>
            </a:r>
            <a:r>
              <a:rPr lang="ca-ES" sz="1600" dirty="0">
                <a:solidFill>
                  <a:srgbClr val="C00000"/>
                </a:solidFill>
                <a:latin typeface="Arial" panose="020B0604020202020204" pitchFamily="34" charset="0"/>
              </a:rPr>
              <a:t> per a </a:t>
            </a:r>
            <a:r>
              <a:rPr lang="ca-ES" sz="1600" b="1" dirty="0">
                <a:solidFill>
                  <a:srgbClr val="C00000"/>
                </a:solidFill>
                <a:latin typeface="Arial" panose="020B0604020202020204" pitchFamily="34" charset="0"/>
              </a:rPr>
              <a:t>promoció d’habitatge social </a:t>
            </a:r>
            <a:r>
              <a:rPr lang="ca-ES" sz="1600" dirty="0">
                <a:solidFill>
                  <a:srgbClr val="C00000"/>
                </a:solidFill>
                <a:latin typeface="Arial" panose="020B0604020202020204" pitchFamily="34" charset="0"/>
              </a:rPr>
              <a:t>2022-2023</a:t>
            </a:r>
            <a:endParaRPr lang="ca-ES" sz="1600" b="1" dirty="0">
              <a:solidFill>
                <a:srgbClr val="C00000"/>
              </a:solidFill>
              <a:latin typeface="Arial" panose="020B0604020202020204" pitchFamily="34" charset="0"/>
            </a:endParaRPr>
          </a:p>
        </p:txBody>
      </p:sp>
      <p:pic>
        <p:nvPicPr>
          <p:cNvPr id="8" name="Gráfico 7" descr="Arquitectura con relleno sólido">
            <a:extLst>
              <a:ext uri="{FF2B5EF4-FFF2-40B4-BE49-F238E27FC236}">
                <a16:creationId xmlns:a16="http://schemas.microsoft.com/office/drawing/2014/main" id="{DD07502E-2AF1-4696-ABFC-50548A0B80A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1100" y="4941168"/>
            <a:ext cx="534777" cy="534777"/>
          </a:xfrm>
          <a:prstGeom prst="rect">
            <a:avLst/>
          </a:prstGeom>
        </p:spPr>
      </p:pic>
      <p:sp>
        <p:nvSpPr>
          <p:cNvPr id="23" name="TextBox 26">
            <a:extLst>
              <a:ext uri="{FF2B5EF4-FFF2-40B4-BE49-F238E27FC236}">
                <a16:creationId xmlns:a16="http://schemas.microsoft.com/office/drawing/2014/main" id="{B9779DA0-8AC9-431C-94F6-E47BE3D5F6F0}"/>
              </a:ext>
            </a:extLst>
          </p:cNvPr>
          <p:cNvSpPr txBox="1"/>
          <p:nvPr/>
        </p:nvSpPr>
        <p:spPr>
          <a:xfrm>
            <a:off x="1280985" y="5635305"/>
            <a:ext cx="7817467" cy="338554"/>
          </a:xfrm>
          <a:prstGeom prst="rect">
            <a:avLst/>
          </a:prstGeom>
          <a:noFill/>
        </p:spPr>
        <p:txBody>
          <a:bodyPr wrap="square" rtlCol="0">
            <a:spAutoFit/>
          </a:bodyPr>
          <a:lstStyle/>
          <a:p>
            <a:r>
              <a:rPr lang="ca-ES" sz="1600" b="1" dirty="0">
                <a:latin typeface="Arial" panose="020B0604020202020204" pitchFamily="34" charset="0"/>
              </a:rPr>
              <a:t>Lluita contra el despoblament</a:t>
            </a:r>
            <a:r>
              <a:rPr lang="ca-ES" sz="1600" dirty="0">
                <a:latin typeface="Arial" panose="020B0604020202020204" pitchFamily="34" charset="0"/>
              </a:rPr>
              <a:t>: </a:t>
            </a:r>
            <a:r>
              <a:rPr lang="ca-ES" sz="1600" dirty="0">
                <a:solidFill>
                  <a:srgbClr val="C00000"/>
                </a:solidFill>
                <a:latin typeface="Arial" panose="020B0604020202020204" pitchFamily="34" charset="0"/>
              </a:rPr>
              <a:t>pla pilot i </a:t>
            </a:r>
            <a:r>
              <a:rPr lang="ca-ES" sz="1600" b="1" dirty="0">
                <a:solidFill>
                  <a:srgbClr val="C00000"/>
                </a:solidFill>
                <a:latin typeface="Arial" panose="020B0604020202020204" pitchFamily="34" charset="0"/>
              </a:rPr>
              <a:t>properes noves convocatòries</a:t>
            </a:r>
          </a:p>
        </p:txBody>
      </p:sp>
      <p:pic>
        <p:nvPicPr>
          <p:cNvPr id="11" name="Gráfico 10" descr="Mapa del tesoro con relleno sólido">
            <a:extLst>
              <a:ext uri="{FF2B5EF4-FFF2-40B4-BE49-F238E27FC236}">
                <a16:creationId xmlns:a16="http://schemas.microsoft.com/office/drawing/2014/main" id="{1A2BA642-424B-4CB6-AACD-C12FA7C77109}"/>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2566" y="5562166"/>
            <a:ext cx="471844" cy="471844"/>
          </a:xfrm>
          <a:prstGeom prst="rect">
            <a:avLst/>
          </a:prstGeom>
        </p:spPr>
      </p:pic>
      <p:pic>
        <p:nvPicPr>
          <p:cNvPr id="24" name="Picture 8" descr="http://identitatcorporativa.gencat.cat/web/.content/Documentacio/descarregues/dpt/COLOR/Drets-Socials/drets_socials_h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8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755650" y="2270124"/>
            <a:ext cx="7681120" cy="3823171"/>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12</a:t>
            </a:fld>
            <a:endParaRPr lang="ca-ES" altLang="ca-ES" sz="1000"/>
          </a:p>
        </p:txBody>
      </p:sp>
      <p:sp>
        <p:nvSpPr>
          <p:cNvPr id="37891" name="Rectangle 5"/>
          <p:cNvSpPr>
            <a:spLocks noChangeArrowheads="1"/>
          </p:cNvSpPr>
          <p:nvPr/>
        </p:nvSpPr>
        <p:spPr bwMode="auto">
          <a:xfrm>
            <a:off x="682625" y="1773238"/>
            <a:ext cx="705772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5800" y="1844675"/>
            <a:ext cx="7773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Despeses per àmbits </a:t>
            </a:r>
            <a:r>
              <a:rPr lang="ca-ES" sz="1400" b="0" dirty="0">
                <a:solidFill>
                  <a:schemeClr val="tx1">
                    <a:lumMod val="75000"/>
                    <a:lumOff val="25000"/>
                  </a:schemeClr>
                </a:solidFill>
              </a:rPr>
              <a:t>(</a:t>
            </a:r>
            <a:r>
              <a:rPr lang="pt-BR" sz="1400" b="0" dirty="0" err="1">
                <a:solidFill>
                  <a:schemeClr val="tx1">
                    <a:lumMod val="75000"/>
                    <a:lumOff val="25000"/>
                  </a:schemeClr>
                </a:solidFill>
              </a:rPr>
              <a:t>pressupost</a:t>
            </a:r>
            <a:r>
              <a:rPr lang="pt-BR" sz="1400" b="0" dirty="0">
                <a:solidFill>
                  <a:schemeClr val="tx1">
                    <a:lumMod val="75000"/>
                    <a:lumOff val="25000"/>
                  </a:schemeClr>
                </a:solidFill>
              </a:rPr>
              <a:t> no </a:t>
            </a:r>
            <a:r>
              <a:rPr lang="pt-BR" sz="1400" b="0" dirty="0" err="1">
                <a:solidFill>
                  <a:schemeClr val="tx1">
                    <a:lumMod val="75000"/>
                    <a:lumOff val="25000"/>
                  </a:schemeClr>
                </a:solidFill>
              </a:rPr>
              <a:t>consolidat</a:t>
            </a:r>
            <a:r>
              <a:rPr lang="pt-BR" sz="1400" b="0" dirty="0">
                <a:solidFill>
                  <a:schemeClr val="tx1">
                    <a:lumMod val="75000"/>
                    <a:lumOff val="25000"/>
                  </a:schemeClr>
                </a:solidFill>
              </a:rPr>
              <a:t>)</a:t>
            </a:r>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graphicFrame>
        <p:nvGraphicFramePr>
          <p:cNvPr id="15" name="Taula 14"/>
          <p:cNvGraphicFramePr>
            <a:graphicFrameLocks noGrp="1"/>
          </p:cNvGraphicFramePr>
          <p:nvPr/>
        </p:nvGraphicFramePr>
        <p:xfrm>
          <a:off x="1232579" y="2595739"/>
          <a:ext cx="6680430" cy="2938807"/>
        </p:xfrm>
        <a:graphic>
          <a:graphicData uri="http://schemas.openxmlformats.org/drawingml/2006/table">
            <a:tbl>
              <a:tblPr>
                <a:tableStyleId>{5C22544A-7EE6-4342-B048-85BDC9FD1C3A}</a:tableStyleId>
              </a:tblPr>
              <a:tblGrid>
                <a:gridCol w="2205894">
                  <a:extLst>
                    <a:ext uri="{9D8B030D-6E8A-4147-A177-3AD203B41FA5}">
                      <a16:colId xmlns:a16="http://schemas.microsoft.com/office/drawing/2014/main" val="4088785608"/>
                    </a:ext>
                  </a:extLst>
                </a:gridCol>
                <a:gridCol w="1299035">
                  <a:extLst>
                    <a:ext uri="{9D8B030D-6E8A-4147-A177-3AD203B41FA5}">
                      <a16:colId xmlns:a16="http://schemas.microsoft.com/office/drawing/2014/main" val="324794288"/>
                    </a:ext>
                  </a:extLst>
                </a:gridCol>
                <a:gridCol w="1299035">
                  <a:extLst>
                    <a:ext uri="{9D8B030D-6E8A-4147-A177-3AD203B41FA5}">
                      <a16:colId xmlns:a16="http://schemas.microsoft.com/office/drawing/2014/main" val="812861322"/>
                    </a:ext>
                  </a:extLst>
                </a:gridCol>
                <a:gridCol w="1206246">
                  <a:extLst>
                    <a:ext uri="{9D8B030D-6E8A-4147-A177-3AD203B41FA5}">
                      <a16:colId xmlns:a16="http://schemas.microsoft.com/office/drawing/2014/main" val="1002353493"/>
                    </a:ext>
                  </a:extLst>
                </a:gridCol>
                <a:gridCol w="670220">
                  <a:extLst>
                    <a:ext uri="{9D8B030D-6E8A-4147-A177-3AD203B41FA5}">
                      <a16:colId xmlns:a16="http://schemas.microsoft.com/office/drawing/2014/main" val="440297889"/>
                    </a:ext>
                  </a:extLst>
                </a:gridCol>
              </a:tblGrid>
              <a:tr h="430549">
                <a:tc>
                  <a:txBody>
                    <a:bodyPr/>
                    <a:lstStyle/>
                    <a:p>
                      <a:pPr algn="ctr" fontAlgn="ctr"/>
                      <a:r>
                        <a:rPr lang="ca-ES" sz="1100" b="1" u="none" strike="noStrike" dirty="0">
                          <a:solidFill>
                            <a:sysClr val="windowText" lastClr="000000"/>
                          </a:solidFill>
                          <a:effectLst/>
                          <a:latin typeface="Arial Narrow" panose="020B0606020202030204" pitchFamily="34" charset="0"/>
                          <a:cs typeface="Arial" panose="020B0604020202020204" pitchFamily="34" charset="0"/>
                        </a:rPr>
                        <a:t> </a:t>
                      </a:r>
                      <a:endParaRPr lang="ca-ES" sz="1100" b="1" i="0" u="none" strike="noStrike" dirty="0">
                        <a:solidFill>
                          <a:sysClr val="windowText" lastClr="000000"/>
                        </a:solidFill>
                        <a:effectLst/>
                        <a:latin typeface="Arial Narrow" panose="020B060602020203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100" b="1" i="0" u="none" strike="noStrike" dirty="0">
                          <a:solidFill>
                            <a:sysClr val="windowText" lastClr="000000"/>
                          </a:solidFill>
                          <a:effectLst/>
                          <a:latin typeface="Arial Narrow" panose="020B0606020202030204" pitchFamily="34" charset="0"/>
                        </a:rPr>
                        <a:t>2020h </a:t>
                      </a:r>
                      <a:r>
                        <a:rPr lang="ca-ES" sz="1100" b="0" i="0" u="none" strike="noStrike" dirty="0">
                          <a:solidFill>
                            <a:sysClr val="windowText" lastClr="000000"/>
                          </a:solidFill>
                          <a:effectLst/>
                          <a:latin typeface="Arial Narrow" panose="020B0606020202030204" pitchFamily="34" charset="0"/>
                        </a:rPr>
                        <a:t>(1)</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100" b="1" i="0" u="none" strike="noStrike" dirty="0">
                          <a:solidFill>
                            <a:sysClr val="windowText" lastClr="000000"/>
                          </a:solidFill>
                          <a:effectLst/>
                          <a:latin typeface="Arial Narrow" panose="020B0606020202030204" pitchFamily="34" charset="0"/>
                        </a:rPr>
                        <a:t>2022</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100" b="1" i="0" u="none" strike="noStrike" dirty="0">
                          <a:solidFill>
                            <a:sysClr val="windowText" lastClr="000000"/>
                          </a:solidFill>
                          <a:effectLst/>
                          <a:latin typeface="Arial Narrow" panose="020B0606020202030204" pitchFamily="34" charset="0"/>
                        </a:rPr>
                        <a:t>Variació 2022/20</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100" b="1" i="0" u="none" strike="noStrike" dirty="0">
                          <a:solidFill>
                            <a:sysClr val="windowText" lastClr="000000"/>
                          </a:solidFill>
                          <a:effectLst/>
                          <a:latin typeface="Arial Narrow" panose="020B0606020202030204" pitchFamily="34" charset="0"/>
                        </a:rPr>
                        <a:t>Variació 2022/20</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28804"/>
                  </a:ext>
                </a:extLst>
              </a:tr>
              <a:tr h="352878">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Direcció i administració generals</a:t>
                      </a:r>
                    </a:p>
                  </a:txBody>
                  <a:tcPr marL="9525" marR="9525" marT="9525"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115.560.371,64</a:t>
                      </a:r>
                    </a:p>
                  </a:txBody>
                  <a:tcPr marL="9525" marR="9525" marT="9525"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134.093.164,20</a:t>
                      </a:r>
                    </a:p>
                  </a:txBody>
                  <a:tcPr marL="9525" marR="9525" marT="9525"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18.532.792,56</a:t>
                      </a:r>
                    </a:p>
                  </a:txBody>
                  <a:tcPr marL="9525" marR="9525" marT="9525"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16%</a:t>
                      </a:r>
                    </a:p>
                  </a:txBody>
                  <a:tcPr marL="9525" marR="9525" marT="9525"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94630"/>
                  </a:ext>
                </a:extLst>
              </a:tr>
              <a:tr h="352878">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Promoció de l'autonomia personal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1.586.714.245,58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1.739.028.928,70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152.314.683,12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163313"/>
                  </a:ext>
                </a:extLst>
              </a:tr>
              <a:tr h="352878">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Suport a les famílies, inclusió social i lluita contra la pobresa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656.083.949,08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746.331.309,96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90.247.360,88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a:solidFill>
                            <a:srgbClr val="000000"/>
                          </a:solidFill>
                          <a:effectLst/>
                          <a:latin typeface="Arial Narrow" panose="020B060602020203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9229154"/>
                  </a:ext>
                </a:extLst>
              </a:tr>
              <a:tr h="352878">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Infància, adolescència i joventut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a:solidFill>
                            <a:srgbClr val="000000"/>
                          </a:solidFill>
                          <a:effectLst/>
                          <a:latin typeface="Arial Narrow" panose="020B0606020202030204" pitchFamily="34" charset="0"/>
                        </a:rPr>
                        <a:t>324.143.454,66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375.003.853,15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50.860.398,49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747904"/>
                  </a:ext>
                </a:extLst>
              </a:tr>
              <a:tr h="352878">
                <a:tc>
                  <a:txBody>
                    <a:bodyPr/>
                    <a:lstStyle/>
                    <a:p>
                      <a:pPr marL="0" algn="l" defTabSz="914400" rtl="0" eaLnBrk="1" fontAlgn="ctr" latinLnBrk="0" hangingPunct="1"/>
                      <a:r>
                        <a:rPr lang="it-IT" sz="1100" b="1" i="0" u="none" strike="noStrike" kern="1200" dirty="0">
                          <a:solidFill>
                            <a:schemeClr val="tx1">
                              <a:lumMod val="50000"/>
                              <a:lumOff val="50000"/>
                            </a:schemeClr>
                          </a:solidFill>
                          <a:effectLst/>
                          <a:latin typeface="Arial Narrow" panose="020B0606020202030204" pitchFamily="34" charset="0"/>
                          <a:ea typeface="+mn-ea"/>
                          <a:cs typeface="+mn-cs"/>
                        </a:rPr>
                        <a:t>Habitatge i acció comunitària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a:solidFill>
                            <a:srgbClr val="000000"/>
                          </a:solidFill>
                          <a:effectLst/>
                          <a:latin typeface="Arial Narrow" panose="020B0606020202030204" pitchFamily="34" charset="0"/>
                        </a:rPr>
                        <a:t>249.419.764,11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a:solidFill>
                            <a:srgbClr val="000000"/>
                          </a:solidFill>
                          <a:effectLst/>
                          <a:latin typeface="Arial Narrow" panose="020B0606020202030204" pitchFamily="34" charset="0"/>
                        </a:rPr>
                        <a:t>637.330.682,67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388.034.081,18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156%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3792427"/>
                  </a:ext>
                </a:extLst>
              </a:tr>
              <a:tr h="352878">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Altres programes socials</a:t>
                      </a:r>
                    </a:p>
                  </a:txBody>
                  <a:tcPr marL="9525" marR="9525" marT="9525"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31.910.000,00</a:t>
                      </a:r>
                    </a:p>
                  </a:txBody>
                  <a:tcPr marL="9525" marR="9525" marT="9525"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229.185.758,82</a:t>
                      </a:r>
                    </a:p>
                  </a:txBody>
                  <a:tcPr marL="9525" marR="9525" marT="9525"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ca-ES" sz="1100" b="0" i="0" u="none" strike="noStrike" dirty="0">
                          <a:solidFill>
                            <a:srgbClr val="000000"/>
                          </a:solidFill>
                          <a:effectLst/>
                          <a:latin typeface="Arial Narrow" panose="020B0606020202030204" pitchFamily="34" charset="0"/>
                        </a:rPr>
                        <a:t>197.275.758,82</a:t>
                      </a:r>
                    </a:p>
                  </a:txBody>
                  <a:tcPr marL="9525" marR="9525" marT="9525"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100" b="0" i="0" u="none" strike="noStrike" dirty="0">
                          <a:solidFill>
                            <a:srgbClr val="000000"/>
                          </a:solidFill>
                          <a:effectLst/>
                          <a:latin typeface="Arial Narrow" panose="020B0606020202030204" pitchFamily="34" charset="0"/>
                        </a:rPr>
                        <a:t>618%</a:t>
                      </a:r>
                    </a:p>
                  </a:txBody>
                  <a:tcPr marL="9525" marR="9525" marT="9525"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121486"/>
                  </a:ext>
                </a:extLst>
              </a:tr>
              <a:tr h="390990">
                <a:tc>
                  <a:txBody>
                    <a:bodyPr/>
                    <a:lstStyle/>
                    <a:p>
                      <a:pPr marL="0" algn="r" defTabSz="914400" rtl="0" eaLnBrk="1" fontAlgn="b" latinLnBrk="0" hangingPunct="1"/>
                      <a:r>
                        <a:rPr lang="ca-ES" sz="1050" b="1" i="0" u="none" strike="noStrike" kern="1200" dirty="0">
                          <a:solidFill>
                            <a:srgbClr val="000000"/>
                          </a:solidFill>
                          <a:effectLst/>
                          <a:latin typeface="Arial Narrow" panose="020B0606020202030204" pitchFamily="34" charset="0"/>
                          <a:ea typeface="+mn-ea"/>
                          <a:cs typeface="+mn-cs"/>
                        </a:rPr>
                        <a:t>Total</a:t>
                      </a:r>
                    </a:p>
                  </a:txBody>
                  <a:tcPr marL="6350" marR="6350" marT="635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b" latinLnBrk="0" hangingPunct="1"/>
                      <a:r>
                        <a:rPr lang="ca-ES" sz="1050" b="1" i="0" u="none" strike="noStrike" kern="1200" dirty="0">
                          <a:solidFill>
                            <a:srgbClr val="000000"/>
                          </a:solidFill>
                          <a:effectLst/>
                          <a:latin typeface="Arial Narrow" panose="020B0606020202030204" pitchFamily="34" charset="0"/>
                          <a:ea typeface="+mn-ea"/>
                          <a:cs typeface="+mn-cs"/>
                        </a:rPr>
                        <a:t>2.963.831.785,07 €</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b" latinLnBrk="0" hangingPunct="1"/>
                      <a:r>
                        <a:rPr lang="ca-ES" sz="1050" b="1" i="0" u="none" strike="noStrike" kern="1200" dirty="0">
                          <a:solidFill>
                            <a:srgbClr val="000000"/>
                          </a:solidFill>
                          <a:effectLst/>
                          <a:latin typeface="Arial Narrow" panose="020B0606020202030204" pitchFamily="34" charset="0"/>
                          <a:ea typeface="+mn-ea"/>
                          <a:cs typeface="+mn-cs"/>
                        </a:rPr>
                        <a:t>3.860.973.697,50 €</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b" latinLnBrk="0" hangingPunct="1"/>
                      <a:r>
                        <a:rPr lang="ca-ES" sz="1050" b="1" i="0" u="none" strike="noStrike" kern="1200" dirty="0">
                          <a:solidFill>
                            <a:srgbClr val="000000"/>
                          </a:solidFill>
                          <a:effectLst/>
                          <a:latin typeface="Arial Narrow" panose="020B0606020202030204" pitchFamily="34" charset="0"/>
                          <a:ea typeface="+mn-ea"/>
                          <a:cs typeface="+mn-cs"/>
                        </a:rPr>
                        <a:t>897.265.075,05 €</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b" latinLnBrk="0" hangingPunct="1"/>
                      <a:r>
                        <a:rPr lang="ca-ES" sz="1050" b="1" i="0" u="none" strike="noStrike" kern="1200" dirty="0">
                          <a:solidFill>
                            <a:srgbClr val="000000"/>
                          </a:solidFill>
                          <a:effectLst/>
                          <a:latin typeface="Arial Narrow" panose="020B0606020202030204" pitchFamily="34" charset="0"/>
                          <a:ea typeface="+mn-ea"/>
                          <a:cs typeface="+mn-cs"/>
                        </a:rPr>
                        <a:t>30%</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054262"/>
                  </a:ext>
                </a:extLst>
              </a:tr>
            </a:tbl>
          </a:graphicData>
        </a:graphic>
      </p:graphicFrame>
      <p:sp>
        <p:nvSpPr>
          <p:cNvPr id="21" name="Google Shape;41;p6">
            <a:extLst>
              <a:ext uri="{FF2B5EF4-FFF2-40B4-BE49-F238E27FC236}">
                <a16:creationId xmlns:a16="http://schemas.microsoft.com/office/drawing/2014/main" id="{F3C15E3B-B340-2D4F-9DA6-27CE8DEE3BF2}"/>
              </a:ext>
            </a:extLst>
          </p:cNvPr>
          <p:cNvSpPr txBox="1"/>
          <p:nvPr/>
        </p:nvSpPr>
        <p:spPr>
          <a:xfrm>
            <a:off x="1232579" y="5611591"/>
            <a:ext cx="7171597" cy="15388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57200" fontAlgn="auto">
              <a:spcBef>
                <a:spcPts val="0"/>
              </a:spcBef>
              <a:spcAft>
                <a:spcPts val="0"/>
              </a:spcAft>
              <a:buClr>
                <a:srgbClr val="000000"/>
              </a:buClr>
              <a:buSzPts val="1600"/>
              <a:defRPr sz="1600">
                <a:solidFill>
                  <a:srgbClr val="000000"/>
                </a:solidFill>
              </a:defRPr>
            </a:pPr>
            <a:r>
              <a:rPr lang="ca-ES" sz="1000" b="0" dirty="0">
                <a:solidFill>
                  <a:srgbClr val="000000"/>
                </a:solidFill>
                <a:latin typeface="Arial Narrow" panose="020B0606020202030204" pitchFamily="34" charset="0"/>
              </a:rPr>
              <a:t>(1) Homogeni</a:t>
            </a:r>
          </a:p>
        </p:txBody>
      </p:sp>
      <p:sp>
        <p:nvSpPr>
          <p:cNvPr id="22" name="Rectangle 9"/>
          <p:cNvSpPr txBox="1">
            <a:spLocks noChangeArrowheads="1"/>
          </p:cNvSpPr>
          <p:nvPr/>
        </p:nvSpPr>
        <p:spPr bwMode="auto">
          <a:xfrm>
            <a:off x="682625" y="611188"/>
            <a:ext cx="80660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 typeface="+mj-lt"/>
              <a:buAutoNum type="arabicPeriod" startAt="2"/>
            </a:pPr>
            <a:r>
              <a:rPr lang="ca-ES" altLang="ca-ES" kern="0"/>
              <a:t>Pressupost del Departament de Drets Socials</a:t>
            </a:r>
            <a:endParaRPr lang="ca-ES" altLang="ca-ES" sz="1800" kern="0" dirty="0"/>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274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a:extLst>
              <a:ext uri="{FF2B5EF4-FFF2-40B4-BE49-F238E27FC236}">
                <a16:creationId xmlns:a16="http://schemas.microsoft.com/office/drawing/2014/main" id="{747B25DF-1EB5-4B8B-81BE-63460173197C}"/>
              </a:ext>
            </a:extLst>
          </p:cNvPr>
          <p:cNvSpPr>
            <a:spLocks noGrp="1"/>
          </p:cNvSpPr>
          <p:nvPr>
            <p:ph type="title"/>
          </p:nvPr>
        </p:nvSpPr>
        <p:spPr/>
        <p:txBody>
          <a:bodyPr/>
          <a:lstStyle/>
          <a:p>
            <a:pPr eaLnBrk="1" hangingPunct="1"/>
            <a:r>
              <a:rPr lang="es-ES" altLang="ca-ES" dirty="0"/>
              <a:t>PTSH: el full de ruta per </a:t>
            </a:r>
            <a:r>
              <a:rPr lang="es-ES" altLang="ca-ES" dirty="0" err="1"/>
              <a:t>als</a:t>
            </a:r>
            <a:r>
              <a:rPr lang="es-ES" altLang="ca-ES" dirty="0"/>
              <a:t> </a:t>
            </a:r>
            <a:r>
              <a:rPr lang="es-ES" altLang="ca-ES" dirty="0" err="1"/>
              <a:t>propers</a:t>
            </a:r>
            <a:r>
              <a:rPr lang="es-ES" altLang="ca-ES" dirty="0"/>
              <a:t> </a:t>
            </a:r>
            <a:r>
              <a:rPr lang="es-ES" altLang="ca-ES" dirty="0" err="1"/>
              <a:t>anys</a:t>
            </a:r>
            <a:endParaRPr lang="es-ES" altLang="ca-ES" dirty="0"/>
          </a:p>
        </p:txBody>
      </p:sp>
      <p:sp>
        <p:nvSpPr>
          <p:cNvPr id="9220" name="Contenidor de text 3">
            <a:extLst>
              <a:ext uri="{FF2B5EF4-FFF2-40B4-BE49-F238E27FC236}">
                <a16:creationId xmlns:a16="http://schemas.microsoft.com/office/drawing/2014/main" id="{39F6ACE5-6916-4661-AB54-66A4F5BFD2CA}"/>
              </a:ext>
            </a:extLst>
          </p:cNvPr>
          <p:cNvSpPr>
            <a:spLocks noGrp="1"/>
          </p:cNvSpPr>
          <p:nvPr>
            <p:ph type="body" sz="quarter" idx="13"/>
          </p:nvPr>
        </p:nvSpPr>
        <p:spPr>
          <a:xfrm>
            <a:off x="357188" y="1268413"/>
            <a:ext cx="8679308" cy="428625"/>
          </a:xfrm>
        </p:spPr>
        <p:txBody>
          <a:bodyPr>
            <a:noAutofit/>
          </a:bodyPr>
          <a:lstStyle/>
          <a:p>
            <a:pPr eaLnBrk="1" hangingPunct="1"/>
            <a:r>
              <a:rPr lang="es-ES" altLang="ca-ES" dirty="0" err="1"/>
              <a:t>Principals</a:t>
            </a:r>
            <a:r>
              <a:rPr lang="es-ES" altLang="ca-ES" dirty="0"/>
              <a:t> </a:t>
            </a:r>
            <a:r>
              <a:rPr lang="es-ES" altLang="ca-ES" dirty="0" err="1"/>
              <a:t>objectius</a:t>
            </a:r>
            <a:r>
              <a:rPr lang="es-ES" altLang="ca-ES" dirty="0"/>
              <a:t> i </a:t>
            </a:r>
            <a:r>
              <a:rPr lang="es-ES" altLang="ca-ES" dirty="0" err="1"/>
              <a:t>xifres</a:t>
            </a:r>
            <a:r>
              <a:rPr lang="es-ES" altLang="ca-ES" dirty="0"/>
              <a:t> del PTSH</a:t>
            </a:r>
          </a:p>
          <a:p>
            <a:pPr eaLnBrk="1" hangingPunct="1"/>
            <a:endParaRPr lang="es-ES" altLang="ca-ES" dirty="0"/>
          </a:p>
        </p:txBody>
      </p:sp>
      <p:sp>
        <p:nvSpPr>
          <p:cNvPr id="5" name="Contenidor de número de diapositiva 4">
            <a:extLst>
              <a:ext uri="{FF2B5EF4-FFF2-40B4-BE49-F238E27FC236}">
                <a16:creationId xmlns:a16="http://schemas.microsoft.com/office/drawing/2014/main" id="{FA32E4BB-053C-4C6C-8697-9EC3BBF450C2}"/>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A0923D-3EAB-4380-B6F1-C0656EED6AB8}" type="slidenum">
              <a:rPr lang="ca-ES" altLang="ca-ES">
                <a:solidFill>
                  <a:srgbClr val="898989"/>
                </a:solidFill>
                <a:latin typeface="Arial" panose="020B0604020202020204" pitchFamily="34" charset="0"/>
              </a:rPr>
              <a:pPr eaLnBrk="1" hangingPunct="1"/>
              <a:t>120</a:t>
            </a:fld>
            <a:endParaRPr lang="ca-ES" altLang="ca-ES">
              <a:solidFill>
                <a:srgbClr val="898989"/>
              </a:solidFill>
              <a:latin typeface="Arial" panose="020B0604020202020204" pitchFamily="34" charset="0"/>
            </a:endParaRPr>
          </a:p>
        </p:txBody>
      </p:sp>
      <p:sp>
        <p:nvSpPr>
          <p:cNvPr id="2" name="TextBox 1">
            <a:extLst>
              <a:ext uri="{FF2B5EF4-FFF2-40B4-BE49-F238E27FC236}">
                <a16:creationId xmlns:a16="http://schemas.microsoft.com/office/drawing/2014/main" id="{B2764826-E25D-4246-85EE-934C9F2D2141}"/>
              </a:ext>
            </a:extLst>
          </p:cNvPr>
          <p:cNvSpPr txBox="1"/>
          <p:nvPr/>
        </p:nvSpPr>
        <p:spPr>
          <a:xfrm>
            <a:off x="683568" y="1816646"/>
            <a:ext cx="7632848" cy="4154984"/>
          </a:xfrm>
          <a:prstGeom prst="rect">
            <a:avLst/>
          </a:prstGeom>
          <a:noFill/>
        </p:spPr>
        <p:txBody>
          <a:bodyPr wrap="square" rtlCol="0">
            <a:spAutoFit/>
          </a:bodyPr>
          <a:lstStyle/>
          <a:p>
            <a:endParaRPr lang="ca-ES" sz="1200" dirty="0">
              <a:latin typeface="Arial" panose="020B0604020202020204" pitchFamily="34" charset="0"/>
            </a:endParaRPr>
          </a:p>
          <a:p>
            <a:r>
              <a:rPr lang="ca-ES" sz="1200" b="1" dirty="0">
                <a:latin typeface="Arial" panose="020B0604020202020204" pitchFamily="34" charset="0"/>
              </a:rPr>
              <a:t>Principals objectius</a:t>
            </a:r>
            <a:r>
              <a:rPr lang="ca-ES" sz="1200" dirty="0">
                <a:latin typeface="Arial" panose="020B0604020202020204" pitchFamily="34" charset="0"/>
              </a:rPr>
              <a:t>: </a:t>
            </a:r>
          </a:p>
          <a:p>
            <a:endParaRPr lang="ca-ES" sz="1200" dirty="0">
              <a:latin typeface="Arial" panose="020B0604020202020204" pitchFamily="34" charset="0"/>
            </a:endParaRPr>
          </a:p>
          <a:p>
            <a:pPr marL="628650" lvl="1" indent="-171450">
              <a:buFont typeface="Arial" panose="020B0604020202020204" pitchFamily="34" charset="0"/>
              <a:buChar char="•"/>
            </a:pPr>
            <a:r>
              <a:rPr lang="ca-ES" sz="1200" dirty="0">
                <a:latin typeface="Arial" panose="020B0604020202020204" pitchFamily="34" charset="0"/>
              </a:rPr>
              <a:t>Compliment del </a:t>
            </a:r>
            <a:r>
              <a:rPr lang="ca-ES" sz="1200" b="1" dirty="0">
                <a:latin typeface="Arial" panose="020B0604020202020204" pitchFamily="34" charset="0"/>
              </a:rPr>
              <a:t>mandat de </a:t>
            </a:r>
            <a:r>
              <a:rPr lang="ca-ES" sz="1200" b="1" dirty="0">
                <a:solidFill>
                  <a:srgbClr val="C00000"/>
                </a:solidFill>
                <a:latin typeface="Arial" panose="020B0604020202020204" pitchFamily="34" charset="0"/>
              </a:rPr>
              <a:t>solidaritat urbana</a:t>
            </a:r>
            <a:r>
              <a:rPr lang="ca-ES" sz="1200" dirty="0">
                <a:solidFill>
                  <a:srgbClr val="C00000"/>
                </a:solidFill>
                <a:latin typeface="Arial" panose="020B0604020202020204" pitchFamily="34" charset="0"/>
              </a:rPr>
              <a:t> </a:t>
            </a:r>
            <a:r>
              <a:rPr lang="ca-ES" sz="1200" dirty="0">
                <a:latin typeface="Arial" panose="020B0604020202020204" pitchFamily="34" charset="0"/>
              </a:rPr>
              <a:t>(15% d’habitatge de lloguer social) en els municipis inclosos a les àrees de demanda residencial forta i acreditada l’any 2042.</a:t>
            </a:r>
          </a:p>
          <a:p>
            <a:pPr lvl="1"/>
            <a:endParaRPr lang="ca-ES" sz="1200" dirty="0">
              <a:latin typeface="Arial" panose="020B0604020202020204" pitchFamily="34" charset="0"/>
            </a:endParaRPr>
          </a:p>
          <a:p>
            <a:pPr marL="628650" lvl="1" indent="-171450">
              <a:buFont typeface="Arial" panose="020B0604020202020204" pitchFamily="34" charset="0"/>
              <a:buChar char="•"/>
            </a:pPr>
            <a:r>
              <a:rPr lang="ca-ES" sz="1200" dirty="0">
                <a:latin typeface="Arial" panose="020B0604020202020204" pitchFamily="34" charset="0"/>
              </a:rPr>
              <a:t>Increment dels </a:t>
            </a:r>
            <a:r>
              <a:rPr lang="ca-ES" sz="1200" b="1" dirty="0">
                <a:solidFill>
                  <a:srgbClr val="C00000"/>
                </a:solidFill>
                <a:latin typeface="Arial" panose="020B0604020202020204" pitchFamily="34" charset="0"/>
              </a:rPr>
              <a:t>habitatges de lloguer social </a:t>
            </a:r>
            <a:r>
              <a:rPr lang="ca-ES" sz="1200" b="1" dirty="0">
                <a:latin typeface="Arial" panose="020B0604020202020204" pitchFamily="34" charset="0"/>
              </a:rPr>
              <a:t>a tot Catalunya fins el </a:t>
            </a:r>
            <a:r>
              <a:rPr lang="ca-ES" sz="1200" b="1" dirty="0">
                <a:solidFill>
                  <a:srgbClr val="C00000"/>
                </a:solidFill>
                <a:latin typeface="Arial" panose="020B0604020202020204" pitchFamily="34" charset="0"/>
              </a:rPr>
              <a:t>7% </a:t>
            </a:r>
            <a:r>
              <a:rPr lang="ca-ES" sz="1200" dirty="0">
                <a:latin typeface="Arial" panose="020B0604020202020204" pitchFamily="34" charset="0"/>
              </a:rPr>
              <a:t>dels habitatges principals l’any 2042.</a:t>
            </a:r>
          </a:p>
          <a:p>
            <a:endParaRPr lang="ca-ES" sz="1200" dirty="0">
              <a:latin typeface="Arial" panose="020B0604020202020204" pitchFamily="34" charset="0"/>
            </a:endParaRPr>
          </a:p>
          <a:p>
            <a:pPr marL="0" indent="0" algn="just">
              <a:buFont typeface="Wingdings 2" pitchFamily="18" charset="2"/>
              <a:buNone/>
              <a:defRPr/>
            </a:pPr>
            <a:r>
              <a:rPr lang="ca-ES" sz="1200" b="1" dirty="0">
                <a:latin typeface="Arial" panose="020B0604020202020204" pitchFamily="34" charset="0"/>
              </a:rPr>
              <a:t>Principals actuacions:</a:t>
            </a:r>
          </a:p>
          <a:p>
            <a:pPr marL="0" indent="0" algn="just">
              <a:buFont typeface="Wingdings 2" pitchFamily="18" charset="2"/>
              <a:buNone/>
              <a:defRPr/>
            </a:pPr>
            <a:endParaRPr lang="ca-ES" sz="1200" b="1" dirty="0">
              <a:latin typeface="Arial" panose="020B0604020202020204" pitchFamily="34" charset="0"/>
            </a:endParaRPr>
          </a:p>
          <a:p>
            <a:pPr indent="0" algn="just">
              <a:spcBef>
                <a:spcPts val="0"/>
              </a:spcBef>
              <a:spcAft>
                <a:spcPts val="0"/>
              </a:spcAft>
              <a:buFont typeface="Wingdings 2" pitchFamily="18" charset="2"/>
              <a:buNone/>
              <a:defRPr/>
            </a:pPr>
            <a:r>
              <a:rPr lang="ca-ES" sz="1200" b="1" dirty="0">
                <a:solidFill>
                  <a:srgbClr val="C00000"/>
                </a:solidFill>
                <a:latin typeface="Arial" panose="020B0604020202020204" pitchFamily="34" charset="0"/>
              </a:rPr>
              <a:t>Suport públic a 355.000 llars</a:t>
            </a:r>
            <a:r>
              <a:rPr lang="ca-ES" sz="1200" dirty="0">
                <a:latin typeface="Arial" panose="020B0604020202020204" pitchFamily="34" charset="0"/>
              </a:rPr>
              <a:t>,</a:t>
            </a:r>
            <a:r>
              <a:rPr lang="ca-ES" sz="1200" b="1" dirty="0">
                <a:solidFill>
                  <a:srgbClr val="C00000"/>
                </a:solidFill>
                <a:latin typeface="Arial" panose="020B0604020202020204" pitchFamily="34" charset="0"/>
              </a:rPr>
              <a:t> </a:t>
            </a:r>
            <a:r>
              <a:rPr lang="ca-ES" sz="1200" dirty="0">
                <a:latin typeface="Arial" panose="020B0604020202020204" pitchFamily="34" charset="0"/>
              </a:rPr>
              <a:t>perquè puguin accedir a un habitatge digne i adequat principalment en termes de preu, localització, règim de tinença i superfície.</a:t>
            </a:r>
          </a:p>
          <a:p>
            <a:pPr indent="-285750" algn="just">
              <a:spcBef>
                <a:spcPts val="0"/>
              </a:spcBef>
              <a:spcAft>
                <a:spcPts val="0"/>
              </a:spcAft>
              <a:buFont typeface="Arial" panose="020B0604020202020204" pitchFamily="34" charset="0"/>
              <a:buChar char="•"/>
              <a:defRPr/>
            </a:pPr>
            <a:r>
              <a:rPr lang="ca-ES" sz="1200" dirty="0">
                <a:latin typeface="Arial" panose="020B0604020202020204" pitchFamily="34" charset="0"/>
              </a:rPr>
              <a:t>Ampliar el parc de lloguer social en......................................</a:t>
            </a:r>
            <a:r>
              <a:rPr lang="ca-ES" sz="1200" b="1" dirty="0">
                <a:solidFill>
                  <a:srgbClr val="C00000"/>
                </a:solidFill>
                <a:latin typeface="Arial" panose="020B0604020202020204" pitchFamily="34" charset="0"/>
              </a:rPr>
              <a:t>182.000 habitatges</a:t>
            </a:r>
          </a:p>
          <a:p>
            <a:pPr marL="914400" lvl="4" indent="-171450" algn="just">
              <a:spcBef>
                <a:spcPts val="0"/>
              </a:spcBef>
              <a:spcAft>
                <a:spcPts val="0"/>
              </a:spcAft>
              <a:buFont typeface="Arial" panose="020B0604020202020204" pitchFamily="34" charset="0"/>
              <a:buChar char="•"/>
              <a:defRPr/>
            </a:pPr>
            <a:r>
              <a:rPr lang="ca-ES" sz="1200" dirty="0">
                <a:latin typeface="Arial" panose="020B0604020202020204" pitchFamily="34" charset="0"/>
              </a:rPr>
              <a:t>Els quals es desglossen en:</a:t>
            </a:r>
          </a:p>
          <a:p>
            <a:pPr marL="1371600" lvl="6" indent="-171450" algn="just">
              <a:buFont typeface="Courier New" panose="02070309020205020404" pitchFamily="49" charset="0"/>
              <a:buChar char="o"/>
              <a:defRPr/>
            </a:pPr>
            <a:r>
              <a:rPr lang="ca-ES" sz="1200" dirty="0">
                <a:latin typeface="Arial" panose="020B0604020202020204" pitchFamily="34" charset="0"/>
              </a:rPr>
              <a:t>HPO de lloguer social de nova construcció: 	          110.000 habitatges</a:t>
            </a:r>
          </a:p>
          <a:p>
            <a:pPr marL="1371600" lvl="6" indent="-171450" algn="just">
              <a:buFont typeface="Courier New" panose="02070309020205020404" pitchFamily="49" charset="0"/>
              <a:buChar char="o"/>
              <a:defRPr/>
            </a:pPr>
            <a:r>
              <a:rPr lang="ca-ES" sz="1200" dirty="0">
                <a:latin typeface="Arial" panose="020B0604020202020204" pitchFamily="34" charset="0"/>
              </a:rPr>
              <a:t>Adquisició ús o propietat d’habitatges existents:                   38.000 habitatges</a:t>
            </a:r>
          </a:p>
          <a:p>
            <a:pPr marL="1371600" lvl="6" indent="-171450" algn="just">
              <a:buFont typeface="Courier New" panose="02070309020205020404" pitchFamily="49" charset="0"/>
              <a:buChar char="o"/>
              <a:defRPr/>
            </a:pPr>
            <a:r>
              <a:rPr lang="ca-ES" sz="1200" dirty="0">
                <a:latin typeface="Arial" panose="020B0604020202020204" pitchFamily="34" charset="0"/>
              </a:rPr>
              <a:t>Mobilització del parc existent cap el lloguer social:               34.000 habitatges</a:t>
            </a:r>
          </a:p>
          <a:p>
            <a:pPr indent="-285750" algn="just">
              <a:spcBef>
                <a:spcPts val="0"/>
              </a:spcBef>
              <a:spcAft>
                <a:spcPts val="0"/>
              </a:spcAft>
              <a:buFont typeface="Arial" panose="020B0604020202020204" pitchFamily="34" charset="0"/>
              <a:buChar char="•"/>
              <a:defRPr/>
            </a:pPr>
            <a:r>
              <a:rPr lang="ca-ES" sz="1200" dirty="0">
                <a:latin typeface="Arial" panose="020B0604020202020204" pitchFamily="34" charset="0"/>
              </a:rPr>
              <a:t>Impulsar la construcció d’habitatges amb protecció</a:t>
            </a:r>
          </a:p>
          <a:p>
            <a:pPr indent="0" algn="just">
              <a:spcBef>
                <a:spcPts val="0"/>
              </a:spcBef>
              <a:spcAft>
                <a:spcPts val="0"/>
              </a:spcAft>
              <a:buClrTx/>
              <a:buFont typeface="Wingdings 2" pitchFamily="18" charset="2"/>
              <a:buNone/>
              <a:defRPr/>
            </a:pPr>
            <a:r>
              <a:rPr lang="ca-ES" sz="1200" dirty="0">
                <a:latin typeface="Arial" panose="020B0604020202020204" pitchFamily="34" charset="0"/>
              </a:rPr>
              <a:t>       oficial de compravenda i de tinences intermèdies...................</a:t>
            </a:r>
            <a:r>
              <a:rPr lang="ca-ES" sz="1200" b="1" dirty="0">
                <a:solidFill>
                  <a:srgbClr val="C00000"/>
                </a:solidFill>
                <a:latin typeface="Arial" panose="020B0604020202020204" pitchFamily="34" charset="0"/>
              </a:rPr>
              <a:t>110.000 habitatges</a:t>
            </a:r>
          </a:p>
          <a:p>
            <a:pPr indent="-285750" algn="just">
              <a:spcBef>
                <a:spcPts val="0"/>
              </a:spcBef>
              <a:spcAft>
                <a:spcPts val="0"/>
              </a:spcAft>
              <a:buFont typeface="Arial" panose="020B0604020202020204" pitchFamily="34" charset="0"/>
              <a:buChar char="•"/>
              <a:defRPr/>
            </a:pPr>
            <a:r>
              <a:rPr lang="ca-ES" sz="1200" dirty="0">
                <a:latin typeface="Arial" panose="020B0604020202020204" pitchFamily="34" charset="0"/>
              </a:rPr>
              <a:t>Nous ajuts al pagament del lloguer per a ................................ </a:t>
            </a:r>
            <a:r>
              <a:rPr lang="ca-ES" sz="1200" b="1" dirty="0">
                <a:solidFill>
                  <a:srgbClr val="C00000"/>
                </a:solidFill>
                <a:latin typeface="Arial" panose="020B0604020202020204" pitchFamily="34" charset="0"/>
              </a:rPr>
              <a:t>63.000 llars</a:t>
            </a:r>
          </a:p>
          <a:p>
            <a:endParaRPr lang="ca-ES" sz="1200" dirty="0">
              <a:latin typeface="Arial" panose="020B0604020202020204" pitchFamily="34" charset="0"/>
            </a:endParaRPr>
          </a:p>
        </p:txBody>
      </p:sp>
      <p:pic>
        <p:nvPicPr>
          <p:cNvPr id="6"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727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a:extLst>
              <a:ext uri="{FF2B5EF4-FFF2-40B4-BE49-F238E27FC236}">
                <a16:creationId xmlns:a16="http://schemas.microsoft.com/office/drawing/2014/main" id="{D7F4AD74-37C4-49F3-BEAE-BB073B2A778B}"/>
              </a:ext>
            </a:extLst>
          </p:cNvPr>
          <p:cNvSpPr>
            <a:spLocks noGrp="1"/>
          </p:cNvSpPr>
          <p:nvPr>
            <p:ph type="ctrTitle"/>
          </p:nvPr>
        </p:nvSpPr>
        <p:spPr/>
        <p:txBody>
          <a:bodyPr/>
          <a:lstStyle/>
          <a:p>
            <a:pPr lvl="0"/>
            <a:r>
              <a:rPr lang="ca-ES" dirty="0"/>
              <a:t>11. Torn obert de paraules</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121</a:t>
            </a:fld>
            <a:endParaRPr lang="ca-ES" altLang="ca-ES">
              <a:solidFill>
                <a:srgbClr val="898989"/>
              </a:solidFill>
              <a:latin typeface="Arial" panose="020B0604020202020204" pitchFamily="34" charset="0"/>
            </a:endParaRPr>
          </a:p>
        </p:txBody>
      </p:sp>
      <p:sp>
        <p:nvSpPr>
          <p:cNvPr id="8"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10451626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611188" y="3552825"/>
            <a:ext cx="7772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sz="3200" b="1" dirty="0">
                <a:solidFill>
                  <a:srgbClr val="C00000"/>
                </a:solidFill>
              </a:rPr>
              <a:t>https://dretssocials.gencat.cat</a:t>
            </a:r>
          </a:p>
        </p:txBody>
      </p:sp>
      <p:pic>
        <p:nvPicPr>
          <p:cNvPr id="4" name="Picture 2" descr="http://identitatcorporativa.gencat.cat/web/.content/Documentacio/descarregues/dpt/COLOR/Drets-Socials/drets_socials_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8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755650" y="2204864"/>
            <a:ext cx="7681120" cy="3888432"/>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13</a:t>
            </a:fld>
            <a:endParaRPr lang="ca-ES" altLang="ca-ES" sz="1000"/>
          </a:p>
        </p:txBody>
      </p:sp>
      <p:sp>
        <p:nvSpPr>
          <p:cNvPr id="37891" name="Rectangle 5"/>
          <p:cNvSpPr>
            <a:spLocks noChangeArrowheads="1"/>
          </p:cNvSpPr>
          <p:nvPr/>
        </p:nvSpPr>
        <p:spPr bwMode="auto">
          <a:xfrm>
            <a:off x="682625" y="1773238"/>
            <a:ext cx="705772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5800" y="1844675"/>
            <a:ext cx="7773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Distribució despesa per àmbits </a:t>
            </a:r>
            <a:r>
              <a:rPr lang="ca-ES" sz="1400" b="0" dirty="0">
                <a:solidFill>
                  <a:schemeClr val="tx1">
                    <a:lumMod val="75000"/>
                    <a:lumOff val="25000"/>
                  </a:schemeClr>
                </a:solidFill>
              </a:rPr>
              <a:t>(</a:t>
            </a:r>
            <a:r>
              <a:rPr lang="pt-BR" sz="1400" b="0" dirty="0" err="1">
                <a:solidFill>
                  <a:schemeClr val="tx1">
                    <a:lumMod val="75000"/>
                    <a:lumOff val="25000"/>
                  </a:schemeClr>
                </a:solidFill>
              </a:rPr>
              <a:t>pressupost</a:t>
            </a:r>
            <a:r>
              <a:rPr lang="pt-BR" sz="1400" b="0" dirty="0">
                <a:solidFill>
                  <a:schemeClr val="tx1">
                    <a:lumMod val="75000"/>
                    <a:lumOff val="25000"/>
                  </a:schemeClr>
                </a:solidFill>
              </a:rPr>
              <a:t> no </a:t>
            </a:r>
            <a:r>
              <a:rPr lang="pt-BR" sz="1400" b="0" dirty="0" err="1">
                <a:solidFill>
                  <a:schemeClr val="tx1">
                    <a:lumMod val="75000"/>
                    <a:lumOff val="25000"/>
                  </a:schemeClr>
                </a:solidFill>
              </a:rPr>
              <a:t>consolidat</a:t>
            </a:r>
            <a:r>
              <a:rPr lang="pt-BR" sz="1400" b="0" dirty="0">
                <a:solidFill>
                  <a:schemeClr val="tx1">
                    <a:lumMod val="75000"/>
                    <a:lumOff val="25000"/>
                  </a:schemeClr>
                </a:solidFill>
              </a:rPr>
              <a:t>)</a:t>
            </a:r>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Gràfic 20"/>
          <p:cNvGraphicFramePr>
            <a:graphicFrameLocks/>
          </p:cNvGraphicFramePr>
          <p:nvPr/>
        </p:nvGraphicFramePr>
        <p:xfrm>
          <a:off x="963327" y="1971518"/>
          <a:ext cx="7218933" cy="411411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9"/>
          <p:cNvSpPr txBox="1">
            <a:spLocks noChangeArrowheads="1"/>
          </p:cNvSpPr>
          <p:nvPr/>
        </p:nvSpPr>
        <p:spPr bwMode="auto">
          <a:xfrm>
            <a:off x="682625" y="611188"/>
            <a:ext cx="80660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 typeface="+mj-lt"/>
              <a:buAutoNum type="arabicPeriod" startAt="2"/>
            </a:pPr>
            <a:r>
              <a:rPr lang="ca-ES" altLang="ca-ES" kern="0"/>
              <a:t>Pressupost del Departament de Drets Socials</a:t>
            </a:r>
            <a:endParaRPr lang="ca-ES" altLang="ca-ES" sz="1800" kern="0" dirty="0"/>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2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800580" y="2207051"/>
            <a:ext cx="7681120" cy="3952701"/>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14</a:t>
            </a:fld>
            <a:endParaRPr lang="ca-ES" altLang="ca-ES" sz="1000"/>
          </a:p>
        </p:txBody>
      </p:sp>
      <p:sp>
        <p:nvSpPr>
          <p:cNvPr id="37891" name="Rectangle 5"/>
          <p:cNvSpPr>
            <a:spLocks noChangeArrowheads="1"/>
          </p:cNvSpPr>
          <p:nvPr/>
        </p:nvSpPr>
        <p:spPr bwMode="auto">
          <a:xfrm>
            <a:off x="682625" y="1773238"/>
            <a:ext cx="79930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5800" y="1844675"/>
            <a:ext cx="7773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Imports destacats</a:t>
            </a:r>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6"/>
          <p:cNvSpPr>
            <a:spLocks noChangeArrowheads="1"/>
          </p:cNvSpPr>
          <p:nvPr/>
        </p:nvSpPr>
        <p:spPr bwMode="auto">
          <a:xfrm>
            <a:off x="5734277" y="6165850"/>
            <a:ext cx="301443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sp>
        <p:nvSpPr>
          <p:cNvPr id="54" name="Rectangle 9"/>
          <p:cNvSpPr txBox="1">
            <a:spLocks noChangeArrowheads="1"/>
          </p:cNvSpPr>
          <p:nvPr/>
        </p:nvSpPr>
        <p:spPr bwMode="auto">
          <a:xfrm>
            <a:off x="682625" y="611188"/>
            <a:ext cx="80660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 typeface="+mj-lt"/>
              <a:buAutoNum type="arabicPeriod" startAt="4"/>
            </a:pPr>
            <a:r>
              <a:rPr lang="ca-ES" kern="0">
                <a:latin typeface="Arial" panose="020B0604020202020204" pitchFamily="34" charset="0"/>
                <a:ea typeface="Rubik" charset="0"/>
                <a:cs typeface="Rubik" charset="0"/>
              </a:rPr>
              <a:t>Distribució pressupost</a:t>
            </a:r>
            <a:endParaRPr lang="ca-ES" altLang="ca-ES" sz="1800" kern="0" dirty="0"/>
          </a:p>
        </p:txBody>
      </p:sp>
      <p:grpSp>
        <p:nvGrpSpPr>
          <p:cNvPr id="6" name="Agrupa 5"/>
          <p:cNvGrpSpPr/>
          <p:nvPr/>
        </p:nvGrpSpPr>
        <p:grpSpPr>
          <a:xfrm>
            <a:off x="1475656" y="2344596"/>
            <a:ext cx="528563" cy="528563"/>
            <a:chOff x="1235680" y="2416659"/>
            <a:chExt cx="604800" cy="604800"/>
          </a:xfrm>
        </p:grpSpPr>
        <p:cxnSp>
          <p:nvCxnSpPr>
            <p:cNvPr id="53" name="Conector curvado 21">
              <a:extLst>
                <a:ext uri="{FF2B5EF4-FFF2-40B4-BE49-F238E27FC236}">
                  <a16:creationId xmlns:a16="http://schemas.microsoft.com/office/drawing/2014/main" id="{E3BF6421-4DF8-EC43-817F-C5366C8819FE}"/>
                </a:ext>
              </a:extLst>
            </p:cNvPr>
            <p:cNvCxnSpPr>
              <a:cxnSpLocks noChangeAspect="1"/>
            </p:cNvCxnSpPr>
            <p:nvPr/>
          </p:nvCxnSpPr>
          <p:spPr>
            <a:xfrm rot="5400000" flipH="1">
              <a:off x="1235680" y="2416659"/>
              <a:ext cx="604800" cy="604800"/>
            </a:xfrm>
            <a:prstGeom prst="bentConnector3">
              <a:avLst>
                <a:gd name="adj1" fmla="val 100275"/>
              </a:avLst>
            </a:prstGeom>
            <a:ln w="19050" cmpd="sng">
              <a:solidFill>
                <a:srgbClr val="C00000"/>
              </a:solidFill>
              <a:miter lim="800000"/>
            </a:ln>
          </p:spPr>
          <p:style>
            <a:lnRef idx="1">
              <a:schemeClr val="accent1"/>
            </a:lnRef>
            <a:fillRef idx="0">
              <a:schemeClr val="accent1"/>
            </a:fillRef>
            <a:effectRef idx="0">
              <a:schemeClr val="accent1"/>
            </a:effectRef>
            <a:fontRef idx="minor">
              <a:schemeClr val="tx1"/>
            </a:fontRef>
          </p:style>
        </p:cxnSp>
        <p:pic>
          <p:nvPicPr>
            <p:cNvPr id="55" name="Gráfico 34">
              <a:extLst>
                <a:ext uri="{FF2B5EF4-FFF2-40B4-BE49-F238E27FC236}">
                  <a16:creationId xmlns:a16="http://schemas.microsoft.com/office/drawing/2014/main" id="{30A12BB9-5933-E848-9601-4BF0567910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235" y="2453108"/>
              <a:ext cx="531902" cy="531902"/>
            </a:xfrm>
            <a:prstGeom prst="rect">
              <a:avLst/>
            </a:prstGeom>
          </p:spPr>
        </p:pic>
      </p:grpSp>
      <p:sp>
        <p:nvSpPr>
          <p:cNvPr id="56" name="Google Shape;41;p6">
            <a:extLst>
              <a:ext uri="{FF2B5EF4-FFF2-40B4-BE49-F238E27FC236}">
                <a16:creationId xmlns:a16="http://schemas.microsoft.com/office/drawing/2014/main" id="{8BBD40AD-EBCE-A34C-8EEA-A6E73A13E893}"/>
              </a:ext>
            </a:extLst>
          </p:cNvPr>
          <p:cNvSpPr txBox="1"/>
          <p:nvPr/>
        </p:nvSpPr>
        <p:spPr>
          <a:xfrm>
            <a:off x="2181368" y="2132856"/>
            <a:ext cx="2338347" cy="65190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36000" rIns="0" bIns="0">
            <a:spAutoFit/>
          </a:bodyPr>
          <a:lstStyle/>
          <a:p>
            <a:pPr>
              <a:buClr>
                <a:srgbClr val="000000"/>
              </a:buClr>
              <a:buSzPts val="1600"/>
              <a:defRPr sz="1600">
                <a:solidFill>
                  <a:srgbClr val="000000"/>
                </a:solidFill>
              </a:defRPr>
            </a:pPr>
            <a:r>
              <a:rPr lang="es-ES" sz="2800" b="1" dirty="0">
                <a:solidFill>
                  <a:srgbClr val="C00000"/>
                </a:solidFill>
                <a:latin typeface="Arial" panose="020B0604020202020204" pitchFamily="34" charset="0"/>
                <a:cs typeface="Rubik" charset="0"/>
              </a:rPr>
              <a:t>3.860,97</a:t>
            </a:r>
            <a:r>
              <a:rPr lang="es-ES" sz="4000" b="1" dirty="0">
                <a:solidFill>
                  <a:srgbClr val="C00000"/>
                </a:solidFill>
                <a:latin typeface="Arial" panose="020B0604020202020204" pitchFamily="34" charset="0"/>
                <a:cs typeface="Rubik" charset="0"/>
              </a:rPr>
              <a:t> </a:t>
            </a:r>
            <a:r>
              <a:rPr lang="es-ES" sz="2000" b="1" dirty="0">
                <a:solidFill>
                  <a:srgbClr val="C00000"/>
                </a:solidFill>
                <a:latin typeface="Arial" panose="020B0604020202020204" pitchFamily="34" charset="0"/>
                <a:cs typeface="Rubik" charset="0"/>
              </a:rPr>
              <a:t>M€</a:t>
            </a:r>
            <a:endParaRPr lang="ca-ES" sz="1600" b="1" dirty="0">
              <a:solidFill>
                <a:schemeClr val="tx1">
                  <a:lumMod val="50000"/>
                  <a:lumOff val="50000"/>
                </a:schemeClr>
              </a:solidFill>
              <a:latin typeface="Arial" panose="020B0604020202020204" pitchFamily="34" charset="0"/>
              <a:cs typeface="Rubik" charset="0"/>
            </a:endParaRPr>
          </a:p>
        </p:txBody>
      </p:sp>
      <p:sp>
        <p:nvSpPr>
          <p:cNvPr id="57" name="Rectangle 56"/>
          <p:cNvSpPr/>
          <p:nvPr/>
        </p:nvSpPr>
        <p:spPr>
          <a:xfrm>
            <a:off x="2107398" y="2611310"/>
            <a:ext cx="1838965" cy="338554"/>
          </a:xfrm>
          <a:prstGeom prst="rect">
            <a:avLst/>
          </a:prstGeom>
        </p:spPr>
        <p:txBody>
          <a:bodyPr wrap="none">
            <a:spAutoFit/>
          </a:bodyPr>
          <a:lstStyle/>
          <a:p>
            <a:r>
              <a:rPr lang="es-ES" sz="1600" dirty="0" err="1">
                <a:solidFill>
                  <a:schemeClr val="tx1">
                    <a:lumMod val="50000"/>
                    <a:lumOff val="50000"/>
                  </a:schemeClr>
                </a:solidFill>
                <a:latin typeface="Arial" panose="020B0604020202020204" pitchFamily="34" charset="0"/>
                <a:cs typeface="Rubik" charset="0"/>
              </a:rPr>
              <a:t>pressupost</a:t>
            </a:r>
            <a:r>
              <a:rPr lang="es-ES" sz="1600" dirty="0">
                <a:solidFill>
                  <a:schemeClr val="tx1">
                    <a:lumMod val="50000"/>
                    <a:lumOff val="50000"/>
                  </a:schemeClr>
                </a:solidFill>
                <a:latin typeface="Arial" panose="020B0604020202020204" pitchFamily="34" charset="0"/>
                <a:cs typeface="Rubik" charset="0"/>
              </a:rPr>
              <a:t> total</a:t>
            </a:r>
            <a:r>
              <a:rPr lang="ca-ES" sz="1600" dirty="0">
                <a:solidFill>
                  <a:schemeClr val="tx1">
                    <a:lumMod val="50000"/>
                    <a:lumOff val="50000"/>
                  </a:schemeClr>
                </a:solidFill>
                <a:latin typeface="Arial" panose="020B0604020202020204" pitchFamily="34" charset="0"/>
                <a:cs typeface="Rubik" charset="0"/>
              </a:rPr>
              <a:t> </a:t>
            </a:r>
            <a:endParaRPr lang="ca-ES" sz="1600" dirty="0"/>
          </a:p>
        </p:txBody>
      </p:sp>
      <p:sp>
        <p:nvSpPr>
          <p:cNvPr id="58" name="Google Shape;41;p6">
            <a:extLst>
              <a:ext uri="{FF2B5EF4-FFF2-40B4-BE49-F238E27FC236}">
                <a16:creationId xmlns:a16="http://schemas.microsoft.com/office/drawing/2014/main" id="{8BBD40AD-EBCE-A34C-8EEA-A6E73A13E893}"/>
              </a:ext>
            </a:extLst>
          </p:cNvPr>
          <p:cNvSpPr txBox="1"/>
          <p:nvPr/>
        </p:nvSpPr>
        <p:spPr>
          <a:xfrm>
            <a:off x="4860857" y="2262608"/>
            <a:ext cx="2074317" cy="46723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36000" rIns="0" bIns="0">
            <a:spAutoFit/>
          </a:bodyPr>
          <a:lstStyle/>
          <a:p>
            <a:pPr>
              <a:buClr>
                <a:srgbClr val="000000"/>
              </a:buClr>
              <a:buSzPts val="1600"/>
              <a:defRPr sz="1600">
                <a:solidFill>
                  <a:srgbClr val="000000"/>
                </a:solidFill>
              </a:defRPr>
            </a:pPr>
            <a:r>
              <a:rPr lang="ca-ES" sz="2800" dirty="0">
                <a:solidFill>
                  <a:srgbClr val="C00000"/>
                </a:solidFill>
                <a:latin typeface="Arial" panose="020B0604020202020204" pitchFamily="34" charset="0"/>
                <a:cs typeface="Rubik" charset="0"/>
              </a:rPr>
              <a:t>897,14</a:t>
            </a:r>
            <a:r>
              <a:rPr lang="ca-ES" sz="2800" b="1" dirty="0">
                <a:solidFill>
                  <a:srgbClr val="C00000"/>
                </a:solidFill>
                <a:latin typeface="Arial" panose="020B0604020202020204" pitchFamily="34" charset="0"/>
                <a:cs typeface="Rubik" charset="0"/>
              </a:rPr>
              <a:t> </a:t>
            </a:r>
            <a:r>
              <a:rPr lang="ca-ES" sz="2000" b="1" dirty="0">
                <a:solidFill>
                  <a:srgbClr val="C00000"/>
                </a:solidFill>
                <a:latin typeface="Arial" panose="020B0604020202020204" pitchFamily="34" charset="0"/>
                <a:cs typeface="Rubik" charset="0"/>
              </a:rPr>
              <a:t>M€</a:t>
            </a:r>
            <a:endParaRPr lang="ca-ES" sz="1600" b="1" dirty="0">
              <a:solidFill>
                <a:schemeClr val="tx1">
                  <a:lumMod val="50000"/>
                  <a:lumOff val="50000"/>
                </a:schemeClr>
              </a:solidFill>
              <a:latin typeface="Arial" panose="020B0604020202020204" pitchFamily="34" charset="0"/>
              <a:cs typeface="Rubik" charset="0"/>
            </a:endParaRPr>
          </a:p>
        </p:txBody>
      </p:sp>
      <p:sp>
        <p:nvSpPr>
          <p:cNvPr id="59" name="Rectangle 58"/>
          <p:cNvSpPr/>
          <p:nvPr/>
        </p:nvSpPr>
        <p:spPr>
          <a:xfrm>
            <a:off x="4800017" y="2600195"/>
            <a:ext cx="2770310" cy="369332"/>
          </a:xfrm>
          <a:prstGeom prst="rect">
            <a:avLst/>
          </a:prstGeom>
        </p:spPr>
        <p:txBody>
          <a:bodyPr wrap="none">
            <a:spAutoFit/>
          </a:bodyPr>
          <a:lstStyle/>
          <a:p>
            <a:pPr>
              <a:buClr>
                <a:srgbClr val="000000"/>
              </a:buClr>
              <a:buSzPts val="1600"/>
              <a:defRPr sz="1600">
                <a:solidFill>
                  <a:srgbClr val="000000"/>
                </a:solidFill>
              </a:defRPr>
            </a:pPr>
            <a:r>
              <a:rPr lang="ca-ES" sz="1600" dirty="0">
                <a:solidFill>
                  <a:schemeClr val="tx1">
                    <a:lumMod val="50000"/>
                    <a:lumOff val="50000"/>
                  </a:schemeClr>
                </a:solidFill>
                <a:latin typeface="Arial" panose="020B0604020202020204" pitchFamily="34" charset="0"/>
                <a:cs typeface="Rubik" charset="0"/>
              </a:rPr>
              <a:t>d’increment sobre el 2020</a:t>
            </a:r>
            <a:r>
              <a:rPr lang="es-ES" sz="1800" dirty="0">
                <a:solidFill>
                  <a:schemeClr val="tx1">
                    <a:lumMod val="50000"/>
                    <a:lumOff val="50000"/>
                  </a:schemeClr>
                </a:solidFill>
                <a:latin typeface="Arial" panose="020B0604020202020204" pitchFamily="34" charset="0"/>
                <a:cs typeface="Rubik" charset="0"/>
              </a:rPr>
              <a:t> </a:t>
            </a:r>
            <a:endParaRPr lang="ca-ES" sz="1800" dirty="0">
              <a:solidFill>
                <a:schemeClr val="tx1">
                  <a:lumMod val="50000"/>
                  <a:lumOff val="50000"/>
                </a:schemeClr>
              </a:solidFill>
              <a:latin typeface="Arial" panose="020B0604020202020204" pitchFamily="34" charset="0"/>
              <a:cs typeface="Rubik" charset="0"/>
            </a:endParaRPr>
          </a:p>
        </p:txBody>
      </p:sp>
      <p:pic>
        <p:nvPicPr>
          <p:cNvPr id="5" name="Imatge 4"/>
          <p:cNvPicPr>
            <a:picLocks noChangeAspect="1"/>
          </p:cNvPicPr>
          <p:nvPr/>
        </p:nvPicPr>
        <p:blipFill>
          <a:blip r:embed="rId6"/>
          <a:stretch>
            <a:fillRect/>
          </a:stretch>
        </p:blipFill>
        <p:spPr>
          <a:xfrm>
            <a:off x="1234452" y="3068960"/>
            <a:ext cx="6865940" cy="3145480"/>
          </a:xfrm>
          <a:prstGeom prst="rect">
            <a:avLst/>
          </a:prstGeom>
        </p:spPr>
      </p:pic>
      <p:pic>
        <p:nvPicPr>
          <p:cNvPr id="18"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2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a:extLst>
              <a:ext uri="{FF2B5EF4-FFF2-40B4-BE49-F238E27FC236}">
                <a16:creationId xmlns:a16="http://schemas.microsoft.com/office/drawing/2014/main" id="{29438573-D6E5-4310-8258-28BD7BDBD804}"/>
              </a:ext>
            </a:extLst>
          </p:cNvPr>
          <p:cNvSpPr>
            <a:spLocks noGrp="1"/>
          </p:cNvSpPr>
          <p:nvPr>
            <p:ph type="ctrTitle"/>
          </p:nvPr>
        </p:nvSpPr>
        <p:spPr>
          <a:xfrm>
            <a:off x="685800" y="3290888"/>
            <a:ext cx="7772400" cy="1252537"/>
          </a:xfrm>
        </p:spPr>
        <p:txBody>
          <a:bodyPr/>
          <a:lstStyle/>
          <a:p>
            <a:pPr eaLnBrk="1" hangingPunct="1"/>
            <a:r>
              <a:rPr lang="es-ES" altLang="ca-ES" dirty="0"/>
              <a:t>Liquidació provisional </a:t>
            </a:r>
            <a:br>
              <a:rPr lang="es-ES" altLang="ca-ES" dirty="0"/>
            </a:br>
            <a:r>
              <a:rPr lang="es-ES" altLang="ca-ES" dirty="0"/>
              <a:t>Pressupost 2021</a:t>
            </a:r>
          </a:p>
        </p:txBody>
      </p:sp>
      <p:sp>
        <p:nvSpPr>
          <p:cNvPr id="6147" name="Subtítol 2">
            <a:extLst>
              <a:ext uri="{FF2B5EF4-FFF2-40B4-BE49-F238E27FC236}">
                <a16:creationId xmlns:a16="http://schemas.microsoft.com/office/drawing/2014/main" id="{D0664609-FD70-46E1-A66A-7B9181CD7D2C}"/>
              </a:ext>
            </a:extLst>
          </p:cNvPr>
          <p:cNvSpPr>
            <a:spLocks noGrp="1"/>
          </p:cNvSpPr>
          <p:nvPr>
            <p:ph type="subTitle" idx="1"/>
          </p:nvPr>
        </p:nvSpPr>
        <p:spPr>
          <a:xfrm>
            <a:off x="687388" y="4827588"/>
            <a:ext cx="7772400" cy="763587"/>
          </a:xfrm>
        </p:spPr>
        <p:txBody>
          <a:bodyPr/>
          <a:lstStyle/>
          <a:p>
            <a:pPr eaLnBrk="1" hangingPunct="1"/>
            <a:r>
              <a:rPr lang="es-ES" altLang="ca-ES" dirty="0"/>
              <a:t>Departament de Drets Socials</a:t>
            </a:r>
          </a:p>
        </p:txBody>
      </p:sp>
    </p:spTree>
    <p:extLst>
      <p:ext uri="{BB962C8B-B14F-4D97-AF65-F5344CB8AC3E}">
        <p14:creationId xmlns:p14="http://schemas.microsoft.com/office/powerpoint/2010/main" val="245372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a:extLst>
              <a:ext uri="{FF2B5EF4-FFF2-40B4-BE49-F238E27FC236}">
                <a16:creationId xmlns:a16="http://schemas.microsoft.com/office/drawing/2014/main" id="{D7F4AD74-37C4-49F3-BEAE-BB073B2A778B}"/>
              </a:ext>
            </a:extLst>
          </p:cNvPr>
          <p:cNvSpPr>
            <a:spLocks noGrp="1"/>
          </p:cNvSpPr>
          <p:nvPr>
            <p:ph type="title"/>
          </p:nvPr>
        </p:nvSpPr>
        <p:spPr/>
        <p:txBody>
          <a:bodyPr/>
          <a:lstStyle/>
          <a:p>
            <a:pPr eaLnBrk="1" hangingPunct="1"/>
            <a:r>
              <a:rPr lang="ca-ES" altLang="ca-ES" dirty="0"/>
              <a:t>Pressupost per unitats</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16</a:t>
            </a:fld>
            <a:endParaRPr lang="ca-ES" altLang="ca-ES">
              <a:solidFill>
                <a:srgbClr val="898989"/>
              </a:solidFill>
              <a:latin typeface="Arial" panose="020B0604020202020204" pitchFamily="34" charset="0"/>
            </a:endParaRPr>
          </a:p>
        </p:txBody>
      </p:sp>
      <p:pic>
        <p:nvPicPr>
          <p:cNvPr id="4" name="Imatge 3"/>
          <p:cNvPicPr>
            <a:picLocks noChangeAspect="1"/>
          </p:cNvPicPr>
          <p:nvPr/>
        </p:nvPicPr>
        <p:blipFill>
          <a:blip r:embed="rId3"/>
          <a:stretch>
            <a:fillRect/>
          </a:stretch>
        </p:blipFill>
        <p:spPr>
          <a:xfrm>
            <a:off x="423239" y="2132856"/>
            <a:ext cx="8340568" cy="2376264"/>
          </a:xfrm>
          <a:prstGeom prst="rect">
            <a:avLst/>
          </a:prstGeom>
        </p:spPr>
      </p:pic>
    </p:spTree>
    <p:extLst>
      <p:ext uri="{BB962C8B-B14F-4D97-AF65-F5344CB8AC3E}">
        <p14:creationId xmlns:p14="http://schemas.microsoft.com/office/powerpoint/2010/main" val="49349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a:extLst>
              <a:ext uri="{FF2B5EF4-FFF2-40B4-BE49-F238E27FC236}">
                <a16:creationId xmlns:a16="http://schemas.microsoft.com/office/drawing/2014/main" id="{D7F4AD74-37C4-49F3-BEAE-BB073B2A778B}"/>
              </a:ext>
            </a:extLst>
          </p:cNvPr>
          <p:cNvSpPr>
            <a:spLocks noGrp="1"/>
          </p:cNvSpPr>
          <p:nvPr>
            <p:ph type="title"/>
          </p:nvPr>
        </p:nvSpPr>
        <p:spPr/>
        <p:txBody>
          <a:bodyPr/>
          <a:lstStyle/>
          <a:p>
            <a:pPr eaLnBrk="1" hangingPunct="1"/>
            <a:r>
              <a:rPr lang="ca-ES" altLang="ca-ES" dirty="0"/>
              <a:t>Pressupost per capítols</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17</a:t>
            </a:fld>
            <a:endParaRPr lang="ca-ES" altLang="ca-ES">
              <a:solidFill>
                <a:srgbClr val="898989"/>
              </a:solidFill>
              <a:latin typeface="Arial" panose="020B0604020202020204" pitchFamily="34" charset="0"/>
            </a:endParaRPr>
          </a:p>
        </p:txBody>
      </p:sp>
      <p:pic>
        <p:nvPicPr>
          <p:cNvPr id="7" name="Imatge 6"/>
          <p:cNvPicPr>
            <a:picLocks noChangeAspect="1"/>
          </p:cNvPicPr>
          <p:nvPr/>
        </p:nvPicPr>
        <p:blipFill>
          <a:blip r:embed="rId3"/>
          <a:stretch>
            <a:fillRect/>
          </a:stretch>
        </p:blipFill>
        <p:spPr>
          <a:xfrm>
            <a:off x="1063625" y="2466975"/>
            <a:ext cx="7016750" cy="1924050"/>
          </a:xfrm>
          <a:prstGeom prst="rect">
            <a:avLst/>
          </a:prstGeom>
        </p:spPr>
      </p:pic>
    </p:spTree>
    <p:extLst>
      <p:ext uri="{BB962C8B-B14F-4D97-AF65-F5344CB8AC3E}">
        <p14:creationId xmlns:p14="http://schemas.microsoft.com/office/powerpoint/2010/main" val="218509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a:extLst>
              <a:ext uri="{FF2B5EF4-FFF2-40B4-BE49-F238E27FC236}">
                <a16:creationId xmlns:a16="http://schemas.microsoft.com/office/drawing/2014/main" id="{D7F4AD74-37C4-49F3-BEAE-BB073B2A778B}"/>
              </a:ext>
            </a:extLst>
          </p:cNvPr>
          <p:cNvSpPr>
            <a:spLocks noGrp="1"/>
          </p:cNvSpPr>
          <p:nvPr>
            <p:ph type="title"/>
          </p:nvPr>
        </p:nvSpPr>
        <p:spPr/>
        <p:txBody>
          <a:bodyPr/>
          <a:lstStyle/>
          <a:p>
            <a:pPr eaLnBrk="1" hangingPunct="1"/>
            <a:r>
              <a:rPr lang="ca-ES" altLang="ca-ES" dirty="0"/>
              <a:t>Pressupost per programes</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18</a:t>
            </a:fld>
            <a:endParaRPr lang="ca-ES" altLang="ca-ES">
              <a:solidFill>
                <a:srgbClr val="898989"/>
              </a:solidFill>
              <a:latin typeface="Arial" panose="020B0604020202020204" pitchFamily="34" charset="0"/>
            </a:endParaRPr>
          </a:p>
        </p:txBody>
      </p:sp>
      <p:pic>
        <p:nvPicPr>
          <p:cNvPr id="2" name="Imatge 1"/>
          <p:cNvPicPr>
            <a:picLocks noChangeAspect="1"/>
          </p:cNvPicPr>
          <p:nvPr/>
        </p:nvPicPr>
        <p:blipFill>
          <a:blip r:embed="rId2"/>
          <a:stretch>
            <a:fillRect/>
          </a:stretch>
        </p:blipFill>
        <p:spPr>
          <a:xfrm>
            <a:off x="873125" y="2047875"/>
            <a:ext cx="7397750" cy="2762250"/>
          </a:xfrm>
          <a:prstGeom prst="rect">
            <a:avLst/>
          </a:prstGeom>
        </p:spPr>
      </p:pic>
    </p:spTree>
    <p:extLst>
      <p:ext uri="{BB962C8B-B14F-4D97-AF65-F5344CB8AC3E}">
        <p14:creationId xmlns:p14="http://schemas.microsoft.com/office/powerpoint/2010/main" val="191981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a:extLst>
              <a:ext uri="{FF2B5EF4-FFF2-40B4-BE49-F238E27FC236}">
                <a16:creationId xmlns:a16="http://schemas.microsoft.com/office/drawing/2014/main" id="{D7F4AD74-37C4-49F3-BEAE-BB073B2A778B}"/>
              </a:ext>
            </a:extLst>
          </p:cNvPr>
          <p:cNvSpPr>
            <a:spLocks noGrp="1"/>
          </p:cNvSpPr>
          <p:nvPr>
            <p:ph type="title"/>
          </p:nvPr>
        </p:nvSpPr>
        <p:spPr/>
        <p:txBody>
          <a:bodyPr/>
          <a:lstStyle/>
          <a:p>
            <a:pPr eaLnBrk="1" hangingPunct="1"/>
            <a:r>
              <a:rPr lang="ca-ES" altLang="ca-ES" dirty="0"/>
              <a:t>Pressupost entitats adscrites</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19</a:t>
            </a:fld>
            <a:endParaRPr lang="ca-ES" altLang="ca-ES">
              <a:solidFill>
                <a:srgbClr val="898989"/>
              </a:solidFill>
              <a:latin typeface="Arial" panose="020B0604020202020204" pitchFamily="34" charset="0"/>
            </a:endParaRPr>
          </a:p>
        </p:txBody>
      </p:sp>
      <p:pic>
        <p:nvPicPr>
          <p:cNvPr id="4" name="Imatge 3"/>
          <p:cNvPicPr>
            <a:picLocks noChangeAspect="1"/>
          </p:cNvPicPr>
          <p:nvPr/>
        </p:nvPicPr>
        <p:blipFill>
          <a:blip r:embed="rId2"/>
          <a:stretch>
            <a:fillRect/>
          </a:stretch>
        </p:blipFill>
        <p:spPr>
          <a:xfrm>
            <a:off x="539552" y="2132856"/>
            <a:ext cx="8271092" cy="2356470"/>
          </a:xfrm>
          <a:prstGeom prst="rect">
            <a:avLst/>
          </a:prstGeom>
        </p:spPr>
      </p:pic>
    </p:spTree>
    <p:extLst>
      <p:ext uri="{BB962C8B-B14F-4D97-AF65-F5344CB8AC3E}">
        <p14:creationId xmlns:p14="http://schemas.microsoft.com/office/powerpoint/2010/main" val="172641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t>Consell General de Serveis Socials</a:t>
            </a:r>
          </a:p>
        </p:txBody>
      </p:sp>
      <p:sp>
        <p:nvSpPr>
          <p:cNvPr id="3" name="Contenidor de contingut 2"/>
          <p:cNvSpPr>
            <a:spLocks noGrp="1"/>
          </p:cNvSpPr>
          <p:nvPr>
            <p:ph idx="1"/>
          </p:nvPr>
        </p:nvSpPr>
        <p:spPr/>
        <p:txBody>
          <a:bodyPr/>
          <a:lstStyle/>
          <a:p>
            <a:pPr>
              <a:spcBef>
                <a:spcPts val="300"/>
              </a:spcBef>
              <a:buClrTx/>
              <a:buFont typeface="Arial" panose="020B0604020202020204" pitchFamily="34" charset="0"/>
              <a:buChar char="•"/>
            </a:pPr>
            <a:r>
              <a:rPr lang="ca-ES" sz="1600" dirty="0"/>
              <a:t>1. Aprovació de l’Acta de la sessió anterior del Ple del dia 27 de gener de 2020.</a:t>
            </a:r>
          </a:p>
          <a:p>
            <a:pPr>
              <a:spcBef>
                <a:spcPts val="300"/>
              </a:spcBef>
              <a:buClrTx/>
              <a:buFont typeface="Arial" panose="020B0604020202020204" pitchFamily="34" charset="0"/>
              <a:buChar char="•"/>
            </a:pPr>
            <a:r>
              <a:rPr lang="ca-ES" sz="1600" dirty="0"/>
              <a:t>2. Informe de la presidenta.</a:t>
            </a:r>
          </a:p>
          <a:p>
            <a:pPr>
              <a:spcBef>
                <a:spcPts val="300"/>
              </a:spcBef>
              <a:buClrTx/>
              <a:buFont typeface="Arial" panose="020B0604020202020204" pitchFamily="34" charset="0"/>
              <a:buChar char="•"/>
            </a:pPr>
            <a:r>
              <a:rPr lang="ca-ES" sz="1600" dirty="0"/>
              <a:t>3. Pressupost 2022 i liquidació del pressupost 2021.</a:t>
            </a:r>
          </a:p>
          <a:p>
            <a:pPr>
              <a:spcBef>
                <a:spcPts val="300"/>
              </a:spcBef>
              <a:buClrTx/>
              <a:buFont typeface="Arial" panose="020B0604020202020204" pitchFamily="34" charset="0"/>
              <a:buChar char="•"/>
            </a:pPr>
            <a:r>
              <a:rPr lang="ca-ES" sz="1600" dirty="0"/>
              <a:t>4. Informe anual sobre l’estat dels serveis socials 2019 i 2020.</a:t>
            </a:r>
          </a:p>
          <a:p>
            <a:pPr>
              <a:spcBef>
                <a:spcPts val="300"/>
              </a:spcBef>
              <a:buClrTx/>
              <a:buFont typeface="Arial" panose="020B0604020202020204" pitchFamily="34" charset="0"/>
              <a:buChar char="•"/>
            </a:pPr>
            <a:r>
              <a:rPr lang="ca-ES" sz="1600" dirty="0"/>
              <a:t>5. Marc d'acció per l'abordatge del sensellarisme.</a:t>
            </a:r>
          </a:p>
          <a:p>
            <a:pPr>
              <a:spcBef>
                <a:spcPts val="300"/>
              </a:spcBef>
              <a:buClrTx/>
              <a:buFont typeface="Arial" panose="020B0604020202020204" pitchFamily="34" charset="0"/>
              <a:buChar char="•"/>
            </a:pPr>
            <a:r>
              <a:rPr lang="ca-ES" sz="1600" dirty="0"/>
              <a:t>6. Estat dels treballs per a l’atenció integrada social i sanitària.</a:t>
            </a:r>
          </a:p>
          <a:p>
            <a:pPr>
              <a:spcBef>
                <a:spcPts val="300"/>
              </a:spcBef>
              <a:buClrTx/>
              <a:buFont typeface="Arial" panose="020B0604020202020204" pitchFamily="34" charset="0"/>
              <a:buChar char="•"/>
            </a:pPr>
            <a:r>
              <a:rPr lang="ca-ES" sz="1600" dirty="0"/>
              <a:t>7. Contracte-programa 2022-2025, en matèria de serveis socials, per a la coordinació i</a:t>
            </a:r>
          </a:p>
          <a:p>
            <a:pPr>
              <a:spcBef>
                <a:spcPts val="300"/>
              </a:spcBef>
              <a:buClrTx/>
              <a:buFont typeface="Arial" panose="020B0604020202020204" pitchFamily="34" charset="0"/>
              <a:buChar char="•"/>
            </a:pPr>
            <a:r>
              <a:rPr lang="ca-ES" sz="1600" dirty="0"/>
              <a:t>col·laboració amb els ens locals.</a:t>
            </a:r>
          </a:p>
          <a:p>
            <a:pPr>
              <a:spcBef>
                <a:spcPts val="300"/>
              </a:spcBef>
              <a:buClrTx/>
              <a:buFont typeface="Arial" panose="020B0604020202020204" pitchFamily="34" charset="0"/>
              <a:buChar char="•"/>
            </a:pPr>
            <a:r>
              <a:rPr lang="ca-ES" sz="1600" dirty="0"/>
              <a:t>8. Informacions diverses en l’àmbit de la infància i l’adolescència:</a:t>
            </a:r>
          </a:p>
          <a:p>
            <a:pPr>
              <a:spcBef>
                <a:spcPts val="300"/>
              </a:spcBef>
              <a:buFont typeface="Arial" panose="020B0604020202020204" pitchFamily="34" charset="0"/>
              <a:buChar char="•"/>
            </a:pPr>
            <a:r>
              <a:rPr lang="ca-ES" sz="1600" dirty="0"/>
              <a:t>9. Ordre per la qual s'aproven les bases reguladores que han de regir la convocatòria dels premis de recerca i innovació en serveis socials bàsics.</a:t>
            </a:r>
          </a:p>
          <a:p>
            <a:pPr>
              <a:spcBef>
                <a:spcPts val="300"/>
              </a:spcBef>
              <a:buClrTx/>
              <a:buFont typeface="Arial" panose="020B0604020202020204" pitchFamily="34" charset="0"/>
              <a:buChar char="•"/>
            </a:pPr>
            <a:r>
              <a:rPr lang="ca-ES" sz="1600" dirty="0"/>
              <a:t>10. Informacions relatives a les polítiques d’habitatge</a:t>
            </a:r>
          </a:p>
          <a:p>
            <a:pPr>
              <a:spcBef>
                <a:spcPts val="300"/>
              </a:spcBef>
              <a:buClrTx/>
              <a:buFont typeface="Arial" panose="020B0604020202020204" pitchFamily="34" charset="0"/>
              <a:buChar char="•"/>
            </a:pPr>
            <a:r>
              <a:rPr lang="ca-ES" sz="1600" dirty="0"/>
              <a:t>11. Torn obert de paraules.</a:t>
            </a:r>
          </a:p>
        </p:txBody>
      </p:sp>
      <p:sp>
        <p:nvSpPr>
          <p:cNvPr id="4" name="Contenidor de text 3"/>
          <p:cNvSpPr>
            <a:spLocks noGrp="1"/>
          </p:cNvSpPr>
          <p:nvPr>
            <p:ph type="body" sz="quarter" idx="13"/>
          </p:nvPr>
        </p:nvSpPr>
        <p:spPr/>
        <p:txBody>
          <a:bodyPr>
            <a:normAutofit/>
          </a:bodyPr>
          <a:lstStyle/>
          <a:p>
            <a:r>
              <a:rPr lang="ca-ES" sz="2000" dirty="0"/>
              <a:t>Ordre del dia</a:t>
            </a:r>
          </a:p>
        </p:txBody>
      </p:sp>
      <p:sp>
        <p:nvSpPr>
          <p:cNvPr id="5" name="Contenidor de número de diapositiva 4"/>
          <p:cNvSpPr>
            <a:spLocks noGrp="1"/>
          </p:cNvSpPr>
          <p:nvPr>
            <p:ph type="sldNum" sz="quarter" idx="14"/>
          </p:nvPr>
        </p:nvSpPr>
        <p:spPr/>
        <p:txBody>
          <a:bodyPr/>
          <a:lstStyle/>
          <a:p>
            <a:fld id="{0917B3C4-251D-48A6-AEAA-0A29A7A5128C}" type="slidenum">
              <a:rPr lang="ca-ES" altLang="ca-ES" smtClean="0"/>
              <a:pPr/>
              <a:t>2</a:t>
            </a:fld>
            <a:endParaRPr lang="ca-ES" altLang="ca-ES"/>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78912"/>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3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55576" y="2806189"/>
            <a:ext cx="7772400" cy="2062103"/>
          </a:xfrm>
        </p:spPr>
        <p:txBody>
          <a:bodyPr/>
          <a:lstStyle/>
          <a:p>
            <a:pPr eaLnBrk="1" hangingPunct="1"/>
            <a:r>
              <a:rPr lang="ca-ES" altLang="ca-ES" sz="3200" dirty="0"/>
              <a:t>4. Informe anual sobre l’estat dels serveis socials a Catalunya </a:t>
            </a:r>
            <a:br>
              <a:rPr lang="ca-ES" altLang="ca-ES" sz="3200" dirty="0"/>
            </a:br>
            <a:r>
              <a:rPr lang="ca-ES" altLang="ca-ES" sz="3200" dirty="0"/>
              <a:t>2019 - 2020</a:t>
            </a:r>
            <a:br>
              <a:rPr lang="ca-ES" altLang="ca-ES" sz="3200" dirty="0"/>
            </a:br>
            <a:endParaRPr lang="ca-ES" altLang="ca-ES" sz="3200" dirty="0"/>
          </a:p>
        </p:txBody>
      </p:sp>
      <p:pic>
        <p:nvPicPr>
          <p:cNvPr id="94210" name="Picture 2" descr="http://identitatcorporativa.gencat.cat/web/.content/Documentacio/descarregues/dpt/COLOR/Drets-Socials/drets_socials_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1380" y="692150"/>
            <a:ext cx="2350740" cy="7290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dentitatcorporativa.gencat.cat/web/.content/Documentacio/descarregues/dpt/COLOR/Drets-Socials/drets_socials_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979984" y="50935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410732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7C4F10EF-47F6-4D6E-BB5E-E44A62B25D76}" type="slidenum">
              <a:rPr lang="ca-ES" altLang="ca-ES" sz="1000" smtClean="0"/>
              <a:pPr eaLnBrk="1" hangingPunct="1">
                <a:spcBef>
                  <a:spcPct val="0"/>
                </a:spcBef>
                <a:buClrTx/>
                <a:buFontTx/>
                <a:buNone/>
              </a:pPr>
              <a:t>21</a:t>
            </a:fld>
            <a:endParaRPr lang="ca-ES" altLang="ca-ES" sz="1000" dirty="0"/>
          </a:p>
        </p:txBody>
      </p:sp>
      <p:sp>
        <p:nvSpPr>
          <p:cNvPr id="5123" name="Rectangle 2"/>
          <p:cNvSpPr>
            <a:spLocks noGrp="1" noChangeArrowheads="1"/>
          </p:cNvSpPr>
          <p:nvPr>
            <p:ph type="title" idx="4294967295"/>
          </p:nvPr>
        </p:nvSpPr>
        <p:spPr/>
        <p:txBody>
          <a:bodyPr/>
          <a:lstStyle/>
          <a:p>
            <a:pPr eaLnBrk="1" hangingPunct="1"/>
            <a:r>
              <a:rPr lang="ca-ES" altLang="ca-ES"/>
              <a:t>Índex</a:t>
            </a:r>
          </a:p>
        </p:txBody>
      </p:sp>
      <p:sp>
        <p:nvSpPr>
          <p:cNvPr id="5124" name="Rectangle 3"/>
          <p:cNvSpPr>
            <a:spLocks noGrp="1" noChangeArrowheads="1"/>
          </p:cNvSpPr>
          <p:nvPr>
            <p:ph type="body" idx="4294967295"/>
          </p:nvPr>
        </p:nvSpPr>
        <p:spPr>
          <a:xfrm>
            <a:off x="755576" y="1916832"/>
            <a:ext cx="7773988" cy="4844403"/>
          </a:xfrm>
        </p:spPr>
        <p:txBody>
          <a:bodyPr/>
          <a:lstStyle/>
          <a:p>
            <a:pPr eaLnBrk="1" hangingPunct="1">
              <a:lnSpc>
                <a:spcPct val="90000"/>
              </a:lnSpc>
              <a:buFont typeface="Wingdings" pitchFamily="2" charset="2"/>
              <a:buAutoNum type="arabicPeriod"/>
            </a:pPr>
            <a:r>
              <a:rPr lang="ca-ES" altLang="ca-ES" sz="1600" b="1" dirty="0"/>
              <a:t>Introducció</a:t>
            </a:r>
          </a:p>
          <a:p>
            <a:pPr eaLnBrk="1" hangingPunct="1">
              <a:lnSpc>
                <a:spcPct val="90000"/>
              </a:lnSpc>
              <a:buFont typeface="Wingdings" pitchFamily="2" charset="2"/>
              <a:buAutoNum type="arabicPeriod"/>
            </a:pPr>
            <a:r>
              <a:rPr lang="ca-ES" altLang="ca-ES" sz="1600" b="1" dirty="0"/>
              <a:t>Les situacions de necessitat social. Definicions i marc normatiu</a:t>
            </a:r>
          </a:p>
          <a:p>
            <a:pPr eaLnBrk="1" hangingPunct="1">
              <a:lnSpc>
                <a:spcPct val="90000"/>
              </a:lnSpc>
              <a:buFont typeface="Wingdings" pitchFamily="2" charset="2"/>
              <a:buAutoNum type="arabicPeriod"/>
            </a:pPr>
            <a:r>
              <a:rPr lang="ca-ES" altLang="ca-ES" sz="1600" b="1" dirty="0"/>
              <a:t>Situacions de necessitat per manca d’autonomia</a:t>
            </a:r>
          </a:p>
          <a:p>
            <a:pPr marL="762000" lvl="1" indent="-304800" eaLnBrk="1" hangingPunct="1">
              <a:lnSpc>
                <a:spcPct val="90000"/>
              </a:lnSpc>
              <a:buFont typeface="Wingdings" pitchFamily="2" charset="2"/>
              <a:buAutoNum type="alphaLcParenR"/>
            </a:pPr>
            <a:r>
              <a:rPr lang="ca-ES" altLang="ca-ES" dirty="0"/>
              <a:t>Context sociodemogràfic	</a:t>
            </a:r>
          </a:p>
          <a:p>
            <a:pPr marL="762000" lvl="1" indent="-304800" eaLnBrk="1" hangingPunct="1">
              <a:lnSpc>
                <a:spcPct val="90000"/>
              </a:lnSpc>
              <a:buFont typeface="Wingdings" pitchFamily="2" charset="2"/>
              <a:buAutoNum type="alphaLcParenR"/>
            </a:pPr>
            <a:r>
              <a:rPr lang="ca-ES" altLang="ca-ES" dirty="0"/>
              <a:t>Acció del sistema davant la manca d’autonomia</a:t>
            </a:r>
          </a:p>
          <a:p>
            <a:pPr marL="762000" lvl="1" indent="-304800" eaLnBrk="1" hangingPunct="1">
              <a:lnSpc>
                <a:spcPct val="90000"/>
              </a:lnSpc>
              <a:buFont typeface="Wingdings" pitchFamily="2" charset="2"/>
              <a:buAutoNum type="alphaLcParenR"/>
            </a:pPr>
            <a:r>
              <a:rPr lang="ca-ES" dirty="0"/>
              <a:t>Mesures excepcionals COVID-19 en l’àmbit de l’autonomia personal i la discapacitat.</a:t>
            </a:r>
            <a:endParaRPr lang="ca-ES" altLang="ca-ES" dirty="0"/>
          </a:p>
          <a:p>
            <a:pPr eaLnBrk="1" hangingPunct="1">
              <a:lnSpc>
                <a:spcPct val="90000"/>
              </a:lnSpc>
              <a:buFont typeface="Wingdings" pitchFamily="2" charset="2"/>
              <a:buAutoNum type="arabicPeriod"/>
            </a:pPr>
            <a:r>
              <a:rPr lang="ca-ES" altLang="ca-ES" sz="1600" b="1" dirty="0"/>
              <a:t>Situacions de necessitat relacional</a:t>
            </a:r>
          </a:p>
          <a:p>
            <a:pPr marL="762000" lvl="1" indent="-304800" eaLnBrk="1" hangingPunct="1">
              <a:lnSpc>
                <a:spcPct val="90000"/>
              </a:lnSpc>
              <a:buFont typeface="Wingdings" pitchFamily="2" charset="2"/>
              <a:buAutoNum type="alphaLcParenR"/>
            </a:pPr>
            <a:r>
              <a:rPr lang="ca-ES" altLang="ca-ES" dirty="0"/>
              <a:t>Context sociodemogràfic	</a:t>
            </a:r>
          </a:p>
          <a:p>
            <a:pPr marL="762000" lvl="1" indent="-304800" eaLnBrk="1" hangingPunct="1">
              <a:lnSpc>
                <a:spcPct val="90000"/>
              </a:lnSpc>
              <a:buFont typeface="Wingdings" pitchFamily="2" charset="2"/>
              <a:buAutoNum type="alphaLcParenR"/>
            </a:pPr>
            <a:r>
              <a:rPr lang="ca-ES" altLang="ca-ES" dirty="0"/>
              <a:t>Acció del sistema davant les necessitats relacionals</a:t>
            </a:r>
          </a:p>
          <a:p>
            <a:pPr marL="762000" lvl="1" indent="-304800" eaLnBrk="1" hangingPunct="1">
              <a:lnSpc>
                <a:spcPct val="90000"/>
              </a:lnSpc>
              <a:buFont typeface="Wingdings" pitchFamily="2" charset="2"/>
              <a:buAutoNum type="alphaLcParenR"/>
            </a:pPr>
            <a:r>
              <a:rPr lang="ca-ES" dirty="0"/>
              <a:t>Mesures excepcionals COVID-19 en l’àmbit de les necessitats relacionals</a:t>
            </a:r>
            <a:endParaRPr lang="ca-ES" altLang="ca-ES" dirty="0"/>
          </a:p>
          <a:p>
            <a:pPr eaLnBrk="1" hangingPunct="1">
              <a:lnSpc>
                <a:spcPct val="90000"/>
              </a:lnSpc>
              <a:buFont typeface="Wingdings" pitchFamily="2" charset="2"/>
              <a:buAutoNum type="arabicPeriod"/>
            </a:pPr>
            <a:r>
              <a:rPr lang="ca-ES" altLang="ca-ES" sz="1600" b="1" dirty="0"/>
              <a:t>Situacions de necessitat material i instrumental</a:t>
            </a:r>
          </a:p>
          <a:p>
            <a:pPr marL="762000" lvl="1" indent="-304800" eaLnBrk="1" hangingPunct="1">
              <a:lnSpc>
                <a:spcPct val="90000"/>
              </a:lnSpc>
              <a:buFont typeface="Wingdings" pitchFamily="2" charset="2"/>
              <a:buAutoNum type="alphaLcParenR"/>
            </a:pPr>
            <a:r>
              <a:rPr lang="ca-ES" altLang="ca-ES" dirty="0"/>
              <a:t>Context sociodemogràfic	</a:t>
            </a:r>
          </a:p>
          <a:p>
            <a:pPr marL="762000" lvl="1" indent="-304800" eaLnBrk="1" hangingPunct="1">
              <a:lnSpc>
                <a:spcPct val="90000"/>
              </a:lnSpc>
              <a:buFont typeface="Wingdings" pitchFamily="2" charset="2"/>
              <a:buAutoNum type="alphaLcParenR"/>
            </a:pPr>
            <a:r>
              <a:rPr lang="ca-ES" altLang="ca-ES" dirty="0"/>
              <a:t>Acció del sistema davant les necessitats materials i instrumentals</a:t>
            </a:r>
          </a:p>
          <a:p>
            <a:pPr marL="762000" lvl="1" indent="-304800" eaLnBrk="1" hangingPunct="1">
              <a:lnSpc>
                <a:spcPct val="90000"/>
              </a:lnSpc>
              <a:buFont typeface="Wingdings" pitchFamily="2" charset="2"/>
              <a:buAutoNum type="alphaLcParenR"/>
            </a:pPr>
            <a:r>
              <a:rPr lang="ca-ES" dirty="0"/>
              <a:t>Mesures excepcionals COVID-19 en l’àmbit de les necessitats materials i instrumentals</a:t>
            </a:r>
            <a:endParaRPr lang="ca-ES" altLang="ca-ES" dirty="0"/>
          </a:p>
          <a:p>
            <a:pPr marL="762000" lvl="1" indent="-304800" eaLnBrk="1" hangingPunct="1">
              <a:lnSpc>
                <a:spcPct val="90000"/>
              </a:lnSpc>
              <a:buFont typeface="Wingdings" pitchFamily="2" charset="2"/>
              <a:buAutoNum type="alphaLcParenR"/>
            </a:pPr>
            <a:endParaRPr lang="ca-ES" altLang="ca-ES" dirty="0"/>
          </a:p>
          <a:p>
            <a:pPr marL="762000" lvl="1" indent="-304800" eaLnBrk="1" hangingPunct="1">
              <a:buFont typeface="Wingdings" pitchFamily="2" charset="2"/>
              <a:buAutoNum type="alphaLcParenR"/>
            </a:pPr>
            <a:endParaRPr lang="ca-ES" altLang="ca-ES" dirty="0"/>
          </a:p>
        </p:txBody>
      </p:sp>
      <p:pic>
        <p:nvPicPr>
          <p:cNvPr id="54280"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4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7C4F10EF-47F6-4D6E-BB5E-E44A62B25D76}" type="slidenum">
              <a:rPr lang="ca-ES" altLang="ca-ES" sz="1000" smtClean="0"/>
              <a:pPr eaLnBrk="1" hangingPunct="1">
                <a:spcBef>
                  <a:spcPct val="0"/>
                </a:spcBef>
                <a:buClrTx/>
                <a:buFontTx/>
                <a:buNone/>
              </a:pPr>
              <a:t>22</a:t>
            </a:fld>
            <a:endParaRPr lang="ca-ES" altLang="ca-ES" sz="1000" dirty="0"/>
          </a:p>
        </p:txBody>
      </p:sp>
      <p:sp>
        <p:nvSpPr>
          <p:cNvPr id="5123" name="Rectangle 2"/>
          <p:cNvSpPr>
            <a:spLocks noGrp="1" noChangeArrowheads="1"/>
          </p:cNvSpPr>
          <p:nvPr>
            <p:ph type="title" idx="4294967295"/>
          </p:nvPr>
        </p:nvSpPr>
        <p:spPr/>
        <p:txBody>
          <a:bodyPr/>
          <a:lstStyle/>
          <a:p>
            <a:pPr eaLnBrk="1" hangingPunct="1"/>
            <a:r>
              <a:rPr lang="ca-ES" altLang="ca-ES"/>
              <a:t>Índex</a:t>
            </a:r>
          </a:p>
        </p:txBody>
      </p:sp>
      <p:sp>
        <p:nvSpPr>
          <p:cNvPr id="5124" name="Rectangle 3"/>
          <p:cNvSpPr>
            <a:spLocks noGrp="1" noChangeArrowheads="1"/>
          </p:cNvSpPr>
          <p:nvPr>
            <p:ph type="body" idx="4294967295"/>
          </p:nvPr>
        </p:nvSpPr>
        <p:spPr>
          <a:xfrm>
            <a:off x="755576" y="1916832"/>
            <a:ext cx="7773988" cy="3296287"/>
          </a:xfrm>
        </p:spPr>
        <p:txBody>
          <a:bodyPr/>
          <a:lstStyle/>
          <a:p>
            <a:pPr marL="0" indent="0" eaLnBrk="1" hangingPunct="1">
              <a:lnSpc>
                <a:spcPct val="90000"/>
              </a:lnSpc>
              <a:buNone/>
            </a:pPr>
            <a:endParaRPr lang="ca-ES" altLang="ca-ES" dirty="0"/>
          </a:p>
          <a:p>
            <a:pPr eaLnBrk="1" hangingPunct="1">
              <a:lnSpc>
                <a:spcPct val="90000"/>
              </a:lnSpc>
              <a:buFont typeface="+mj-lt"/>
              <a:buAutoNum type="arabicPeriod" startAt="6"/>
            </a:pPr>
            <a:r>
              <a:rPr lang="ca-ES" altLang="ca-ES" sz="1600" b="1" dirty="0"/>
              <a:t>Mesures excepcionals COVID-19 de caràcter general i de suport al Tercer Sector Social.</a:t>
            </a:r>
          </a:p>
          <a:p>
            <a:pPr eaLnBrk="1" hangingPunct="1">
              <a:lnSpc>
                <a:spcPct val="90000"/>
              </a:lnSpc>
              <a:buFont typeface="Wingdings" pitchFamily="2" charset="2"/>
              <a:buAutoNum type="arabicPeriod" startAt="6"/>
            </a:pPr>
            <a:endParaRPr lang="ca-ES" altLang="ca-ES" sz="1600" b="1" dirty="0"/>
          </a:p>
          <a:p>
            <a:pPr eaLnBrk="1" hangingPunct="1">
              <a:lnSpc>
                <a:spcPct val="90000"/>
              </a:lnSpc>
              <a:buFont typeface="Wingdings" pitchFamily="2" charset="2"/>
              <a:buAutoNum type="arabicPeriod" startAt="6"/>
            </a:pPr>
            <a:r>
              <a:rPr lang="ca-ES" altLang="ca-ES" sz="1600" b="1" dirty="0"/>
              <a:t>El finançament dels Serveis Socials</a:t>
            </a:r>
          </a:p>
          <a:p>
            <a:pPr eaLnBrk="1" hangingPunct="1">
              <a:lnSpc>
                <a:spcPct val="90000"/>
              </a:lnSpc>
              <a:buClrTx/>
              <a:buFont typeface="Arial" panose="020B0604020202020204" pitchFamily="34" charset="0"/>
              <a:buChar char="•"/>
            </a:pPr>
            <a:r>
              <a:rPr lang="ca-ES" altLang="ca-ES" sz="1600" dirty="0"/>
              <a:t>La Generalitat de Catalunya</a:t>
            </a:r>
          </a:p>
          <a:p>
            <a:pPr eaLnBrk="1" hangingPunct="1">
              <a:lnSpc>
                <a:spcPct val="90000"/>
              </a:lnSpc>
              <a:buClrTx/>
              <a:buFont typeface="Arial" panose="020B0604020202020204" pitchFamily="34" charset="0"/>
              <a:buChar char="•"/>
            </a:pPr>
            <a:r>
              <a:rPr lang="ca-ES" altLang="ca-ES" sz="1600" dirty="0"/>
              <a:t>Els Ens Locals</a:t>
            </a:r>
          </a:p>
          <a:p>
            <a:pPr eaLnBrk="1" hangingPunct="1">
              <a:lnSpc>
                <a:spcPct val="90000"/>
              </a:lnSpc>
              <a:buClrTx/>
              <a:buFont typeface="Arial" panose="020B0604020202020204" pitchFamily="34" charset="0"/>
              <a:buChar char="•"/>
            </a:pPr>
            <a:r>
              <a:rPr lang="ca-ES" altLang="ca-ES" sz="1600" dirty="0"/>
              <a:t>L’Administració General de l’Estat</a:t>
            </a:r>
          </a:p>
          <a:p>
            <a:pPr marL="0" indent="0" eaLnBrk="1" hangingPunct="1">
              <a:lnSpc>
                <a:spcPct val="90000"/>
              </a:lnSpc>
              <a:buNone/>
            </a:pPr>
            <a:endParaRPr lang="ca-ES" altLang="ca-ES" sz="1600" b="1" dirty="0"/>
          </a:p>
          <a:p>
            <a:pPr eaLnBrk="1" hangingPunct="1">
              <a:lnSpc>
                <a:spcPct val="90000"/>
              </a:lnSpc>
              <a:buFont typeface="Wingdings" pitchFamily="2" charset="2"/>
              <a:buAutoNum type="arabicPeriod"/>
            </a:pPr>
            <a:endParaRPr lang="ca-ES" altLang="ca-ES" sz="1600" b="1" dirty="0"/>
          </a:p>
          <a:p>
            <a:pPr marL="762000" lvl="1" indent="-304800" eaLnBrk="1" hangingPunct="1">
              <a:lnSpc>
                <a:spcPct val="90000"/>
              </a:lnSpc>
              <a:buFont typeface="Wingdings" pitchFamily="2" charset="2"/>
              <a:buAutoNum type="alphaLcParenR"/>
            </a:pPr>
            <a:endParaRPr lang="ca-ES" altLang="ca-ES" dirty="0"/>
          </a:p>
          <a:p>
            <a:pPr marL="762000" lvl="1" indent="-304800" eaLnBrk="1" hangingPunct="1">
              <a:buFont typeface="Wingdings" pitchFamily="2" charset="2"/>
              <a:buAutoNum type="alphaLcParenR"/>
            </a:pPr>
            <a:endParaRPr lang="ca-ES" altLang="ca-ES" dirty="0"/>
          </a:p>
        </p:txBody>
      </p:sp>
      <p:pic>
        <p:nvPicPr>
          <p:cNvPr id="54280"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3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977D1E9C-306F-462F-A422-900A4E8D2235}" type="slidenum">
              <a:rPr lang="ca-ES" altLang="ca-ES" sz="1000" smtClean="0"/>
              <a:pPr eaLnBrk="1" hangingPunct="1">
                <a:spcBef>
                  <a:spcPct val="0"/>
                </a:spcBef>
                <a:buClrTx/>
                <a:buFontTx/>
                <a:buNone/>
              </a:pPr>
              <a:t>23</a:t>
            </a:fld>
            <a:endParaRPr lang="ca-ES" altLang="ca-ES" sz="1000"/>
          </a:p>
        </p:txBody>
      </p:sp>
      <p:sp>
        <p:nvSpPr>
          <p:cNvPr id="6147" name="Rectangle 19"/>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a:pPr>
            <a:r>
              <a:rPr lang="ca-ES" altLang="ca-ES" dirty="0"/>
              <a:t>Introducció</a:t>
            </a:r>
          </a:p>
        </p:txBody>
      </p:sp>
      <p:sp>
        <p:nvSpPr>
          <p:cNvPr id="6148" name="Rectangle 20"/>
          <p:cNvSpPr>
            <a:spLocks noGrp="1" noChangeArrowheads="1"/>
          </p:cNvSpPr>
          <p:nvPr>
            <p:ph type="body" idx="4294967295"/>
          </p:nvPr>
        </p:nvSpPr>
        <p:spPr>
          <a:xfrm>
            <a:off x="685800" y="2060575"/>
            <a:ext cx="7773988" cy="2146300"/>
          </a:xfrm>
        </p:spPr>
        <p:txBody>
          <a:bodyPr/>
          <a:lstStyle/>
          <a:p>
            <a:pPr algn="just" eaLnBrk="1" hangingPunct="1"/>
            <a:r>
              <a:rPr lang="ca-ES" altLang="ca-ES" sz="1600" dirty="0"/>
              <a:t>D’acord amb el mandat de l’article 50 de la llei 12/2007, d’11 d’octubre, de serveis socials, el Consell General de Serveis Socials ha d’emetre un informe anual sobre l’estat dels serveis socials i trametre’l al Govern perquè en doni compte al Parlament.</a:t>
            </a:r>
          </a:p>
          <a:p>
            <a:pPr algn="just" eaLnBrk="1" hangingPunct="1"/>
            <a:endParaRPr lang="ca-ES" altLang="ca-ES" sz="1600" dirty="0"/>
          </a:p>
          <a:p>
            <a:pPr algn="just" eaLnBrk="1" hangingPunct="1"/>
            <a:r>
              <a:rPr lang="ca-ES" altLang="ca-ES" sz="1600" dirty="0"/>
              <a:t>El present informe segueix l’estructura dels anteriors informes sobre </a:t>
            </a:r>
            <a:r>
              <a:rPr lang="ca-ES" altLang="ca-ES" sz="1600" i="1" dirty="0"/>
              <a:t>l’Estat dels serveis socials a Catalunya </a:t>
            </a:r>
            <a:r>
              <a:rPr lang="ca-ES" altLang="ca-ES" sz="1600" dirty="0"/>
              <a:t>i s’ha actualitzat amb les darreres dades oficials disponibles.</a:t>
            </a:r>
          </a:p>
        </p:txBody>
      </p:sp>
      <p:pic>
        <p:nvPicPr>
          <p:cNvPr id="7"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4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FEB48F86-DA58-4EA5-B9EF-4709F9D9D60A}" type="slidenum">
              <a:rPr lang="ca-ES" altLang="ca-ES" sz="1000" smtClean="0"/>
              <a:pPr eaLnBrk="1" hangingPunct="1">
                <a:spcBef>
                  <a:spcPct val="0"/>
                </a:spcBef>
                <a:buClrTx/>
                <a:buFontTx/>
                <a:buNone/>
              </a:pPr>
              <a:t>24</a:t>
            </a:fld>
            <a:endParaRPr lang="ca-ES" altLang="ca-ES" sz="1000"/>
          </a:p>
        </p:txBody>
      </p:sp>
      <p:sp>
        <p:nvSpPr>
          <p:cNvPr id="7173" name="Rectangle 2"/>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2"/>
            </a:pPr>
            <a:r>
              <a:rPr lang="ca-ES" altLang="ca-ES"/>
              <a:t>Les situacions de necessitat social. </a:t>
            </a:r>
            <a:br>
              <a:rPr lang="ca-ES" altLang="ca-ES"/>
            </a:br>
            <a:r>
              <a:rPr lang="ca-ES" altLang="ca-ES"/>
              <a:t>Definicions i marc normatiu</a:t>
            </a:r>
          </a:p>
        </p:txBody>
      </p:sp>
      <p:sp>
        <p:nvSpPr>
          <p:cNvPr id="7174" name="Rectangle 3"/>
          <p:cNvSpPr>
            <a:spLocks noGrp="1" noChangeArrowheads="1"/>
          </p:cNvSpPr>
          <p:nvPr>
            <p:ph type="body" idx="4294967295"/>
          </p:nvPr>
        </p:nvSpPr>
        <p:spPr>
          <a:xfrm>
            <a:off x="685800" y="2076450"/>
            <a:ext cx="7773988" cy="1495425"/>
          </a:xfrm>
        </p:spPr>
        <p:txBody>
          <a:bodyPr/>
          <a:lstStyle/>
          <a:p>
            <a:pPr algn="just" eaLnBrk="1" hangingPunct="1"/>
            <a:r>
              <a:rPr lang="ca-ES" altLang="ca-ES"/>
              <a:t>A l’informe </a:t>
            </a:r>
            <a:r>
              <a:rPr lang="ca-ES" altLang="ca-ES" i="1"/>
              <a:t>L’Estat dels Serveis Socials a Catalunya </a:t>
            </a:r>
            <a:r>
              <a:rPr lang="ca-ES" altLang="ca-ES"/>
              <a:t>es defineixen 3 categories principals que correlacionen amb les recollides en l’article 3.2 de la Llei 12/2007, d’11 d’octubre, de serveis socials: situacions de necessitat per manca d’autonomia, en l’àmbit de les relacions socials i situacions de necessitat materials i instrumentals.</a:t>
            </a:r>
            <a:r>
              <a:rPr lang="ca-ES" altLang="ca-ES" sz="2000"/>
              <a:t> </a:t>
            </a:r>
          </a:p>
        </p:txBody>
      </p:sp>
      <p:sp>
        <p:nvSpPr>
          <p:cNvPr id="7175" name="Rectangle 10"/>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7176" name="Rectangle 13"/>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7177" name="Rectangle 16"/>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grpSp>
        <p:nvGrpSpPr>
          <p:cNvPr id="7190" name="Group 40"/>
          <p:cNvGrpSpPr>
            <a:grpSpLocks/>
          </p:cNvGrpSpPr>
          <p:nvPr/>
        </p:nvGrpSpPr>
        <p:grpSpPr bwMode="auto">
          <a:xfrm>
            <a:off x="1855788" y="4221163"/>
            <a:ext cx="5473700" cy="936625"/>
            <a:chOff x="975" y="2659"/>
            <a:chExt cx="3448" cy="543"/>
          </a:xfrm>
        </p:grpSpPr>
        <p:sp>
          <p:nvSpPr>
            <p:cNvPr id="7192" name="AutoShape 34"/>
            <p:cNvSpPr>
              <a:spLocks noChangeArrowheads="1"/>
            </p:cNvSpPr>
            <p:nvPr/>
          </p:nvSpPr>
          <p:spPr bwMode="auto">
            <a:xfrm>
              <a:off x="2699" y="2659"/>
              <a:ext cx="1724" cy="18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7193" name="AutoShape 35"/>
            <p:cNvSpPr>
              <a:spLocks noChangeArrowheads="1"/>
            </p:cNvSpPr>
            <p:nvPr/>
          </p:nvSpPr>
          <p:spPr bwMode="auto">
            <a:xfrm>
              <a:off x="2699" y="2840"/>
              <a:ext cx="1724" cy="18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7194" name="AutoShape 36"/>
            <p:cNvSpPr>
              <a:spLocks noChangeArrowheads="1"/>
            </p:cNvSpPr>
            <p:nvPr/>
          </p:nvSpPr>
          <p:spPr bwMode="auto">
            <a:xfrm>
              <a:off x="2699" y="3022"/>
              <a:ext cx="1724" cy="18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7195" name="AutoShape 37"/>
            <p:cNvSpPr>
              <a:spLocks noChangeArrowheads="1"/>
            </p:cNvSpPr>
            <p:nvPr/>
          </p:nvSpPr>
          <p:spPr bwMode="auto">
            <a:xfrm>
              <a:off x="975" y="2659"/>
              <a:ext cx="1724" cy="18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7196" name="AutoShape 38"/>
            <p:cNvSpPr>
              <a:spLocks noChangeArrowheads="1"/>
            </p:cNvSpPr>
            <p:nvPr/>
          </p:nvSpPr>
          <p:spPr bwMode="auto">
            <a:xfrm>
              <a:off x="975" y="2840"/>
              <a:ext cx="1724" cy="18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7197" name="AutoShape 39"/>
            <p:cNvSpPr>
              <a:spLocks noChangeArrowheads="1"/>
            </p:cNvSpPr>
            <p:nvPr/>
          </p:nvSpPr>
          <p:spPr bwMode="auto">
            <a:xfrm>
              <a:off x="975" y="3022"/>
              <a:ext cx="1724" cy="18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grpSp>
      <p:sp>
        <p:nvSpPr>
          <p:cNvPr id="7180" name="Rectangle 11"/>
          <p:cNvSpPr>
            <a:spLocks noChangeArrowheads="1"/>
          </p:cNvSpPr>
          <p:nvPr/>
        </p:nvSpPr>
        <p:spPr bwMode="auto">
          <a:xfrm>
            <a:off x="1855788" y="4235450"/>
            <a:ext cx="27162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b="0">
                <a:ea typeface="Batang" pitchFamily="18" charset="-127"/>
                <a:cs typeface="Arial" charset="0"/>
              </a:rPr>
              <a:t>Autonomia personal</a:t>
            </a:r>
            <a:endParaRPr lang="ca-ES" altLang="ca-ES" sz="1800" b="0">
              <a:ea typeface="Batang" pitchFamily="18" charset="-127"/>
              <a:cs typeface="Arial" charset="0"/>
            </a:endParaRPr>
          </a:p>
        </p:txBody>
      </p:sp>
      <p:sp>
        <p:nvSpPr>
          <p:cNvPr id="7181" name="Rectangle 12"/>
          <p:cNvSpPr>
            <a:spLocks noChangeArrowheads="1"/>
          </p:cNvSpPr>
          <p:nvPr/>
        </p:nvSpPr>
        <p:spPr bwMode="auto">
          <a:xfrm>
            <a:off x="4572000" y="4235450"/>
            <a:ext cx="27146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a:ea typeface="Batang" pitchFamily="18" charset="-127"/>
                <a:cs typeface="Arial" charset="0"/>
              </a:rPr>
              <a:t>Per manca d’autonomia </a:t>
            </a:r>
            <a:endParaRPr lang="ca-ES" altLang="ca-ES" sz="1800">
              <a:ea typeface="Batang" pitchFamily="18" charset="-127"/>
              <a:cs typeface="Arial" charset="0"/>
            </a:endParaRPr>
          </a:p>
        </p:txBody>
      </p:sp>
      <p:sp>
        <p:nvSpPr>
          <p:cNvPr id="7182" name="Rectangle 13"/>
          <p:cNvSpPr>
            <a:spLocks noChangeArrowheads="1"/>
          </p:cNvSpPr>
          <p:nvPr/>
        </p:nvSpPr>
        <p:spPr bwMode="auto">
          <a:xfrm>
            <a:off x="1855788" y="4537075"/>
            <a:ext cx="27162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b="0">
                <a:ea typeface="Batang" pitchFamily="18" charset="-127"/>
                <a:cs typeface="Arial" charset="0"/>
              </a:rPr>
              <a:t>Relacions interpersonals i socials</a:t>
            </a:r>
            <a:endParaRPr lang="ca-ES" altLang="ca-ES" sz="1800" b="0">
              <a:ea typeface="Batang" pitchFamily="18" charset="-127"/>
              <a:cs typeface="Arial" charset="0"/>
            </a:endParaRPr>
          </a:p>
        </p:txBody>
      </p:sp>
      <p:sp>
        <p:nvSpPr>
          <p:cNvPr id="7183" name="Rectangle 14"/>
          <p:cNvSpPr>
            <a:spLocks noChangeArrowheads="1"/>
          </p:cNvSpPr>
          <p:nvPr/>
        </p:nvSpPr>
        <p:spPr bwMode="auto">
          <a:xfrm>
            <a:off x="4572000" y="4537075"/>
            <a:ext cx="27146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a:ea typeface="Batang" pitchFamily="18" charset="-127"/>
                <a:cs typeface="Arial" charset="0"/>
              </a:rPr>
              <a:t>En l’àmbit relacional</a:t>
            </a:r>
            <a:endParaRPr lang="ca-ES" altLang="ca-ES" sz="1800">
              <a:ea typeface="Batang" pitchFamily="18" charset="-127"/>
              <a:cs typeface="Arial" charset="0"/>
            </a:endParaRPr>
          </a:p>
        </p:txBody>
      </p:sp>
      <p:sp>
        <p:nvSpPr>
          <p:cNvPr id="7184" name="Rectangle 15"/>
          <p:cNvSpPr>
            <a:spLocks noChangeArrowheads="1"/>
          </p:cNvSpPr>
          <p:nvPr/>
        </p:nvSpPr>
        <p:spPr bwMode="auto">
          <a:xfrm>
            <a:off x="1855788" y="4856163"/>
            <a:ext cx="27162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b="0">
                <a:ea typeface="Batang" pitchFamily="18" charset="-127"/>
                <a:cs typeface="Arial" charset="0"/>
              </a:rPr>
              <a:t>Subsistència</a:t>
            </a:r>
            <a:endParaRPr lang="ca-ES" altLang="ca-ES" sz="1800" b="0">
              <a:ea typeface="Batang" pitchFamily="18" charset="-127"/>
              <a:cs typeface="Arial" charset="0"/>
            </a:endParaRPr>
          </a:p>
        </p:txBody>
      </p:sp>
      <p:sp>
        <p:nvSpPr>
          <p:cNvPr id="7185" name="Rectangle 16"/>
          <p:cNvSpPr>
            <a:spLocks noChangeArrowheads="1"/>
          </p:cNvSpPr>
          <p:nvPr/>
        </p:nvSpPr>
        <p:spPr bwMode="auto">
          <a:xfrm>
            <a:off x="4572000" y="4856163"/>
            <a:ext cx="27146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a:ea typeface="Batang" pitchFamily="18" charset="-127"/>
                <a:cs typeface="Arial" charset="0"/>
              </a:rPr>
              <a:t>Material i instrumental</a:t>
            </a:r>
            <a:endParaRPr lang="ca-ES" altLang="ca-ES" sz="1800">
              <a:ea typeface="Batang" pitchFamily="18" charset="-127"/>
              <a:cs typeface="Arial" charset="0"/>
            </a:endParaRPr>
          </a:p>
        </p:txBody>
      </p:sp>
      <p:sp>
        <p:nvSpPr>
          <p:cNvPr id="7186" name="Line 127"/>
          <p:cNvSpPr>
            <a:spLocks noChangeShapeType="1"/>
          </p:cNvSpPr>
          <p:nvPr/>
        </p:nvSpPr>
        <p:spPr bwMode="auto">
          <a:xfrm>
            <a:off x="4303713" y="4365625"/>
            <a:ext cx="646112" cy="0"/>
          </a:xfrm>
          <a:prstGeom prst="line">
            <a:avLst/>
          </a:prstGeom>
          <a:noFill/>
          <a:ln w="9525">
            <a:solidFill>
              <a:srgbClr val="666699"/>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7187" name="Line 130"/>
          <p:cNvSpPr>
            <a:spLocks noChangeShapeType="1"/>
          </p:cNvSpPr>
          <p:nvPr/>
        </p:nvSpPr>
        <p:spPr bwMode="auto">
          <a:xfrm flipV="1">
            <a:off x="4303713" y="4724400"/>
            <a:ext cx="647700" cy="0"/>
          </a:xfrm>
          <a:prstGeom prst="line">
            <a:avLst/>
          </a:prstGeom>
          <a:noFill/>
          <a:ln w="9525">
            <a:solidFill>
              <a:srgbClr val="666699"/>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7188" name="Line 134"/>
          <p:cNvSpPr>
            <a:spLocks noChangeShapeType="1"/>
          </p:cNvSpPr>
          <p:nvPr/>
        </p:nvSpPr>
        <p:spPr bwMode="auto">
          <a:xfrm flipV="1">
            <a:off x="4303713" y="5013325"/>
            <a:ext cx="647700" cy="0"/>
          </a:xfrm>
          <a:prstGeom prst="line">
            <a:avLst/>
          </a:prstGeom>
          <a:noFill/>
          <a:ln w="9525">
            <a:solidFill>
              <a:srgbClr val="666699"/>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7170" name="AutoShape 30"/>
          <p:cNvSpPr>
            <a:spLocks noChangeArrowheads="1"/>
          </p:cNvSpPr>
          <p:nvPr/>
        </p:nvSpPr>
        <p:spPr bwMode="auto">
          <a:xfrm>
            <a:off x="1855788" y="3933825"/>
            <a:ext cx="2736850" cy="28575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7171" name="AutoShape 31"/>
          <p:cNvSpPr>
            <a:spLocks noChangeArrowheads="1"/>
          </p:cNvSpPr>
          <p:nvPr/>
        </p:nvSpPr>
        <p:spPr bwMode="auto">
          <a:xfrm>
            <a:off x="4592638" y="3933825"/>
            <a:ext cx="2736850" cy="28575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7178" name="Rectangle 9"/>
          <p:cNvSpPr>
            <a:spLocks noChangeArrowheads="1"/>
          </p:cNvSpPr>
          <p:nvPr/>
        </p:nvSpPr>
        <p:spPr bwMode="auto">
          <a:xfrm>
            <a:off x="1855788" y="3919463"/>
            <a:ext cx="2716212" cy="301625"/>
          </a:xfrm>
          <a:prstGeom prst="rect">
            <a:avLst/>
          </a:prstGeom>
          <a:noFill/>
          <a:ln>
            <a:noFill/>
          </a:ln>
          <a:extLst>
            <a:ext uri="{909E8E84-426E-40DD-AFC4-6F175D3DCCD1}">
              <a14:hiddenFill xmlns:a14="http://schemas.microsoft.com/office/drawing/2010/main">
                <a:solidFill>
                  <a:srgbClr val="C0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dirty="0">
                <a:solidFill>
                  <a:srgbClr val="FFFFFF"/>
                </a:solidFill>
                <a:ea typeface="Batang" pitchFamily="18" charset="-127"/>
                <a:cs typeface="Arial" charset="0"/>
              </a:rPr>
              <a:t>Llei12/2007, de serveis socials</a:t>
            </a:r>
            <a:endParaRPr lang="ca-ES" altLang="ca-ES" sz="1800" b="0" dirty="0">
              <a:ea typeface="Batang" pitchFamily="18" charset="-127"/>
              <a:cs typeface="Arial" charset="0"/>
            </a:endParaRPr>
          </a:p>
        </p:txBody>
      </p:sp>
      <p:sp>
        <p:nvSpPr>
          <p:cNvPr id="7179" name="Rectangle 10"/>
          <p:cNvSpPr>
            <a:spLocks noChangeArrowheads="1"/>
          </p:cNvSpPr>
          <p:nvPr/>
        </p:nvSpPr>
        <p:spPr bwMode="auto">
          <a:xfrm>
            <a:off x="4572000" y="3919463"/>
            <a:ext cx="2714625" cy="301625"/>
          </a:xfrm>
          <a:prstGeom prst="rect">
            <a:avLst/>
          </a:prstGeom>
          <a:noFill/>
          <a:ln>
            <a:noFill/>
          </a:ln>
          <a:extLst>
            <a:ext uri="{909E8E84-426E-40DD-AFC4-6F175D3DCCD1}">
              <a14:hiddenFill xmlns:a14="http://schemas.microsoft.com/office/drawing/2010/main">
                <a:solidFill>
                  <a:srgbClr val="C0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100" dirty="0">
                <a:solidFill>
                  <a:srgbClr val="FFFFFF"/>
                </a:solidFill>
                <a:ea typeface="Batang" pitchFamily="18" charset="-127"/>
                <a:cs typeface="Arial" charset="0"/>
              </a:rPr>
              <a:t>Categories de necessitat</a:t>
            </a:r>
            <a:endParaRPr lang="ca-ES" altLang="ca-ES" sz="1800" b="0" dirty="0">
              <a:ea typeface="Batang" pitchFamily="18" charset="-127"/>
              <a:cs typeface="Arial" charset="0"/>
            </a:endParaRPr>
          </a:p>
        </p:txBody>
      </p:sp>
      <p:pic>
        <p:nvPicPr>
          <p:cNvPr id="30"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87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8CD199A2-A9CC-4D80-A9C5-B2D1D160F817}" type="slidenum">
              <a:rPr lang="ca-ES" altLang="ca-ES" sz="1000" smtClean="0"/>
              <a:pPr eaLnBrk="1" hangingPunct="1">
                <a:spcBef>
                  <a:spcPct val="0"/>
                </a:spcBef>
                <a:buClrTx/>
                <a:buFontTx/>
                <a:buNone/>
              </a:pPr>
              <a:t>25</a:t>
            </a:fld>
            <a:endParaRPr lang="ca-ES" altLang="ca-ES" sz="1000"/>
          </a:p>
        </p:txBody>
      </p:sp>
      <p:sp>
        <p:nvSpPr>
          <p:cNvPr id="8195" name="Rectangle 2"/>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3"/>
            </a:pPr>
            <a:r>
              <a:rPr lang="ca-ES" altLang="ca-ES"/>
              <a:t>Situacions de necessitat per manca d’autonomia.</a:t>
            </a:r>
          </a:p>
        </p:txBody>
      </p:sp>
      <p:sp>
        <p:nvSpPr>
          <p:cNvPr id="8196" name="Rectangle 3"/>
          <p:cNvSpPr>
            <a:spLocks noGrp="1" noChangeArrowheads="1"/>
          </p:cNvSpPr>
          <p:nvPr>
            <p:ph type="body" idx="4294967295"/>
          </p:nvPr>
        </p:nvSpPr>
        <p:spPr>
          <a:xfrm>
            <a:off x="685800" y="2060575"/>
            <a:ext cx="7773988" cy="2157413"/>
          </a:xfrm>
        </p:spPr>
        <p:txBody>
          <a:bodyPr/>
          <a:lstStyle/>
          <a:p>
            <a:pPr algn="just" eaLnBrk="1" hangingPunct="1"/>
            <a:r>
              <a:rPr lang="ca-ES" altLang="ca-ES" sz="1600" dirty="0"/>
              <a:t>Aquesta categoria inclou aquelles necessitats vinculades amb l’estat permanent en què es troben les persones que, per raons derivades de l’edat, la malaltia o la discapacitat, i vinculades a la manca d’autonomia física, mental, intel·lectual o sensorial, necessiten de l’atenció d’altres persones o ajudes importants per realitzar activitats bàsiques de la vida diària.</a:t>
            </a:r>
          </a:p>
          <a:p>
            <a:pPr algn="just" eaLnBrk="1" hangingPunct="1"/>
            <a:endParaRPr lang="ca-ES" altLang="ca-ES" sz="1600" dirty="0"/>
          </a:p>
          <a:p>
            <a:pPr algn="just" eaLnBrk="1" hangingPunct="1"/>
            <a:r>
              <a:rPr lang="ca-ES" altLang="ca-ES" sz="1600" dirty="0"/>
              <a:t>L’estructura d’aquesta categoria ens permet identificar dues subcategories:</a:t>
            </a:r>
          </a:p>
          <a:p>
            <a:pPr lvl="2" algn="just" eaLnBrk="1" hangingPunct="1">
              <a:buFont typeface="Arial" charset="0"/>
              <a:buNone/>
            </a:pPr>
            <a:endParaRPr lang="ca-ES" altLang="ca-ES" sz="1400" dirty="0"/>
          </a:p>
        </p:txBody>
      </p:sp>
      <p:sp>
        <p:nvSpPr>
          <p:cNvPr id="8198" name="Rectangle 5"/>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8199" name="Rectangle 6"/>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8200" name="Rectangle 7"/>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8203" name="_s1185"/>
          <p:cNvSpPr>
            <a:spLocks noChangeArrowheads="1"/>
          </p:cNvSpPr>
          <p:nvPr/>
        </p:nvSpPr>
        <p:spPr bwMode="auto">
          <a:xfrm>
            <a:off x="3425732" y="4149725"/>
            <a:ext cx="2400765" cy="55753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r>
              <a:rPr lang="ca-ES" altLang="ca-ES" sz="1200"/>
              <a:t>Situacions de necessitat per manca d'autonomia:</a:t>
            </a:r>
          </a:p>
        </p:txBody>
      </p:sp>
      <p:cxnSp>
        <p:nvCxnSpPr>
          <p:cNvPr id="8204" name="_s1218"/>
          <p:cNvCxnSpPr>
            <a:cxnSpLocks noChangeShapeType="1"/>
          </p:cNvCxnSpPr>
          <p:nvPr/>
        </p:nvCxnSpPr>
        <p:spPr bwMode="auto">
          <a:xfrm rot="16200000">
            <a:off x="3876697" y="4157840"/>
            <a:ext cx="292100" cy="1446810"/>
          </a:xfrm>
          <a:prstGeom prst="bentConnector3">
            <a:avLst>
              <a:gd name="adj1" fmla="val 43477"/>
            </a:avLst>
          </a:prstGeom>
          <a:ln>
            <a:headEnd/>
            <a:tailEnd/>
          </a:ln>
        </p:spPr>
        <p:style>
          <a:lnRef idx="1">
            <a:schemeClr val="accent5"/>
          </a:lnRef>
          <a:fillRef idx="0">
            <a:schemeClr val="accent5"/>
          </a:fillRef>
          <a:effectRef idx="0">
            <a:schemeClr val="accent5"/>
          </a:effectRef>
          <a:fontRef idx="minor">
            <a:schemeClr val="tx1"/>
          </a:fontRef>
        </p:style>
      </p:cxnSp>
      <p:cxnSp>
        <p:nvCxnSpPr>
          <p:cNvPr id="8205" name="_s1225"/>
          <p:cNvCxnSpPr>
            <a:cxnSpLocks noChangeShapeType="1"/>
          </p:cNvCxnSpPr>
          <p:nvPr/>
        </p:nvCxnSpPr>
        <p:spPr bwMode="auto">
          <a:xfrm rot="5400000" flipH="1">
            <a:off x="5362250" y="4144505"/>
            <a:ext cx="292735" cy="1446810"/>
          </a:xfrm>
          <a:prstGeom prst="bentConnector3">
            <a:avLst>
              <a:gd name="adj1" fmla="val 39130"/>
            </a:avLst>
          </a:prstGeom>
          <a:ln>
            <a:headEnd/>
            <a:tailEnd/>
          </a:ln>
        </p:spPr>
        <p:style>
          <a:lnRef idx="1">
            <a:schemeClr val="accent5"/>
          </a:lnRef>
          <a:fillRef idx="0">
            <a:schemeClr val="accent5"/>
          </a:fillRef>
          <a:effectRef idx="0">
            <a:schemeClr val="accent5"/>
          </a:effectRef>
          <a:fontRef idx="minor">
            <a:schemeClr val="tx1"/>
          </a:fontRef>
        </p:style>
      </p:cxnSp>
      <p:sp>
        <p:nvSpPr>
          <p:cNvPr id="8206" name="_s1185"/>
          <p:cNvSpPr>
            <a:spLocks noChangeArrowheads="1"/>
          </p:cNvSpPr>
          <p:nvPr/>
        </p:nvSpPr>
        <p:spPr bwMode="auto">
          <a:xfrm>
            <a:off x="2268538" y="5080000"/>
            <a:ext cx="1945381" cy="44132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endParaRPr lang="ca-ES" altLang="ca-ES" sz="1000" dirty="0"/>
          </a:p>
          <a:p>
            <a:pPr algn="ctr" eaLnBrk="1" hangingPunct="1">
              <a:spcBef>
                <a:spcPct val="50000"/>
              </a:spcBef>
              <a:buClrTx/>
              <a:buFontTx/>
              <a:buNone/>
            </a:pPr>
            <a:r>
              <a:rPr lang="ca-ES" altLang="ca-ES" sz="1200" b="0" dirty="0"/>
              <a:t>A. Dependència</a:t>
            </a:r>
          </a:p>
          <a:p>
            <a:pPr algn="ctr" eaLnBrk="1" hangingPunct="1">
              <a:spcBef>
                <a:spcPct val="50000"/>
              </a:spcBef>
              <a:buClrTx/>
              <a:buFontTx/>
              <a:buNone/>
            </a:pPr>
            <a:endParaRPr lang="ca-ES" altLang="ca-ES" sz="1200" dirty="0"/>
          </a:p>
        </p:txBody>
      </p:sp>
      <p:sp>
        <p:nvSpPr>
          <p:cNvPr id="8207" name="_s1185"/>
          <p:cNvSpPr>
            <a:spLocks noChangeArrowheads="1"/>
          </p:cNvSpPr>
          <p:nvPr/>
        </p:nvSpPr>
        <p:spPr bwMode="auto">
          <a:xfrm>
            <a:off x="5242819" y="5080000"/>
            <a:ext cx="1945381" cy="44132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endParaRPr lang="ca-ES" altLang="ca-ES" sz="1000" dirty="0"/>
          </a:p>
          <a:p>
            <a:pPr algn="ctr" eaLnBrk="1" hangingPunct="1">
              <a:spcBef>
                <a:spcPct val="50000"/>
              </a:spcBef>
              <a:buClrTx/>
              <a:buFontTx/>
              <a:buNone/>
            </a:pPr>
            <a:r>
              <a:rPr lang="ca-ES" altLang="ca-ES" sz="1200" b="0" dirty="0"/>
              <a:t>B. Discapacitat</a:t>
            </a:r>
          </a:p>
          <a:p>
            <a:pPr algn="ctr" eaLnBrk="1" hangingPunct="1">
              <a:spcBef>
                <a:spcPct val="50000"/>
              </a:spcBef>
              <a:buClrTx/>
              <a:buFontTx/>
              <a:buNone/>
            </a:pPr>
            <a:endParaRPr lang="ca-ES" altLang="ca-ES" sz="1200" dirty="0"/>
          </a:p>
        </p:txBody>
      </p:sp>
      <p:sp>
        <p:nvSpPr>
          <p:cNvPr id="8208" name="Line 41"/>
          <p:cNvSpPr>
            <a:spLocks noChangeShapeType="1"/>
          </p:cNvSpPr>
          <p:nvPr/>
        </p:nvSpPr>
        <p:spPr bwMode="auto">
          <a:xfrm flipV="1">
            <a:off x="5240913" y="5178425"/>
            <a:ext cx="1943476" cy="266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a-ES"/>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ChangeArrowheads="1"/>
          </p:cNvSpPr>
          <p:nvPr/>
        </p:nvSpPr>
        <p:spPr bwMode="auto">
          <a:xfrm>
            <a:off x="755650" y="2852937"/>
            <a:ext cx="7700963" cy="3024336"/>
          </a:xfrm>
          <a:prstGeom prst="rect">
            <a:avLst/>
          </a:prstGeom>
          <a:ln w="12700">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9219"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A8467BCF-4028-433A-A6E8-FDFDD9ED8B96}" type="slidenum">
              <a:rPr lang="ca-ES" altLang="ca-ES" sz="1000" smtClean="0"/>
              <a:pPr eaLnBrk="1" hangingPunct="1">
                <a:spcBef>
                  <a:spcPct val="0"/>
                </a:spcBef>
                <a:buClrTx/>
                <a:buFontTx/>
                <a:buNone/>
              </a:pPr>
              <a:t>26</a:t>
            </a:fld>
            <a:endParaRPr lang="ca-ES" altLang="ca-ES" sz="1000"/>
          </a:p>
        </p:txBody>
      </p:sp>
      <p:sp>
        <p:nvSpPr>
          <p:cNvPr id="9220" name="Rectangle 4"/>
          <p:cNvSpPr>
            <a:spLocks noChangeArrowheads="1"/>
          </p:cNvSpPr>
          <p:nvPr/>
        </p:nvSpPr>
        <p:spPr bwMode="auto">
          <a:xfrm>
            <a:off x="682625" y="1784424"/>
            <a:ext cx="77739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None/>
            </a:pPr>
            <a:r>
              <a:rPr lang="ca-ES" altLang="ca-ES" sz="1500" b="0" dirty="0"/>
              <a:t>L’any 2021 a Catalunya hi ha 127,2 persones de més de 65 anys per cada 100 persones menors de 15. Per la seva banda l’índex de </a:t>
            </a:r>
            <a:r>
              <a:rPr lang="ca-ES" altLang="ca-ES" sz="1500" b="0" dirty="0" err="1"/>
              <a:t>sobreenvelliment</a:t>
            </a:r>
            <a:r>
              <a:rPr lang="ca-ES" altLang="ca-ES" sz="1500" b="0" dirty="0"/>
              <a:t> (població de 85 anys i més per 100 habitants de 65 anys i més) és d’un 16,9%. L’any 2003 estava situat en l’11% i el 1981 en el 6%.</a:t>
            </a:r>
          </a:p>
          <a:p>
            <a:pPr eaLnBrk="1" hangingPunct="1">
              <a:spcBef>
                <a:spcPct val="0"/>
              </a:spcBef>
              <a:buClrTx/>
              <a:buFontTx/>
              <a:buNone/>
            </a:pPr>
            <a:endParaRPr lang="ca-ES" altLang="ca-ES" sz="1500" b="0" dirty="0"/>
          </a:p>
        </p:txBody>
      </p:sp>
      <p:sp>
        <p:nvSpPr>
          <p:cNvPr id="9222" name="Rectangle 16"/>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3"/>
            </a:pPr>
            <a:r>
              <a:rPr lang="ca-ES" altLang="ca-ES"/>
              <a:t>Situacions de necessitat per manca d’autonomia.</a:t>
            </a:r>
            <a:br>
              <a:rPr lang="ca-ES" altLang="ca-ES"/>
            </a:br>
            <a:r>
              <a:rPr lang="ca-ES" altLang="ca-ES" sz="1800"/>
              <a:t>a. Context sociodemogràfic</a:t>
            </a:r>
          </a:p>
        </p:txBody>
      </p:sp>
      <p:sp>
        <p:nvSpPr>
          <p:cNvPr id="13"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a:t>
            </a:r>
            <a:r>
              <a:rPr lang="ca-ES" altLang="ca-ES" sz="900" b="0" dirty="0" err="1"/>
              <a:t>Idescat</a:t>
            </a:r>
            <a:endParaRPr lang="ca-ES" altLang="ca-ES" sz="900" b="0" dirty="0"/>
          </a:p>
        </p:txBody>
      </p:sp>
      <p:sp>
        <p:nvSpPr>
          <p:cNvPr id="11" name="Rectangle 6"/>
          <p:cNvSpPr>
            <a:spLocks noChangeArrowheads="1"/>
          </p:cNvSpPr>
          <p:nvPr/>
        </p:nvSpPr>
        <p:spPr bwMode="auto">
          <a:xfrm>
            <a:off x="1403648" y="2996952"/>
            <a:ext cx="64103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Índex d’envelliment. Catalunya, 2015- 2021</a:t>
            </a:r>
            <a:endParaRPr lang="ca-ES" altLang="ca-ES" sz="1400" dirty="0">
              <a:solidFill>
                <a:srgbClr val="FF0000"/>
              </a:solidFill>
            </a:endParaRPr>
          </a:p>
        </p:txBody>
      </p:sp>
      <p:pic>
        <p:nvPicPr>
          <p:cNvPr id="14"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e 1"/>
          <p:cNvGraphicFramePr>
            <a:graphicFrameLocks noChangeAspect="1"/>
          </p:cNvGraphicFramePr>
          <p:nvPr>
            <p:extLst>
              <p:ext uri="{D42A27DB-BD31-4B8C-83A1-F6EECF244321}">
                <p14:modId xmlns:p14="http://schemas.microsoft.com/office/powerpoint/2010/main" val="4091580235"/>
              </p:ext>
            </p:extLst>
          </p:nvPr>
        </p:nvGraphicFramePr>
        <p:xfrm>
          <a:off x="1795463" y="3284984"/>
          <a:ext cx="5695950" cy="2381250"/>
        </p:xfrm>
        <a:graphic>
          <a:graphicData uri="http://schemas.openxmlformats.org/presentationml/2006/ole">
            <mc:AlternateContent xmlns:mc="http://schemas.openxmlformats.org/markup-compatibility/2006">
              <mc:Choice xmlns:v="urn:schemas-microsoft-com:vml" Requires="v">
                <p:oleObj spid="_x0000_s1043" name="Hoja de cálculo" r:id="rId5" imgW="5696174" imgH="2381364" progId="Excel.Sheet.8">
                  <p:link updateAutomatic="1"/>
                </p:oleObj>
              </mc:Choice>
              <mc:Fallback>
                <p:oleObj name="Hoja de cálculo" r:id="rId5" imgW="5696174" imgH="2381364" progId="Excel.Sheet.8">
                  <p:link updateAutomatic="1"/>
                  <p:pic>
                    <p:nvPicPr>
                      <p:cNvPr id="2" name="Objecte 1"/>
                      <p:cNvPicPr/>
                      <p:nvPr/>
                    </p:nvPicPr>
                    <p:blipFill>
                      <a:blip r:embed="rId6"/>
                      <a:stretch>
                        <a:fillRect/>
                      </a:stretch>
                    </p:blipFill>
                    <p:spPr>
                      <a:xfrm>
                        <a:off x="1795463" y="3284984"/>
                        <a:ext cx="5695950" cy="2381250"/>
                      </a:xfrm>
                      <a:prstGeom prst="rect">
                        <a:avLst/>
                      </a:prstGeom>
                    </p:spPr>
                  </p:pic>
                </p:oleObj>
              </mc:Fallback>
            </mc:AlternateContent>
          </a:graphicData>
        </a:graphic>
      </p:graphicFrame>
    </p:spTree>
    <p:extLst>
      <p:ext uri="{BB962C8B-B14F-4D97-AF65-F5344CB8AC3E}">
        <p14:creationId xmlns:p14="http://schemas.microsoft.com/office/powerpoint/2010/main" val="91886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755576" y="2708920"/>
            <a:ext cx="7704856" cy="3312368"/>
          </a:xfrm>
          <a:prstGeom prst="rect">
            <a:avLst/>
          </a:prstGeom>
          <a:solidFill>
            <a:schemeClr val="bg1"/>
          </a:solidFill>
          <a:ln w="635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1267"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5DEE87C6-014C-41B2-850A-1AFFE2AB8382}" type="slidenum">
              <a:rPr lang="ca-ES" altLang="ca-ES" sz="1000" smtClean="0"/>
              <a:pPr eaLnBrk="1" hangingPunct="1">
                <a:spcBef>
                  <a:spcPct val="0"/>
                </a:spcBef>
                <a:buClrTx/>
                <a:buFontTx/>
                <a:buNone/>
              </a:pPr>
              <a:t>27</a:t>
            </a:fld>
            <a:endParaRPr lang="ca-ES" altLang="ca-ES" sz="1000"/>
          </a:p>
        </p:txBody>
      </p:sp>
      <p:sp>
        <p:nvSpPr>
          <p:cNvPr id="11268" name="Rectangle 4"/>
          <p:cNvSpPr>
            <a:spLocks noChangeArrowheads="1"/>
          </p:cNvSpPr>
          <p:nvPr/>
        </p:nvSpPr>
        <p:spPr bwMode="auto">
          <a:xfrm>
            <a:off x="646113" y="1772866"/>
            <a:ext cx="803034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lnSpc>
                <a:spcPct val="90000"/>
              </a:lnSpc>
              <a:spcBef>
                <a:spcPct val="0"/>
              </a:spcBef>
              <a:buClrTx/>
              <a:buNone/>
            </a:pPr>
            <a:r>
              <a:rPr lang="ca-ES" altLang="ca-ES" sz="1400" b="0" dirty="0"/>
              <a:t>L’any 2021 a Catalunya la discapacitat afectava a 8 de cada 100 persones (el 8,2% de la població té una discapacitat reconeguda, 634.799 persones). La piràmide per edats i sexes de les persones amb discapacitat il·lustra com les franges superiors als 45 anys concentren el 80,1% de població amb discapacitat reconeguda. </a:t>
            </a:r>
            <a:r>
              <a:rPr lang="fr-FR" altLang="ca-ES" sz="1400" b="0" dirty="0"/>
              <a:t>Per sexes, el 51,3% són dones i el 48,7% homes.</a:t>
            </a:r>
            <a:endParaRPr lang="ca-ES" altLang="ca-ES" sz="1300" b="0" dirty="0"/>
          </a:p>
        </p:txBody>
      </p:sp>
      <p:sp>
        <p:nvSpPr>
          <p:cNvPr id="11270" name="Rectangle 109"/>
          <p:cNvSpPr>
            <a:spLocks noGrp="1" noChangeArrowheads="1"/>
          </p:cNvSpPr>
          <p:nvPr>
            <p:ph type="title" idx="4294967295"/>
          </p:nvPr>
        </p:nvSpPr>
        <p:spPr>
          <a:xfrm>
            <a:off x="682625" y="620713"/>
            <a:ext cx="7921625" cy="1008062"/>
          </a:xfrm>
        </p:spPr>
        <p:txBody>
          <a:bodyPr/>
          <a:lstStyle/>
          <a:p>
            <a:pPr marL="457200" indent="-457200" eaLnBrk="1" hangingPunct="1">
              <a:buFontTx/>
              <a:buAutoNum type="arabicPeriod" startAt="3"/>
            </a:pPr>
            <a:r>
              <a:rPr lang="ca-ES" altLang="ca-ES" dirty="0"/>
              <a:t>Situacions de necessitat per manca d’autonomia.</a:t>
            </a:r>
            <a:br>
              <a:rPr lang="ca-ES" altLang="ca-ES" dirty="0"/>
            </a:br>
            <a:r>
              <a:rPr lang="ca-ES" altLang="ca-ES" sz="1800" dirty="0"/>
              <a:t>a. Context sociodemogràfic</a:t>
            </a:r>
          </a:p>
        </p:txBody>
      </p:sp>
      <p:sp>
        <p:nvSpPr>
          <p:cNvPr id="12"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sp>
        <p:nvSpPr>
          <p:cNvPr id="11" name="Rectangle 5"/>
          <p:cNvSpPr>
            <a:spLocks noChangeArrowheads="1"/>
          </p:cNvSpPr>
          <p:nvPr/>
        </p:nvSpPr>
        <p:spPr bwMode="auto">
          <a:xfrm>
            <a:off x="755576" y="2636912"/>
            <a:ext cx="7704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lnSpc>
                <a:spcPct val="110000"/>
              </a:lnSpc>
              <a:spcBef>
                <a:spcPct val="0"/>
              </a:spcBef>
              <a:buClrTx/>
              <a:buFontTx/>
              <a:buNone/>
            </a:pPr>
            <a:r>
              <a:rPr lang="ca-ES" altLang="ca-ES" sz="1200" dirty="0">
                <a:solidFill>
                  <a:srgbClr val="4D4D4D"/>
                </a:solidFill>
              </a:rPr>
              <a:t>Piràmide d’edats i sexe de les persones amb discapacitat. Catalunya</a:t>
            </a:r>
            <a:r>
              <a:rPr lang="ca-ES" altLang="ca-ES" sz="1200" b="0" dirty="0"/>
              <a:t> </a:t>
            </a:r>
            <a:r>
              <a:rPr lang="ca-ES" altLang="ca-ES" sz="1200" dirty="0">
                <a:solidFill>
                  <a:srgbClr val="4D4D4D"/>
                </a:solidFill>
              </a:rPr>
              <a:t>2021</a:t>
            </a:r>
            <a:endParaRPr lang="ca-ES" altLang="ca-ES" sz="1200" dirty="0">
              <a:solidFill>
                <a:srgbClr val="FF0000"/>
              </a:solidFill>
            </a:endParaRPr>
          </a:p>
        </p:txBody>
      </p:sp>
      <p:pic>
        <p:nvPicPr>
          <p:cNvPr id="14"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2" name="Imatge 1"/>
          <p:cNvPicPr>
            <a:picLocks noChangeAspect="1"/>
          </p:cNvPicPr>
          <p:nvPr/>
        </p:nvPicPr>
        <p:blipFill>
          <a:blip r:embed="rId3"/>
          <a:stretch>
            <a:fillRect/>
          </a:stretch>
        </p:blipFill>
        <p:spPr>
          <a:xfrm>
            <a:off x="2277442" y="2996952"/>
            <a:ext cx="4661123" cy="2997742"/>
          </a:xfrm>
          <a:prstGeom prst="rect">
            <a:avLst/>
          </a:prstGeom>
        </p:spPr>
      </p:pic>
    </p:spTree>
    <p:extLst>
      <p:ext uri="{BB962C8B-B14F-4D97-AF65-F5344CB8AC3E}">
        <p14:creationId xmlns:p14="http://schemas.microsoft.com/office/powerpoint/2010/main" val="184117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755576" y="3081536"/>
            <a:ext cx="7704856" cy="2939751"/>
          </a:xfrm>
          <a:prstGeom prst="rect">
            <a:avLst/>
          </a:prstGeom>
          <a:solidFill>
            <a:schemeClr val="bg1"/>
          </a:solidFill>
          <a:ln w="635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1268" name="Rectangle 4"/>
          <p:cNvSpPr>
            <a:spLocks noChangeArrowheads="1"/>
          </p:cNvSpPr>
          <p:nvPr/>
        </p:nvSpPr>
        <p:spPr bwMode="auto">
          <a:xfrm>
            <a:off x="646113" y="1772866"/>
            <a:ext cx="803034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lnSpc>
                <a:spcPct val="90000"/>
              </a:lnSpc>
              <a:spcBef>
                <a:spcPct val="0"/>
              </a:spcBef>
              <a:buClrTx/>
              <a:buNone/>
            </a:pPr>
            <a:r>
              <a:rPr lang="ca-ES" altLang="ca-ES" sz="1400" b="0" dirty="0"/>
              <a:t>En termes sanitaris, la COVID19 ha tingut un impacte extraordinari en les persones majors de 65 anys. Segons les dades de mortalitat de la primera onada analitzades per l’Agència de Qualitat i Avaluació Sanitàries de Catalunya, el 81,7%  de les defuncions per COVID19 a Catalunya es van produir en el grup d’edat de més de 75 anys (44,3% homes, 55,7% dones), mentre que el grup d’edat de 65 a 74 concentrava el 12,0% de les defuncions (66,7% homes, 33,3% dones), i els menors de 65 concentraven el 6,4% de les defuncions (68,1% homes, 31,9% dones). </a:t>
            </a:r>
            <a:endParaRPr lang="ca-ES" altLang="ca-ES" sz="1300" b="0" dirty="0"/>
          </a:p>
        </p:txBody>
      </p:sp>
      <p:sp>
        <p:nvSpPr>
          <p:cNvPr id="11270" name="Rectangle 109"/>
          <p:cNvSpPr>
            <a:spLocks noGrp="1" noChangeArrowheads="1"/>
          </p:cNvSpPr>
          <p:nvPr>
            <p:ph type="title" idx="4294967295"/>
          </p:nvPr>
        </p:nvSpPr>
        <p:spPr>
          <a:xfrm>
            <a:off x="682625" y="620713"/>
            <a:ext cx="7921625" cy="1008062"/>
          </a:xfrm>
        </p:spPr>
        <p:txBody>
          <a:bodyPr/>
          <a:lstStyle/>
          <a:p>
            <a:pPr marL="457200" indent="-457200" eaLnBrk="1" hangingPunct="1">
              <a:buFontTx/>
              <a:buAutoNum type="arabicPeriod" startAt="3"/>
            </a:pPr>
            <a:r>
              <a:rPr lang="ca-ES" altLang="ca-ES" dirty="0"/>
              <a:t>Situacions de necessitat per manca d’autonomia.</a:t>
            </a:r>
            <a:br>
              <a:rPr lang="ca-ES" altLang="ca-ES" dirty="0"/>
            </a:br>
            <a:r>
              <a:rPr lang="ca-ES" altLang="ca-ES" sz="1800" dirty="0"/>
              <a:t>a. Context sociodemogràfic</a:t>
            </a:r>
          </a:p>
        </p:txBody>
      </p:sp>
      <p:sp>
        <p:nvSpPr>
          <p:cNvPr id="12"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sp>
        <p:nvSpPr>
          <p:cNvPr id="11" name="Rectangle 5"/>
          <p:cNvSpPr>
            <a:spLocks noChangeArrowheads="1"/>
          </p:cNvSpPr>
          <p:nvPr/>
        </p:nvSpPr>
        <p:spPr bwMode="auto">
          <a:xfrm>
            <a:off x="755576" y="3081536"/>
            <a:ext cx="770485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lnSpc>
                <a:spcPct val="110000"/>
              </a:lnSpc>
              <a:spcBef>
                <a:spcPct val="0"/>
              </a:spcBef>
              <a:buClrTx/>
              <a:buFontTx/>
              <a:buNone/>
            </a:pPr>
            <a:r>
              <a:rPr lang="ca-ES" altLang="ca-ES" sz="1200" dirty="0">
                <a:solidFill>
                  <a:srgbClr val="4D4D4D"/>
                </a:solidFill>
              </a:rPr>
              <a:t>Distribució percentual de les defuncions per COVID19 per sexe i edat. Catalunya, juny de 2020.</a:t>
            </a:r>
          </a:p>
        </p:txBody>
      </p:sp>
      <p:pic>
        <p:nvPicPr>
          <p:cNvPr id="14"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Imatge 6"/>
          <p:cNvPicPr>
            <a:picLocks noChangeAspect="1"/>
          </p:cNvPicPr>
          <p:nvPr/>
        </p:nvPicPr>
        <p:blipFill>
          <a:blip r:embed="rId3"/>
          <a:stretch>
            <a:fillRect/>
          </a:stretch>
        </p:blipFill>
        <p:spPr>
          <a:xfrm>
            <a:off x="1835696" y="3478127"/>
            <a:ext cx="5553456" cy="2450592"/>
          </a:xfrm>
          <a:prstGeom prst="rect">
            <a:avLst/>
          </a:prstGeom>
        </p:spPr>
      </p:pic>
    </p:spTree>
    <p:extLst>
      <p:ext uri="{BB962C8B-B14F-4D97-AF65-F5344CB8AC3E}">
        <p14:creationId xmlns:p14="http://schemas.microsoft.com/office/powerpoint/2010/main" val="2314109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9"/>
          <p:cNvSpPr>
            <a:spLocks noChangeArrowheads="1"/>
          </p:cNvSpPr>
          <p:nvPr/>
        </p:nvSpPr>
        <p:spPr bwMode="auto">
          <a:xfrm>
            <a:off x="791008" y="3386660"/>
            <a:ext cx="7704855" cy="2736304"/>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2291" name="Rectangle 19"/>
          <p:cNvSpPr>
            <a:spLocks noChangeArrowheads="1"/>
          </p:cNvSpPr>
          <p:nvPr/>
        </p:nvSpPr>
        <p:spPr bwMode="auto">
          <a:xfrm>
            <a:off x="682625" y="1773238"/>
            <a:ext cx="7777806"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None/>
            </a:pPr>
            <a:r>
              <a:rPr lang="ca-ES" sz="1400" b="0" dirty="0"/>
              <a:t>Amb dades a 31 de desembre de 2021, el servei de valoració de la dependència ha rebut en total 832.063 sol·licituds de valoració i 496.692 sol·licituds de revisió de la valoració, d’aquestes: 33.847 i 52.694 sol·licituds de valoració el 2020 i 2021 respectivament, i 36.930 i 47.867 sol·licituds de revisió el 2020 i 2021 respectivament. Per sexes, de les 832.063 sol·licituds el 61,3% de sol·licitants eren dones i el 38,7% homes. La variable edat és determinant en els processos de pèrdua d’autonomia personal: del total de sol·licitants, el 83,2% són més grans de 65 anys, i el 54,6% se situa per sobre dels 80 anys.</a:t>
            </a:r>
          </a:p>
        </p:txBody>
      </p:sp>
      <p:sp>
        <p:nvSpPr>
          <p:cNvPr id="14" name="Rectangle 109"/>
          <p:cNvSpPr txBox="1">
            <a:spLocks noChangeArrowheads="1"/>
          </p:cNvSpPr>
          <p:nvPr/>
        </p:nvSpPr>
        <p:spPr bwMode="auto">
          <a:xfrm>
            <a:off x="682625" y="611188"/>
            <a:ext cx="7921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Tx/>
              <a:buAutoNum type="arabicPeriod" startAt="3"/>
              <a:defRPr/>
            </a:pPr>
            <a:r>
              <a:rPr lang="ca-ES" altLang="ca-ES" kern="0" dirty="0"/>
              <a:t>Situacions de necessitat per manca d’autonomia.</a:t>
            </a:r>
            <a:br>
              <a:rPr lang="ca-ES" altLang="ca-ES" kern="0" dirty="0"/>
            </a:br>
            <a:r>
              <a:rPr lang="ca-ES" altLang="ca-ES" sz="1800" dirty="0"/>
              <a:t>b. Acció del sistema davant la manca d’autonomia</a:t>
            </a:r>
            <a:endParaRPr lang="ca-ES" altLang="ca-ES" sz="1800" kern="0" dirty="0"/>
          </a:p>
        </p:txBody>
      </p:sp>
      <p:sp>
        <p:nvSpPr>
          <p:cNvPr id="12295"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1C159AF5-79F1-41A8-8C99-0E2CF57263F8}" type="slidenum">
              <a:rPr lang="ca-ES" altLang="ca-ES" sz="1000" smtClean="0"/>
              <a:pPr eaLnBrk="1" hangingPunct="1">
                <a:spcBef>
                  <a:spcPct val="0"/>
                </a:spcBef>
                <a:buClrTx/>
                <a:buFontTx/>
                <a:buNone/>
              </a:pPr>
              <a:t>29</a:t>
            </a:fld>
            <a:endParaRPr lang="ca-ES" altLang="ca-ES" sz="1000"/>
          </a:p>
        </p:txBody>
      </p:sp>
      <p:sp>
        <p:nvSpPr>
          <p:cNvPr id="12"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sp>
        <p:nvSpPr>
          <p:cNvPr id="12292" name="Rectangle 20"/>
          <p:cNvSpPr>
            <a:spLocks noChangeArrowheads="1"/>
          </p:cNvSpPr>
          <p:nvPr/>
        </p:nvSpPr>
        <p:spPr bwMode="auto">
          <a:xfrm>
            <a:off x="1259060" y="3388742"/>
            <a:ext cx="6768752" cy="50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lnSpc>
                <a:spcPct val="110000"/>
              </a:lnSpc>
              <a:spcBef>
                <a:spcPct val="0"/>
              </a:spcBef>
              <a:buClrTx/>
              <a:buFontTx/>
              <a:buNone/>
            </a:pPr>
            <a:r>
              <a:rPr lang="ca-ES" altLang="ca-ES" sz="1200" dirty="0">
                <a:solidFill>
                  <a:srgbClr val="4D4D4D"/>
                </a:solidFill>
              </a:rPr>
              <a:t>Perfil de les persones sol·licitants per edat. Total sol·licituds. Catalunya, desembre 2021</a:t>
            </a:r>
            <a:endParaRPr lang="ca-ES" altLang="ca-ES" sz="1200" dirty="0">
              <a:solidFill>
                <a:srgbClr val="FF0000"/>
              </a:solidFill>
            </a:endParaRPr>
          </a:p>
        </p:txBody>
      </p:sp>
      <p:pic>
        <p:nvPicPr>
          <p:cNvPr id="13"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2" name="Imatge 1"/>
          <p:cNvPicPr>
            <a:picLocks noChangeAspect="1"/>
          </p:cNvPicPr>
          <p:nvPr/>
        </p:nvPicPr>
        <p:blipFill>
          <a:blip r:embed="rId3"/>
          <a:stretch>
            <a:fillRect/>
          </a:stretch>
        </p:blipFill>
        <p:spPr>
          <a:xfrm>
            <a:off x="2051149" y="3883946"/>
            <a:ext cx="5184576" cy="2066723"/>
          </a:xfrm>
          <a:prstGeom prst="rect">
            <a:avLst/>
          </a:prstGeom>
        </p:spPr>
      </p:pic>
    </p:spTree>
    <p:extLst>
      <p:ext uri="{BB962C8B-B14F-4D97-AF65-F5344CB8AC3E}">
        <p14:creationId xmlns:p14="http://schemas.microsoft.com/office/powerpoint/2010/main" val="369929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55576" y="3298632"/>
            <a:ext cx="7772400" cy="1077218"/>
          </a:xfrm>
        </p:spPr>
        <p:txBody>
          <a:bodyPr>
            <a:noAutofit/>
          </a:bodyPr>
          <a:lstStyle/>
          <a:p>
            <a:pPr eaLnBrk="1" hangingPunct="1"/>
            <a:r>
              <a:rPr lang="ca-ES" altLang="ca-ES" dirty="0"/>
              <a:t>1. Aprovació de l’Acta de la sessió anterior</a:t>
            </a:r>
          </a:p>
        </p:txBody>
      </p:sp>
      <p:pic>
        <p:nvPicPr>
          <p:cNvPr id="94210" name="Picture 2" descr="http://identitatcorporativa.gencat.cat/web/.content/Documentacio/descarregues/dpt/COLOR/Drets-Socials/drets_socials_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73503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4"/>
          <p:cNvSpPr>
            <a:spLocks noChangeArrowheads="1"/>
          </p:cNvSpPr>
          <p:nvPr/>
        </p:nvSpPr>
        <p:spPr bwMode="auto">
          <a:xfrm>
            <a:off x="755650" y="2996952"/>
            <a:ext cx="7704138" cy="2909565"/>
          </a:xfrm>
          <a:prstGeom prst="rect">
            <a:avLst/>
          </a:prstGeom>
          <a:solidFill>
            <a:schemeClr val="bg1"/>
          </a:solidFill>
          <a:ln w="127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3315"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D190FBD0-FB37-4738-9B50-FCC4B73C88D7}" type="slidenum">
              <a:rPr lang="ca-ES" altLang="ca-ES" sz="1000" smtClean="0"/>
              <a:pPr eaLnBrk="1" hangingPunct="1">
                <a:spcBef>
                  <a:spcPct val="0"/>
                </a:spcBef>
                <a:buClrTx/>
                <a:buFontTx/>
                <a:buNone/>
              </a:pPr>
              <a:t>30</a:t>
            </a:fld>
            <a:endParaRPr lang="ca-ES" altLang="ca-ES" sz="1000"/>
          </a:p>
        </p:txBody>
      </p:sp>
      <p:sp>
        <p:nvSpPr>
          <p:cNvPr id="13316" name="Rectangle 4"/>
          <p:cNvSpPr>
            <a:spLocks noChangeArrowheads="1"/>
          </p:cNvSpPr>
          <p:nvPr/>
        </p:nvSpPr>
        <p:spPr bwMode="auto">
          <a:xfrm>
            <a:off x="682625" y="1772816"/>
            <a:ext cx="77771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None/>
            </a:pPr>
            <a:r>
              <a:rPr lang="ca-ES" sz="1400" b="0" dirty="0"/>
              <a:t>Del conjunt de valoracions inicials dutes a terme, un 22,8% corresponen al grau III, un 26,1% al grau II, un 31,4% al grau I, i un 19,7 % són sense grau. D’altra banda, de les revisions de grau resoltes, </a:t>
            </a:r>
            <a:r>
              <a:rPr lang="ca-ES" sz="1400" b="0"/>
              <a:t>un 24,2% </a:t>
            </a:r>
            <a:r>
              <a:rPr lang="ca-ES" sz="1400" b="0" dirty="0"/>
              <a:t>corresponen al grau III, un 31,1% al grau II, </a:t>
            </a:r>
            <a:r>
              <a:rPr lang="ca-ES" sz="1400" b="0"/>
              <a:t>un 34,1% </a:t>
            </a:r>
            <a:r>
              <a:rPr lang="ca-ES" sz="1400" b="0" dirty="0"/>
              <a:t>al grau I, i un 10,6% són sense grau. Així, la meitat de les valoracions corresponen a dependència severa i gran dependència.</a:t>
            </a:r>
          </a:p>
          <a:p>
            <a:pPr algn="just" eaLnBrk="1" hangingPunct="1">
              <a:spcBef>
                <a:spcPct val="0"/>
              </a:spcBef>
              <a:buClrTx/>
              <a:buFontTx/>
              <a:buNone/>
            </a:pPr>
            <a:br>
              <a:rPr lang="ca-ES" altLang="ca-ES" sz="1400" b="0" dirty="0"/>
            </a:br>
            <a:endParaRPr lang="ca-ES" altLang="ca-ES" sz="1200" b="0" dirty="0"/>
          </a:p>
        </p:txBody>
      </p:sp>
      <p:sp>
        <p:nvSpPr>
          <p:cNvPr id="13317" name="Rectangle 6"/>
          <p:cNvSpPr>
            <a:spLocks noChangeArrowheads="1"/>
          </p:cNvSpPr>
          <p:nvPr/>
        </p:nvSpPr>
        <p:spPr bwMode="auto">
          <a:xfrm>
            <a:off x="683568" y="2996630"/>
            <a:ext cx="7848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lnSpc>
                <a:spcPct val="110000"/>
              </a:lnSpc>
              <a:spcBef>
                <a:spcPct val="0"/>
              </a:spcBef>
              <a:buClrTx/>
              <a:buFontTx/>
              <a:buNone/>
            </a:pPr>
            <a:r>
              <a:rPr lang="ca-ES" altLang="ca-ES" sz="1200" dirty="0">
                <a:solidFill>
                  <a:srgbClr val="4D4D4D"/>
                </a:solidFill>
              </a:rPr>
              <a:t>Distribució de les valoracions inicials i revisions per grau i nivell. Catalunya, desembre 2021</a:t>
            </a:r>
          </a:p>
        </p:txBody>
      </p:sp>
      <p:sp>
        <p:nvSpPr>
          <p:cNvPr id="13318" name="Rectangle 25"/>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3"/>
            </a:pPr>
            <a:r>
              <a:rPr lang="ca-ES" altLang="ca-ES" dirty="0"/>
              <a:t>Situacions de necessitat per manca d’autonomia.</a:t>
            </a:r>
            <a:br>
              <a:rPr lang="ca-ES" altLang="ca-ES" dirty="0"/>
            </a:br>
            <a:r>
              <a:rPr lang="ca-ES" altLang="ca-ES" sz="1800" dirty="0"/>
              <a:t>b. Acció del sistema davant la manca d’autonomia</a:t>
            </a:r>
            <a:endParaRPr lang="ca-ES" altLang="ca-ES" sz="1800" dirty="0">
              <a:solidFill>
                <a:srgbClr val="003399"/>
              </a:solidFill>
            </a:endParaRPr>
          </a:p>
        </p:txBody>
      </p:sp>
      <p:sp>
        <p:nvSpPr>
          <p:cNvPr id="15"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sp>
        <p:nvSpPr>
          <p:cNvPr id="13320" name="Text Box 30"/>
          <p:cNvSpPr txBox="1">
            <a:spLocks noChangeArrowheads="1"/>
          </p:cNvSpPr>
          <p:nvPr/>
        </p:nvSpPr>
        <p:spPr bwMode="auto">
          <a:xfrm>
            <a:off x="1898104" y="3559994"/>
            <a:ext cx="1595438" cy="29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r>
              <a:rPr lang="en-US" altLang="zh-TW" sz="1000" dirty="0" err="1">
                <a:solidFill>
                  <a:srgbClr val="000000"/>
                </a:solidFill>
                <a:latin typeface="Arial Narrow" pitchFamily="34" charset="0"/>
                <a:ea typeface="新細明體" pitchFamily="18" charset="-120"/>
              </a:rPr>
              <a:t>Sol·licituds</a:t>
            </a:r>
            <a:endParaRPr lang="ca-ES" altLang="ca-ES" dirty="0"/>
          </a:p>
        </p:txBody>
      </p:sp>
      <p:sp>
        <p:nvSpPr>
          <p:cNvPr id="13321" name="Text Box 31"/>
          <p:cNvSpPr txBox="1">
            <a:spLocks noChangeArrowheads="1"/>
          </p:cNvSpPr>
          <p:nvPr/>
        </p:nvSpPr>
        <p:spPr bwMode="auto">
          <a:xfrm>
            <a:off x="5714454" y="3564756"/>
            <a:ext cx="159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r>
              <a:rPr lang="en-US" altLang="zh-TW" sz="1000" dirty="0">
                <a:solidFill>
                  <a:srgbClr val="000000"/>
                </a:solidFill>
                <a:latin typeface="Arial Narrow" pitchFamily="34" charset="0"/>
                <a:ea typeface="新細明體" pitchFamily="18" charset="-120"/>
              </a:rPr>
              <a:t>Revisions</a:t>
            </a:r>
            <a:endParaRPr lang="ca-ES" altLang="ca-ES" dirty="0"/>
          </a:p>
        </p:txBody>
      </p:sp>
      <p:pic>
        <p:nvPicPr>
          <p:cNvPr id="16"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2" name="Imatge 1"/>
          <p:cNvPicPr>
            <a:picLocks noChangeAspect="1"/>
          </p:cNvPicPr>
          <p:nvPr/>
        </p:nvPicPr>
        <p:blipFill>
          <a:blip r:embed="rId3"/>
          <a:stretch>
            <a:fillRect/>
          </a:stretch>
        </p:blipFill>
        <p:spPr>
          <a:xfrm>
            <a:off x="895623" y="3904236"/>
            <a:ext cx="3600400" cy="1516380"/>
          </a:xfrm>
          <a:prstGeom prst="rect">
            <a:avLst/>
          </a:prstGeom>
        </p:spPr>
      </p:pic>
      <p:pic>
        <p:nvPicPr>
          <p:cNvPr id="3" name="Imatge 2"/>
          <p:cNvPicPr>
            <a:picLocks noChangeAspect="1"/>
          </p:cNvPicPr>
          <p:nvPr/>
        </p:nvPicPr>
        <p:blipFill>
          <a:blip r:embed="rId4"/>
          <a:stretch>
            <a:fillRect/>
          </a:stretch>
        </p:blipFill>
        <p:spPr>
          <a:xfrm>
            <a:off x="4461283" y="3904373"/>
            <a:ext cx="3930064" cy="1525524"/>
          </a:xfrm>
          <a:prstGeom prst="rect">
            <a:avLst/>
          </a:prstGeom>
        </p:spPr>
      </p:pic>
    </p:spTree>
    <p:extLst>
      <p:ext uri="{BB962C8B-B14F-4D97-AF65-F5344CB8AC3E}">
        <p14:creationId xmlns:p14="http://schemas.microsoft.com/office/powerpoint/2010/main" val="272253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4"/>
          <p:cNvSpPr>
            <a:spLocks noChangeArrowheads="1"/>
          </p:cNvSpPr>
          <p:nvPr/>
        </p:nvSpPr>
        <p:spPr bwMode="auto">
          <a:xfrm>
            <a:off x="755650" y="2780928"/>
            <a:ext cx="7704138" cy="3197597"/>
          </a:xfrm>
          <a:prstGeom prst="rect">
            <a:avLst/>
          </a:prstGeom>
          <a:solidFill>
            <a:schemeClr val="bg1"/>
          </a:solidFill>
          <a:ln w="127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3315"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D190FBD0-FB37-4738-9B50-FCC4B73C88D7}" type="slidenum">
              <a:rPr lang="ca-ES" altLang="ca-ES" sz="1000" smtClean="0"/>
              <a:pPr eaLnBrk="1" hangingPunct="1">
                <a:spcBef>
                  <a:spcPct val="0"/>
                </a:spcBef>
                <a:buClrTx/>
                <a:buFontTx/>
                <a:buNone/>
              </a:pPr>
              <a:t>31</a:t>
            </a:fld>
            <a:endParaRPr lang="ca-ES" altLang="ca-ES" sz="1000"/>
          </a:p>
        </p:txBody>
      </p:sp>
      <p:sp>
        <p:nvSpPr>
          <p:cNvPr id="13318" name="Rectangle 25"/>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3"/>
            </a:pPr>
            <a:r>
              <a:rPr lang="ca-ES" altLang="ca-ES" dirty="0"/>
              <a:t>Situacions de necessitat per manca d’autonomia.</a:t>
            </a:r>
            <a:br>
              <a:rPr lang="ca-ES" altLang="ca-ES" dirty="0"/>
            </a:br>
            <a:r>
              <a:rPr lang="ca-ES" altLang="ca-ES" sz="1800" dirty="0"/>
              <a:t>b. Acció del sistema davant la manca d’autonomia</a:t>
            </a:r>
            <a:endParaRPr lang="ca-ES" altLang="ca-ES" sz="1800" dirty="0">
              <a:solidFill>
                <a:srgbClr val="003399"/>
              </a:solidFill>
            </a:endParaRPr>
          </a:p>
        </p:txBody>
      </p:sp>
      <p:sp>
        <p:nvSpPr>
          <p:cNvPr id="13" name="Rectangle 8"/>
          <p:cNvSpPr>
            <a:spLocks noChangeArrowheads="1"/>
          </p:cNvSpPr>
          <p:nvPr/>
        </p:nvSpPr>
        <p:spPr bwMode="auto">
          <a:xfrm>
            <a:off x="682625" y="1773238"/>
            <a:ext cx="7777163" cy="9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lgn="just" eaLnBrk="1" hangingPunct="1">
              <a:spcBef>
                <a:spcPct val="0"/>
              </a:spcBef>
              <a:buClrTx/>
              <a:buNone/>
            </a:pPr>
            <a:r>
              <a:rPr lang="ca-ES" altLang="ca-ES" sz="1400" b="0" u="none" dirty="0"/>
              <a:t>El nombre de places del servei de centre de dia i de residència per a gent gran a Catalunya s'han incrementat de manera sostinguda els últims anys. L’any 2020, de les </a:t>
            </a:r>
            <a:r>
              <a:rPr lang="ca-ES" sz="1400" b="0" dirty="0"/>
              <a:t>65.100 </a:t>
            </a:r>
            <a:r>
              <a:rPr lang="ca-ES" altLang="ca-ES" sz="1400" b="0" u="none" dirty="0"/>
              <a:t>places de residència el 66,7% tenien finançament públic i de les </a:t>
            </a:r>
            <a:r>
              <a:rPr lang="ca-ES" altLang="ca-ES" sz="1400" b="0" dirty="0"/>
              <a:t>20</a:t>
            </a:r>
            <a:r>
              <a:rPr lang="ca-ES" sz="1400" b="0" dirty="0"/>
              <a:t>.060 </a:t>
            </a:r>
            <a:r>
              <a:rPr lang="ca-ES" altLang="ca-ES" sz="1400" b="0" u="none" dirty="0"/>
              <a:t>places de centre de dia el tenien el 56,0%.</a:t>
            </a:r>
          </a:p>
        </p:txBody>
      </p:sp>
      <p:sp>
        <p:nvSpPr>
          <p:cNvPr id="15" name="Rectangle 9"/>
          <p:cNvSpPr>
            <a:spLocks noChangeArrowheads="1"/>
          </p:cNvSpPr>
          <p:nvPr/>
        </p:nvSpPr>
        <p:spPr bwMode="auto">
          <a:xfrm>
            <a:off x="755650" y="2780928"/>
            <a:ext cx="7704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lgn="ctr" eaLnBrk="1" hangingPunct="1">
              <a:lnSpc>
                <a:spcPct val="110000"/>
              </a:lnSpc>
              <a:spcBef>
                <a:spcPct val="0"/>
              </a:spcBef>
              <a:buClrTx/>
              <a:buFontTx/>
              <a:buNone/>
            </a:pPr>
            <a:r>
              <a:rPr lang="ca-ES" altLang="ca-ES" sz="1200" u="none" dirty="0">
                <a:solidFill>
                  <a:srgbClr val="4D4D4D"/>
                </a:solidFill>
              </a:rPr>
              <a:t>Places del servei de centre de dia i residència per a gent gran. Catalunya, 2015-2020</a:t>
            </a:r>
            <a:endParaRPr lang="ca-ES" altLang="ca-ES" sz="1200" u="none" dirty="0">
              <a:solidFill>
                <a:srgbClr val="FF0000"/>
              </a:solidFill>
            </a:endParaRPr>
          </a:p>
        </p:txBody>
      </p:sp>
      <p:sp>
        <p:nvSpPr>
          <p:cNvPr id="11"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e 2"/>
          <p:cNvGraphicFramePr>
            <a:graphicFrameLocks noChangeAspect="1"/>
          </p:cNvGraphicFramePr>
          <p:nvPr>
            <p:extLst>
              <p:ext uri="{D42A27DB-BD31-4B8C-83A1-F6EECF244321}">
                <p14:modId xmlns:p14="http://schemas.microsoft.com/office/powerpoint/2010/main" val="722600895"/>
              </p:ext>
            </p:extLst>
          </p:nvPr>
        </p:nvGraphicFramePr>
        <p:xfrm>
          <a:off x="1766888" y="3308573"/>
          <a:ext cx="5610225" cy="2352675"/>
        </p:xfrm>
        <a:graphic>
          <a:graphicData uri="http://schemas.openxmlformats.org/presentationml/2006/ole">
            <mc:AlternateContent xmlns:mc="http://schemas.openxmlformats.org/markup-compatibility/2006">
              <mc:Choice xmlns:v="urn:schemas-microsoft-com:vml" Requires="v">
                <p:oleObj spid="_x0000_s2067" name="Hoja de cálculo" r:id="rId4" imgW="5609938" imgH="2353045" progId="Excel.Sheet.8">
                  <p:link updateAutomatic="1"/>
                </p:oleObj>
              </mc:Choice>
              <mc:Fallback>
                <p:oleObj name="Hoja de cálculo" r:id="rId4" imgW="5609938" imgH="2353045" progId="Excel.Sheet.8">
                  <p:link updateAutomatic="1"/>
                  <p:pic>
                    <p:nvPicPr>
                      <p:cNvPr id="3" name="Objecte 2"/>
                      <p:cNvPicPr/>
                      <p:nvPr/>
                    </p:nvPicPr>
                    <p:blipFill>
                      <a:blip r:embed="rId5"/>
                      <a:stretch>
                        <a:fillRect/>
                      </a:stretch>
                    </p:blipFill>
                    <p:spPr>
                      <a:xfrm>
                        <a:off x="1766888" y="3308573"/>
                        <a:ext cx="5610225" cy="2352675"/>
                      </a:xfrm>
                      <a:prstGeom prst="rect">
                        <a:avLst/>
                      </a:prstGeom>
                    </p:spPr>
                  </p:pic>
                </p:oleObj>
              </mc:Fallback>
            </mc:AlternateContent>
          </a:graphicData>
        </a:graphic>
      </p:graphicFrame>
    </p:spTree>
    <p:extLst>
      <p:ext uri="{BB962C8B-B14F-4D97-AF65-F5344CB8AC3E}">
        <p14:creationId xmlns:p14="http://schemas.microsoft.com/office/powerpoint/2010/main" val="100239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4"/>
          <p:cNvSpPr>
            <a:spLocks noChangeArrowheads="1"/>
          </p:cNvSpPr>
          <p:nvPr/>
        </p:nvSpPr>
        <p:spPr bwMode="auto">
          <a:xfrm>
            <a:off x="755650" y="2636912"/>
            <a:ext cx="7704138" cy="3269605"/>
          </a:xfrm>
          <a:prstGeom prst="rect">
            <a:avLst/>
          </a:prstGeom>
          <a:solidFill>
            <a:schemeClr val="bg1"/>
          </a:solidFill>
          <a:ln w="127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3315"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D190FBD0-FB37-4738-9B50-FCC4B73C88D7}" type="slidenum">
              <a:rPr lang="ca-ES" altLang="ca-ES" sz="1000" smtClean="0"/>
              <a:pPr eaLnBrk="1" hangingPunct="1">
                <a:spcBef>
                  <a:spcPct val="0"/>
                </a:spcBef>
                <a:buClrTx/>
                <a:buFontTx/>
                <a:buNone/>
              </a:pPr>
              <a:t>32</a:t>
            </a:fld>
            <a:endParaRPr lang="ca-ES" altLang="ca-ES" sz="1000"/>
          </a:p>
        </p:txBody>
      </p:sp>
      <p:sp>
        <p:nvSpPr>
          <p:cNvPr id="13318" name="Rectangle 25"/>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3"/>
            </a:pPr>
            <a:r>
              <a:rPr lang="ca-ES" altLang="ca-ES" dirty="0"/>
              <a:t>Situacions de necessitat per manca d’autonomia.</a:t>
            </a:r>
            <a:br>
              <a:rPr lang="ca-ES" altLang="ca-ES" dirty="0"/>
            </a:br>
            <a:r>
              <a:rPr lang="ca-ES" altLang="ca-ES" sz="1800" dirty="0"/>
              <a:t>b. Acció del sistema davant la manca d’autonomia</a:t>
            </a:r>
            <a:endParaRPr lang="ca-ES" altLang="ca-ES" sz="1800" dirty="0">
              <a:solidFill>
                <a:srgbClr val="003399"/>
              </a:solidFill>
            </a:endParaRPr>
          </a:p>
        </p:txBody>
      </p:sp>
      <p:sp>
        <p:nvSpPr>
          <p:cNvPr id="11"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pic>
        <p:nvPicPr>
          <p:cNvPr id="16"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682625" y="1773238"/>
            <a:ext cx="7777163" cy="9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lgn="just" eaLnBrk="1" hangingPunct="1">
              <a:spcBef>
                <a:spcPct val="0"/>
              </a:spcBef>
              <a:buClrTx/>
              <a:buNone/>
            </a:pPr>
            <a:r>
              <a:rPr lang="ca-ES" altLang="ca-ES" sz="1400" b="0" u="none" dirty="0"/>
              <a:t>L’any 2020, el finançament públic de serveis d’atenció a persones amb discapacitat en el marc de l’atenció a la dependència va ser el següent: 7.426 places de llar residència i centre residencial i 844 places de centre de dia d’atenció especialitzada.</a:t>
            </a:r>
          </a:p>
        </p:txBody>
      </p:sp>
      <p:sp>
        <p:nvSpPr>
          <p:cNvPr id="12" name="Rectangle 9"/>
          <p:cNvSpPr>
            <a:spLocks noChangeArrowheads="1"/>
          </p:cNvSpPr>
          <p:nvPr/>
        </p:nvSpPr>
        <p:spPr bwMode="auto">
          <a:xfrm>
            <a:off x="755650" y="2780928"/>
            <a:ext cx="7704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lgn="ctr" eaLnBrk="1" hangingPunct="1">
              <a:lnSpc>
                <a:spcPct val="110000"/>
              </a:lnSpc>
              <a:spcBef>
                <a:spcPct val="0"/>
              </a:spcBef>
              <a:buClrTx/>
              <a:buFontTx/>
              <a:buNone/>
            </a:pPr>
            <a:r>
              <a:rPr lang="ca-ES" altLang="ca-ES" sz="1200" u="none" dirty="0">
                <a:solidFill>
                  <a:srgbClr val="4D4D4D"/>
                </a:solidFill>
              </a:rPr>
              <a:t>Places del servei de centre de dia d’atenció especialitzada i </a:t>
            </a:r>
            <a:r>
              <a:rPr lang="ca-ES" altLang="ca-ES" sz="1200" dirty="0">
                <a:solidFill>
                  <a:srgbClr val="4D4D4D"/>
                </a:solidFill>
              </a:rPr>
              <a:t>centre residencial</a:t>
            </a:r>
            <a:r>
              <a:rPr lang="ca-ES" altLang="ca-ES" sz="1200" u="none" dirty="0">
                <a:solidFill>
                  <a:srgbClr val="4D4D4D"/>
                </a:solidFill>
              </a:rPr>
              <a:t> i llar residència per a persones amb discapacitat. Catalunya, 2015-2020</a:t>
            </a:r>
            <a:endParaRPr lang="ca-ES" altLang="ca-ES" sz="1200" u="none" dirty="0">
              <a:solidFill>
                <a:srgbClr val="FF0000"/>
              </a:solidFill>
            </a:endParaRPr>
          </a:p>
        </p:txBody>
      </p:sp>
      <p:pic>
        <p:nvPicPr>
          <p:cNvPr id="14" name="Imatge 13"/>
          <p:cNvPicPr>
            <a:picLocks noChangeAspect="1"/>
          </p:cNvPicPr>
          <p:nvPr/>
        </p:nvPicPr>
        <p:blipFill>
          <a:blip r:embed="rId3"/>
          <a:stretch>
            <a:fillRect/>
          </a:stretch>
        </p:blipFill>
        <p:spPr>
          <a:xfrm>
            <a:off x="1619672" y="3428628"/>
            <a:ext cx="6192687" cy="2216809"/>
          </a:xfrm>
          <a:prstGeom prst="rect">
            <a:avLst/>
          </a:prstGeom>
        </p:spPr>
      </p:pic>
    </p:spTree>
    <p:extLst>
      <p:ext uri="{BB962C8B-B14F-4D97-AF65-F5344CB8AC3E}">
        <p14:creationId xmlns:p14="http://schemas.microsoft.com/office/powerpoint/2010/main" val="1371539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D190FBD0-FB37-4738-9B50-FCC4B73C88D7}" type="slidenum">
              <a:rPr lang="ca-ES" altLang="ca-ES" sz="1000" smtClean="0"/>
              <a:pPr eaLnBrk="1" hangingPunct="1">
                <a:spcBef>
                  <a:spcPct val="0"/>
                </a:spcBef>
                <a:buClrTx/>
                <a:buFontTx/>
                <a:buNone/>
              </a:pPr>
              <a:t>33</a:t>
            </a:fld>
            <a:endParaRPr lang="ca-ES" altLang="ca-ES" sz="1000"/>
          </a:p>
        </p:txBody>
      </p:sp>
      <p:sp>
        <p:nvSpPr>
          <p:cNvPr id="13318" name="Rectangle 25"/>
          <p:cNvSpPr>
            <a:spLocks noGrp="1" noChangeArrowheads="1"/>
          </p:cNvSpPr>
          <p:nvPr>
            <p:ph type="title" idx="4294967295"/>
          </p:nvPr>
        </p:nvSpPr>
        <p:spPr>
          <a:xfrm>
            <a:off x="682625" y="611188"/>
            <a:ext cx="8137847" cy="1008062"/>
          </a:xfrm>
        </p:spPr>
        <p:txBody>
          <a:bodyPr/>
          <a:lstStyle/>
          <a:p>
            <a:pPr marL="457200" indent="-457200" eaLnBrk="1" hangingPunct="1">
              <a:buFontTx/>
              <a:buAutoNum type="arabicPeriod" startAt="3"/>
            </a:pPr>
            <a:r>
              <a:rPr lang="ca-ES" altLang="ca-ES" dirty="0"/>
              <a:t>Situacions de necessitat per manca d’autonomia.</a:t>
            </a:r>
            <a:br>
              <a:rPr lang="ca-ES" altLang="ca-ES" dirty="0"/>
            </a:br>
            <a:r>
              <a:rPr lang="ca-ES" altLang="ca-ES" sz="1800" dirty="0"/>
              <a:t>c. Mesures excepcionals COVID-19 en l’àmbit de l’autonomia personal i la discapacitat</a:t>
            </a:r>
            <a:endParaRPr lang="ca-ES" altLang="ca-ES" sz="1800" dirty="0">
              <a:solidFill>
                <a:srgbClr val="003399"/>
              </a:solidFill>
            </a:endParaRPr>
          </a:p>
        </p:txBody>
      </p:sp>
      <p:sp>
        <p:nvSpPr>
          <p:cNvPr id="11"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pic>
        <p:nvPicPr>
          <p:cNvPr id="16"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682625" y="1946005"/>
            <a:ext cx="7773988" cy="411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lgn="just">
              <a:defRPr/>
            </a:pPr>
            <a:r>
              <a:rPr lang="ca-ES" sz="1300" b="0" dirty="0"/>
              <a:t>Adquisició i subministrament d’</a:t>
            </a:r>
            <a:r>
              <a:rPr lang="ca-ES" sz="1300" dirty="0"/>
              <a:t>equips de prevenció </a:t>
            </a:r>
            <a:r>
              <a:rPr lang="ca-ES" sz="1300" b="0" dirty="0"/>
              <a:t>(</a:t>
            </a:r>
            <a:r>
              <a:rPr lang="ca-ES" sz="1300" b="0" dirty="0" err="1"/>
              <a:t>EPIs</a:t>
            </a:r>
            <a:r>
              <a:rPr lang="ca-ES" sz="1300" b="0" dirty="0"/>
              <a:t>) per a establiments públics i privats del Sistema Català de Serveis Socials.</a:t>
            </a:r>
          </a:p>
          <a:p>
            <a:pPr algn="just">
              <a:defRPr/>
            </a:pPr>
            <a:r>
              <a:rPr lang="ca-ES" sz="1300" dirty="0"/>
              <a:t>Serveis urgent de desinfecció </a:t>
            </a:r>
            <a:r>
              <a:rPr lang="ca-ES" sz="1300" b="0" dirty="0"/>
              <a:t>de residències socials i equipaments alternatius associats al trasllat de residents.</a:t>
            </a:r>
          </a:p>
          <a:p>
            <a:pPr algn="just">
              <a:defRPr/>
            </a:pPr>
            <a:r>
              <a:rPr lang="ca-ES" sz="1300" dirty="0"/>
              <a:t>Obertura de dispositius alternatius </a:t>
            </a:r>
            <a:r>
              <a:rPr lang="ca-ES" sz="1300" b="0" dirty="0"/>
              <a:t>per al trasllat de residents i garantir la protecció i l’assistència immediata de les persones.</a:t>
            </a:r>
          </a:p>
          <a:p>
            <a:pPr algn="just">
              <a:defRPr/>
            </a:pPr>
            <a:r>
              <a:rPr lang="ca-ES" sz="1300" dirty="0"/>
              <a:t>Posada a disposició de professionals </a:t>
            </a:r>
            <a:r>
              <a:rPr lang="ca-ES" sz="1300" b="0" dirty="0"/>
              <a:t>a l’atenció residencial, tant en equipaments del Departament de Drets Socials  com de l'administració local i del sector privat.</a:t>
            </a:r>
          </a:p>
          <a:p>
            <a:pPr algn="just">
              <a:defRPr/>
            </a:pPr>
            <a:r>
              <a:rPr lang="ca-ES" sz="1300" dirty="0"/>
              <a:t>Reserva de places</a:t>
            </a:r>
            <a:r>
              <a:rPr lang="ca-ES" sz="1300" b="0" dirty="0"/>
              <a:t> buides en residències de gent gran i per a persones amb discapacitat per incrementar la capacitat de resposta davant possibles rebrots.</a:t>
            </a:r>
          </a:p>
          <a:p>
            <a:pPr algn="just">
              <a:defRPr/>
            </a:pPr>
            <a:r>
              <a:rPr lang="ca-ES" sz="1300" dirty="0"/>
              <a:t>Compensació de costos addicionals </a:t>
            </a:r>
            <a:r>
              <a:rPr lang="ca-ES" sz="1300" b="0" dirty="0"/>
              <a:t>destinada als proveïdors de la xarxa d’atenció pública.</a:t>
            </a:r>
          </a:p>
          <a:p>
            <a:pPr algn="just">
              <a:defRPr/>
            </a:pPr>
            <a:r>
              <a:rPr lang="ca-ES" sz="1300" dirty="0"/>
              <a:t>Increment del preu de referència </a:t>
            </a:r>
            <a:r>
              <a:rPr lang="ca-ES" sz="1300" b="0" dirty="0"/>
              <a:t>de les places públiques.</a:t>
            </a:r>
          </a:p>
          <a:p>
            <a:pPr algn="just">
              <a:defRPr/>
            </a:pPr>
            <a:r>
              <a:rPr lang="ca-ES" sz="1300" dirty="0"/>
              <a:t>Reforç de les plantilles </a:t>
            </a:r>
            <a:r>
              <a:rPr lang="ca-ES" sz="1300" b="0" dirty="0"/>
              <a:t>dels centres residencials d’atenció a les persones grans i amb discapacitat.</a:t>
            </a:r>
          </a:p>
          <a:p>
            <a:pPr algn="just">
              <a:defRPr/>
            </a:pPr>
            <a:r>
              <a:rPr lang="ca-ES" sz="1300" b="0" dirty="0"/>
              <a:t>Posada en marxa d’un </a:t>
            </a:r>
            <a:r>
              <a:rPr lang="ca-ES" sz="1300" dirty="0"/>
              <a:t>Programa temporal </a:t>
            </a:r>
            <a:r>
              <a:rPr lang="ca-ES" sz="1300" b="0" dirty="0"/>
              <a:t>de 3 anys, amb la contractació de 219 professionals,  per al seguiment  i control de mesures per fer front a la pandèmia de la COVID-19.</a:t>
            </a:r>
          </a:p>
          <a:p>
            <a:pPr algn="just">
              <a:defRPr/>
            </a:pPr>
            <a:r>
              <a:rPr lang="ca-ES" sz="1300" dirty="0"/>
              <a:t>Complement de productivitat extraordinari </a:t>
            </a:r>
            <a:r>
              <a:rPr lang="ca-ES" sz="1300" b="0" dirty="0"/>
              <a:t>per als treballadors de centres residencials.</a:t>
            </a:r>
          </a:p>
          <a:p>
            <a:pPr>
              <a:defRPr/>
            </a:pPr>
            <a:endParaRPr lang="ca-ES" sz="1400" dirty="0"/>
          </a:p>
        </p:txBody>
      </p:sp>
    </p:spTree>
    <p:extLst>
      <p:ext uri="{BB962C8B-B14F-4D97-AF65-F5344CB8AC3E}">
        <p14:creationId xmlns:p14="http://schemas.microsoft.com/office/powerpoint/2010/main" val="540389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3453ED3-C050-482E-95BA-DBE2D30F2A7C}" type="slidenum">
              <a:rPr lang="ca-ES" altLang="ca-ES" sz="1000" smtClean="0"/>
              <a:pPr eaLnBrk="1" hangingPunct="1">
                <a:spcBef>
                  <a:spcPct val="0"/>
                </a:spcBef>
                <a:buClrTx/>
                <a:buFontTx/>
                <a:buNone/>
              </a:pPr>
              <a:t>34</a:t>
            </a:fld>
            <a:endParaRPr lang="ca-ES" altLang="ca-ES" sz="1000"/>
          </a:p>
        </p:txBody>
      </p:sp>
      <p:sp>
        <p:nvSpPr>
          <p:cNvPr id="15363" name="Rectangle 2"/>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dirty="0"/>
              <a:t>Situacions de necessitat relacional</a:t>
            </a:r>
          </a:p>
        </p:txBody>
      </p:sp>
      <p:sp>
        <p:nvSpPr>
          <p:cNvPr id="15364" name="Rectangle 3"/>
          <p:cNvSpPr>
            <a:spLocks noGrp="1" noChangeArrowheads="1"/>
          </p:cNvSpPr>
          <p:nvPr>
            <p:ph type="body" idx="4294967295"/>
          </p:nvPr>
        </p:nvSpPr>
        <p:spPr>
          <a:xfrm>
            <a:off x="685800" y="2060575"/>
            <a:ext cx="7773988" cy="2157413"/>
          </a:xfrm>
        </p:spPr>
        <p:txBody>
          <a:bodyPr/>
          <a:lstStyle/>
          <a:p>
            <a:pPr algn="just" eaLnBrk="1" hangingPunct="1"/>
            <a:r>
              <a:rPr lang="ca-ES" altLang="ca-ES" sz="1600" dirty="0"/>
              <a:t>Aquesta categoria inclou aquelles situacions de necessitat derivades dels vincles socials, tant en l’entorn familiar com en el comunitari. Inclou totes les situacions de necessitat en les quals el dèficit en les relacions socials, la manca de relacions i/o l’existència d’unes relacions </a:t>
            </a:r>
            <a:r>
              <a:rPr lang="ca-ES" altLang="ca-ES" sz="1600" dirty="0" err="1"/>
              <a:t>disfuncionals</a:t>
            </a:r>
            <a:r>
              <a:rPr lang="ca-ES" altLang="ca-ES" sz="1600" dirty="0"/>
              <a:t> creen vulnerabilitat o risc a les persones. </a:t>
            </a:r>
          </a:p>
          <a:p>
            <a:pPr eaLnBrk="1" hangingPunct="1"/>
            <a:endParaRPr lang="ca-ES" altLang="ca-ES" sz="1600" dirty="0"/>
          </a:p>
          <a:p>
            <a:pPr algn="just" eaLnBrk="1" hangingPunct="1"/>
            <a:r>
              <a:rPr lang="ca-ES" altLang="ca-ES" sz="1600" dirty="0"/>
              <a:t>L’estructura d’aquesta categoria ens permet identificar dues subcategories:</a:t>
            </a:r>
          </a:p>
          <a:p>
            <a:pPr lvl="1" algn="just" eaLnBrk="1" hangingPunct="1">
              <a:buFont typeface="Wingdings" pitchFamily="2" charset="2"/>
              <a:buNone/>
            </a:pPr>
            <a:endParaRPr lang="ca-ES" altLang="ca-ES" sz="1400" dirty="0"/>
          </a:p>
        </p:txBody>
      </p:sp>
      <p:sp>
        <p:nvSpPr>
          <p:cNvPr id="15365" name="Rectangle 5"/>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15366" name="Rectangle 6"/>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15370" name="_s1185"/>
          <p:cNvSpPr>
            <a:spLocks noChangeArrowheads="1"/>
          </p:cNvSpPr>
          <p:nvPr/>
        </p:nvSpPr>
        <p:spPr bwMode="auto">
          <a:xfrm>
            <a:off x="3425874" y="4149725"/>
            <a:ext cx="2401060" cy="55753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r>
              <a:rPr lang="ca-ES" altLang="ca-ES" sz="1200"/>
              <a:t>Situacions de necessitat relacional</a:t>
            </a:r>
          </a:p>
        </p:txBody>
      </p:sp>
      <p:cxnSp>
        <p:nvCxnSpPr>
          <p:cNvPr id="15371" name="_s1218"/>
          <p:cNvCxnSpPr>
            <a:cxnSpLocks noChangeShapeType="1"/>
          </p:cNvCxnSpPr>
          <p:nvPr/>
        </p:nvCxnSpPr>
        <p:spPr bwMode="auto">
          <a:xfrm rot="16200000">
            <a:off x="3876913" y="4157751"/>
            <a:ext cx="292100" cy="1446988"/>
          </a:xfrm>
          <a:prstGeom prst="bentConnector3">
            <a:avLst>
              <a:gd name="adj1" fmla="val 43477"/>
            </a:avLst>
          </a:prstGeom>
          <a:ln>
            <a:headEnd/>
            <a:tailEnd/>
          </a:ln>
        </p:spPr>
        <p:style>
          <a:lnRef idx="1">
            <a:schemeClr val="accent5"/>
          </a:lnRef>
          <a:fillRef idx="0">
            <a:schemeClr val="accent5"/>
          </a:fillRef>
          <a:effectRef idx="0">
            <a:schemeClr val="accent5"/>
          </a:effectRef>
          <a:fontRef idx="minor">
            <a:schemeClr val="tx1"/>
          </a:fontRef>
        </p:style>
      </p:cxnSp>
      <p:cxnSp>
        <p:nvCxnSpPr>
          <p:cNvPr id="15372" name="_s1225"/>
          <p:cNvCxnSpPr>
            <a:cxnSpLocks noChangeShapeType="1"/>
          </p:cNvCxnSpPr>
          <p:nvPr/>
        </p:nvCxnSpPr>
        <p:spPr bwMode="auto">
          <a:xfrm rot="5400000" flipH="1">
            <a:off x="5362648" y="4144416"/>
            <a:ext cx="292735" cy="1446988"/>
          </a:xfrm>
          <a:prstGeom prst="bentConnector3">
            <a:avLst>
              <a:gd name="adj1" fmla="val 39130"/>
            </a:avLst>
          </a:prstGeom>
          <a:ln>
            <a:headEnd/>
            <a:tailEnd/>
          </a:ln>
        </p:spPr>
        <p:style>
          <a:lnRef idx="1">
            <a:schemeClr val="accent5"/>
          </a:lnRef>
          <a:fillRef idx="0">
            <a:schemeClr val="accent5"/>
          </a:fillRef>
          <a:effectRef idx="0">
            <a:schemeClr val="accent5"/>
          </a:effectRef>
          <a:fontRef idx="minor">
            <a:schemeClr val="tx1"/>
          </a:fontRef>
        </p:style>
      </p:cxnSp>
      <p:sp>
        <p:nvSpPr>
          <p:cNvPr id="15373" name="_s1185"/>
          <p:cNvSpPr>
            <a:spLocks noChangeArrowheads="1"/>
          </p:cNvSpPr>
          <p:nvPr/>
        </p:nvSpPr>
        <p:spPr bwMode="auto">
          <a:xfrm>
            <a:off x="2268538" y="5080000"/>
            <a:ext cx="1945621" cy="44132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endParaRPr lang="ca-ES" altLang="ca-ES" sz="1000" dirty="0"/>
          </a:p>
          <a:p>
            <a:pPr algn="ctr" eaLnBrk="1" hangingPunct="1">
              <a:spcBef>
                <a:spcPct val="50000"/>
              </a:spcBef>
              <a:buClrTx/>
              <a:buFontTx/>
              <a:buNone/>
            </a:pPr>
            <a:endParaRPr lang="ca-ES" altLang="ca-ES" sz="1200" dirty="0"/>
          </a:p>
          <a:p>
            <a:pPr algn="ctr" eaLnBrk="1" hangingPunct="1">
              <a:spcBef>
                <a:spcPct val="50000"/>
              </a:spcBef>
              <a:buClrTx/>
              <a:buFontTx/>
              <a:buNone/>
            </a:pPr>
            <a:r>
              <a:rPr lang="ca-ES" altLang="ca-ES" sz="1200" b="0" dirty="0"/>
              <a:t>A. Relacions familiars </a:t>
            </a:r>
            <a:r>
              <a:rPr lang="ca-ES" altLang="ca-ES" sz="1200" b="0" dirty="0" err="1"/>
              <a:t>disfuncionals</a:t>
            </a:r>
            <a:endParaRPr lang="ca-ES" altLang="ca-ES" sz="1200" b="0" dirty="0"/>
          </a:p>
          <a:p>
            <a:pPr algn="ctr" eaLnBrk="1" hangingPunct="1">
              <a:spcBef>
                <a:spcPct val="50000"/>
              </a:spcBef>
              <a:buClrTx/>
              <a:buFontTx/>
              <a:buNone/>
            </a:pPr>
            <a:endParaRPr lang="ca-ES" altLang="ca-ES" sz="1200" dirty="0"/>
          </a:p>
          <a:p>
            <a:pPr algn="ctr" eaLnBrk="1" hangingPunct="1">
              <a:spcBef>
                <a:spcPct val="50000"/>
              </a:spcBef>
              <a:buClrTx/>
              <a:buFontTx/>
              <a:buNone/>
            </a:pPr>
            <a:endParaRPr lang="ca-ES" altLang="ca-ES" sz="1200" dirty="0"/>
          </a:p>
        </p:txBody>
      </p:sp>
      <p:sp>
        <p:nvSpPr>
          <p:cNvPr id="15374" name="_s1185"/>
          <p:cNvSpPr>
            <a:spLocks noChangeArrowheads="1"/>
          </p:cNvSpPr>
          <p:nvPr/>
        </p:nvSpPr>
        <p:spPr bwMode="auto">
          <a:xfrm>
            <a:off x="5148539" y="5080000"/>
            <a:ext cx="2134911" cy="44132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endParaRPr lang="ca-ES" altLang="ca-ES" sz="1000" dirty="0"/>
          </a:p>
          <a:p>
            <a:pPr algn="ctr" eaLnBrk="1" hangingPunct="1">
              <a:spcBef>
                <a:spcPct val="50000"/>
              </a:spcBef>
              <a:buClrTx/>
              <a:buFontTx/>
              <a:buNone/>
            </a:pPr>
            <a:r>
              <a:rPr lang="ca-ES" altLang="ca-ES" sz="1200" b="0" dirty="0"/>
              <a:t>B. Dèficits en les relacions socials</a:t>
            </a:r>
          </a:p>
          <a:p>
            <a:pPr algn="ctr" eaLnBrk="1" hangingPunct="1">
              <a:spcBef>
                <a:spcPct val="50000"/>
              </a:spcBef>
              <a:buClrTx/>
              <a:buFontTx/>
              <a:buNone/>
            </a:pPr>
            <a:endParaRPr lang="ca-ES" altLang="ca-ES" sz="1200" dirty="0"/>
          </a:p>
        </p:txBody>
      </p:sp>
      <p:sp>
        <p:nvSpPr>
          <p:cNvPr id="15375" name="Line 21"/>
          <p:cNvSpPr>
            <a:spLocks noChangeShapeType="1"/>
          </p:cNvSpPr>
          <p:nvPr/>
        </p:nvSpPr>
        <p:spPr bwMode="auto">
          <a:xfrm flipV="1">
            <a:off x="5241279" y="5178425"/>
            <a:ext cx="1943715" cy="266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a-ES"/>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44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34"/>
          <p:cNvSpPr>
            <a:spLocks noChangeArrowheads="1"/>
          </p:cNvSpPr>
          <p:nvPr/>
        </p:nvSpPr>
        <p:spPr bwMode="auto">
          <a:xfrm>
            <a:off x="755650" y="3068960"/>
            <a:ext cx="7704138" cy="2739827"/>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6387"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822EC11B-CA25-421D-8F24-5B81D9E07865}" type="slidenum">
              <a:rPr lang="ca-ES" altLang="ca-ES" sz="1000" smtClean="0"/>
              <a:pPr eaLnBrk="1" hangingPunct="1">
                <a:spcBef>
                  <a:spcPct val="0"/>
                </a:spcBef>
                <a:buClrTx/>
                <a:buFontTx/>
                <a:buNone/>
              </a:pPr>
              <a:t>35</a:t>
            </a:fld>
            <a:endParaRPr lang="ca-ES" altLang="ca-ES" sz="1000"/>
          </a:p>
        </p:txBody>
      </p:sp>
      <p:sp>
        <p:nvSpPr>
          <p:cNvPr id="16389" name="Rectangle 6"/>
          <p:cNvSpPr>
            <a:spLocks noChangeArrowheads="1"/>
          </p:cNvSpPr>
          <p:nvPr/>
        </p:nvSpPr>
        <p:spPr bwMode="auto">
          <a:xfrm>
            <a:off x="755650" y="3245272"/>
            <a:ext cx="7704138" cy="3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lnSpc>
                <a:spcPct val="110000"/>
              </a:lnSpc>
              <a:spcBef>
                <a:spcPct val="0"/>
              </a:spcBef>
              <a:buClrTx/>
              <a:buFontTx/>
              <a:buNone/>
            </a:pPr>
            <a:r>
              <a:rPr lang="ca-ES" altLang="ca-ES" sz="1200" dirty="0">
                <a:solidFill>
                  <a:srgbClr val="4D4D4D"/>
                </a:solidFill>
              </a:rPr>
              <a:t>Distribució dels menors amb mesura segons els tipus d’acolliment. Catalunya, 2014-2020 </a:t>
            </a:r>
          </a:p>
          <a:p>
            <a:pPr algn="ctr" eaLnBrk="1" hangingPunct="1">
              <a:spcBef>
                <a:spcPct val="0"/>
              </a:spcBef>
              <a:buClrTx/>
              <a:buFontTx/>
              <a:buNone/>
            </a:pPr>
            <a:r>
              <a:rPr lang="ca-ES" altLang="ca-ES" sz="1400" b="0" dirty="0"/>
              <a:t> </a:t>
            </a:r>
          </a:p>
        </p:txBody>
      </p:sp>
      <p:sp>
        <p:nvSpPr>
          <p:cNvPr id="16390" name="Rectangle 11"/>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dirty="0"/>
              <a:t>Situacions de necessitat relacional.</a:t>
            </a:r>
            <a:br>
              <a:rPr lang="ca-ES" altLang="ca-ES" dirty="0"/>
            </a:br>
            <a:r>
              <a:rPr lang="ca-ES" altLang="ca-ES" sz="1800" dirty="0"/>
              <a:t>a. Context sociodemogràfic</a:t>
            </a:r>
          </a:p>
        </p:txBody>
      </p:sp>
      <p:sp>
        <p:nvSpPr>
          <p:cNvPr id="16392" name="Rectangle 8"/>
          <p:cNvSpPr>
            <a:spLocks noChangeArrowheads="1"/>
          </p:cNvSpPr>
          <p:nvPr/>
        </p:nvSpPr>
        <p:spPr bwMode="auto">
          <a:xfrm>
            <a:off x="684213" y="1772816"/>
            <a:ext cx="77755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00" b="0" dirty="0"/>
              <a:t>Dins la subcategoria de les </a:t>
            </a:r>
            <a:r>
              <a:rPr lang="ca-ES" altLang="ca-ES" sz="1400" b="0" i="1" dirty="0"/>
              <a:t>relacions familiars </a:t>
            </a:r>
            <a:r>
              <a:rPr lang="ca-ES" altLang="ca-ES" sz="1400" b="0" i="1" dirty="0" err="1"/>
              <a:t>disfuncionals</a:t>
            </a:r>
            <a:r>
              <a:rPr lang="ca-ES" altLang="ca-ES" sz="1400" b="0" i="1" dirty="0"/>
              <a:t>, e</a:t>
            </a:r>
            <a:r>
              <a:rPr lang="ca-ES" altLang="ca-ES" sz="1400" b="0" dirty="0"/>
              <a:t>l 2020 la mesura de protecció dels infants i adolescents en risc social més freqüent ha estat l’acolliment en centre aquesta modalitat representa un 45,3% del total dels menors amb mesura, davant d’un 38,7% que estava en mesura d’acolliment familiar. </a:t>
            </a:r>
          </a:p>
        </p:txBody>
      </p:sp>
      <p:sp>
        <p:nvSpPr>
          <p:cNvPr id="16394" name="Control 131"/>
          <p:cNvSpPr>
            <a:spLocks noChangeArrowheads="1" noChangeShapeType="1"/>
          </p:cNvSpPr>
          <p:nvPr/>
        </p:nvSpPr>
        <p:spPr bwMode="auto">
          <a:xfrm>
            <a:off x="4951413" y="3593430"/>
            <a:ext cx="3884612"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6455" name="Text Box 72"/>
          <p:cNvSpPr txBox="1">
            <a:spLocks noChangeArrowheads="1"/>
          </p:cNvSpPr>
          <p:nvPr/>
        </p:nvSpPr>
        <p:spPr bwMode="auto">
          <a:xfrm>
            <a:off x="755650" y="5472516"/>
            <a:ext cx="77755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marL="176213" indent="-142875"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AutoNum type="arabicParenBoth"/>
            </a:pPr>
            <a:r>
              <a:rPr lang="ca-ES" altLang="ca-ES" sz="800" b="0" dirty="0">
                <a:latin typeface="Arial Narrow" pitchFamily="34" charset="0"/>
              </a:rPr>
              <a:t>Manteniment de determinades mesures de tipus assistencial en els casos de joves  que han arribat a la majoria d'edat però que necessiten suport assistencial. També i</a:t>
            </a:r>
            <a:r>
              <a:rPr lang="ca-ES" sz="800" b="0" dirty="0">
                <a:latin typeface="Arial Narrow" pitchFamily="34" charset="0"/>
              </a:rPr>
              <a:t>nclou mesures provisionals i infants no presents en els centres residencials. Poden estar en hospitals, justícia juvenil, </a:t>
            </a:r>
            <a:r>
              <a:rPr lang="ca-ES" sz="800" b="0" dirty="0" err="1">
                <a:latin typeface="Arial Narrow" pitchFamily="34" charset="0"/>
              </a:rPr>
              <a:t>etc</a:t>
            </a:r>
            <a:endParaRPr lang="ca-ES" altLang="ca-ES" sz="800" b="0" dirty="0">
              <a:latin typeface="Arial Narrow" pitchFamily="34" charset="0"/>
            </a:endParaRPr>
          </a:p>
        </p:txBody>
      </p:sp>
      <p:sp>
        <p:nvSpPr>
          <p:cNvPr id="19"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graphicFrame>
        <p:nvGraphicFramePr>
          <p:cNvPr id="3" name="Taula 2"/>
          <p:cNvGraphicFramePr>
            <a:graphicFrameLocks noGrp="1"/>
          </p:cNvGraphicFramePr>
          <p:nvPr/>
        </p:nvGraphicFramePr>
        <p:xfrm>
          <a:off x="934771" y="3628033"/>
          <a:ext cx="7417332" cy="1656184"/>
        </p:xfrm>
        <a:graphic>
          <a:graphicData uri="http://schemas.openxmlformats.org/drawingml/2006/table">
            <a:tbl>
              <a:tblPr/>
              <a:tblGrid>
                <a:gridCol w="1380910">
                  <a:extLst>
                    <a:ext uri="{9D8B030D-6E8A-4147-A177-3AD203B41FA5}">
                      <a16:colId xmlns:a16="http://schemas.microsoft.com/office/drawing/2014/main" val="20000"/>
                    </a:ext>
                  </a:extLst>
                </a:gridCol>
                <a:gridCol w="536267">
                  <a:extLst>
                    <a:ext uri="{9D8B030D-6E8A-4147-A177-3AD203B41FA5}">
                      <a16:colId xmlns:a16="http://schemas.microsoft.com/office/drawing/2014/main" val="20001"/>
                    </a:ext>
                  </a:extLst>
                </a:gridCol>
                <a:gridCol w="375762">
                  <a:extLst>
                    <a:ext uri="{9D8B030D-6E8A-4147-A177-3AD203B41FA5}">
                      <a16:colId xmlns:a16="http://schemas.microsoft.com/office/drawing/2014/main" val="20002"/>
                    </a:ext>
                  </a:extLst>
                </a:gridCol>
                <a:gridCol w="536267">
                  <a:extLst>
                    <a:ext uri="{9D8B030D-6E8A-4147-A177-3AD203B41FA5}">
                      <a16:colId xmlns:a16="http://schemas.microsoft.com/office/drawing/2014/main" val="20003"/>
                    </a:ext>
                  </a:extLst>
                </a:gridCol>
                <a:gridCol w="347269">
                  <a:extLst>
                    <a:ext uri="{9D8B030D-6E8A-4147-A177-3AD203B41FA5}">
                      <a16:colId xmlns:a16="http://schemas.microsoft.com/office/drawing/2014/main" val="20004"/>
                    </a:ext>
                  </a:extLst>
                </a:gridCol>
                <a:gridCol w="536267">
                  <a:extLst>
                    <a:ext uri="{9D8B030D-6E8A-4147-A177-3AD203B41FA5}">
                      <a16:colId xmlns:a16="http://schemas.microsoft.com/office/drawing/2014/main" val="20005"/>
                    </a:ext>
                  </a:extLst>
                </a:gridCol>
                <a:gridCol w="382681">
                  <a:extLst>
                    <a:ext uri="{9D8B030D-6E8A-4147-A177-3AD203B41FA5}">
                      <a16:colId xmlns:a16="http://schemas.microsoft.com/office/drawing/2014/main" val="20006"/>
                    </a:ext>
                  </a:extLst>
                </a:gridCol>
                <a:gridCol w="532175">
                  <a:extLst>
                    <a:ext uri="{9D8B030D-6E8A-4147-A177-3AD203B41FA5}">
                      <a16:colId xmlns:a16="http://schemas.microsoft.com/office/drawing/2014/main" val="20007"/>
                    </a:ext>
                  </a:extLst>
                </a:gridCol>
                <a:gridCol w="379278">
                  <a:extLst>
                    <a:ext uri="{9D8B030D-6E8A-4147-A177-3AD203B41FA5}">
                      <a16:colId xmlns:a16="http://schemas.microsoft.com/office/drawing/2014/main" val="20008"/>
                    </a:ext>
                  </a:extLst>
                </a:gridCol>
                <a:gridCol w="563700">
                  <a:extLst>
                    <a:ext uri="{9D8B030D-6E8A-4147-A177-3AD203B41FA5}">
                      <a16:colId xmlns:a16="http://schemas.microsoft.com/office/drawing/2014/main" val="20009"/>
                    </a:ext>
                  </a:extLst>
                </a:gridCol>
                <a:gridCol w="325198">
                  <a:extLst>
                    <a:ext uri="{9D8B030D-6E8A-4147-A177-3AD203B41FA5}">
                      <a16:colId xmlns:a16="http://schemas.microsoft.com/office/drawing/2014/main" val="20010"/>
                    </a:ext>
                  </a:extLst>
                </a:gridCol>
                <a:gridCol w="449876">
                  <a:extLst>
                    <a:ext uri="{9D8B030D-6E8A-4147-A177-3AD203B41FA5}">
                      <a16:colId xmlns:a16="http://schemas.microsoft.com/office/drawing/2014/main" val="20011"/>
                    </a:ext>
                  </a:extLst>
                </a:gridCol>
                <a:gridCol w="334198">
                  <a:extLst>
                    <a:ext uri="{9D8B030D-6E8A-4147-A177-3AD203B41FA5}">
                      <a16:colId xmlns:a16="http://schemas.microsoft.com/office/drawing/2014/main" val="20012"/>
                    </a:ext>
                  </a:extLst>
                </a:gridCol>
                <a:gridCol w="403286">
                  <a:extLst>
                    <a:ext uri="{9D8B030D-6E8A-4147-A177-3AD203B41FA5}">
                      <a16:colId xmlns:a16="http://schemas.microsoft.com/office/drawing/2014/main" val="2332790465"/>
                    </a:ext>
                  </a:extLst>
                </a:gridCol>
                <a:gridCol w="334198">
                  <a:extLst>
                    <a:ext uri="{9D8B030D-6E8A-4147-A177-3AD203B41FA5}">
                      <a16:colId xmlns:a16="http://schemas.microsoft.com/office/drawing/2014/main" val="1924812429"/>
                    </a:ext>
                  </a:extLst>
                </a:gridCol>
              </a:tblGrid>
              <a:tr h="210143">
                <a:tc>
                  <a:txBody>
                    <a:bodyPr/>
                    <a:lstStyle/>
                    <a:p>
                      <a:pPr marR="0" indent="0" algn="ctr" rtl="0">
                        <a:lnSpc>
                          <a:spcPts val="1200"/>
                        </a:lnSpc>
                        <a:spcBef>
                          <a:spcPts val="300"/>
                        </a:spcBef>
                        <a:spcAft>
                          <a:spcPts val="600"/>
                        </a:spcAft>
                      </a:pPr>
                      <a:r>
                        <a:rPr lang="ca-ES" sz="1000" b="1" kern="1400" dirty="0">
                          <a:solidFill>
                            <a:srgbClr val="000000"/>
                          </a:solidFill>
                          <a:effectLst/>
                          <a:latin typeface="Calibri"/>
                        </a:rPr>
                        <a:t> </a:t>
                      </a:r>
                      <a:endParaRPr lang="ca-ES" sz="1000" kern="1400" dirty="0">
                        <a:solidFill>
                          <a:srgbClr val="000000"/>
                        </a:solidFill>
                        <a:effectLst/>
                        <a:latin typeface="Calibri"/>
                      </a:endParaRPr>
                    </a:p>
                  </a:txBody>
                  <a:tcPr marL="8671" marR="8671" marT="8671"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2014</a:t>
                      </a:r>
                    </a:p>
                  </a:txBody>
                  <a:tcPr marL="8671" marR="8671" marT="8671" marB="0" anchor="ctr">
                    <a:lnL w="9525" cap="flat" cmpd="sng" algn="ctr">
                      <a:no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2015 </a:t>
                      </a:r>
                    </a:p>
                  </a:txBody>
                  <a:tcPr marL="8671" marR="8671" marT="8671"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2016</a:t>
                      </a:r>
                    </a:p>
                  </a:txBody>
                  <a:tcPr marL="8671" marR="8671" marT="8671"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2017</a:t>
                      </a:r>
                    </a:p>
                  </a:txBody>
                  <a:tcPr marL="8671" marR="8671" marT="8671"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8671" marR="8671" marT="8671" marB="0" anchor="ct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2018</a:t>
                      </a:r>
                    </a:p>
                  </a:txBody>
                  <a:tcPr marL="8671" marR="8671" marT="8671"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8671" marR="8671" marT="8671" marB="0" anchor="ct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2019</a:t>
                      </a:r>
                    </a:p>
                  </a:txBody>
                  <a:tcPr marL="8671" marR="8671" marT="8671"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8671" marR="8671" marT="8671" marB="0" anchor="ctr">
                    <a:lnL>
                      <a:noFill/>
                    </a:lnL>
                    <a:lnR>
                      <a:noFill/>
                    </a:lnR>
                    <a:lnT>
                      <a:noFill/>
                    </a:lnT>
                    <a:lnB w="9525" cap="flat" cmpd="sng" algn="ctr">
                      <a:solidFill>
                        <a:srgbClr val="C04D00"/>
                      </a:solidFill>
                      <a:prstDash val="solid"/>
                      <a:round/>
                      <a:headEnd type="none" w="med" len="med"/>
                      <a:tailEnd type="none" w="med" len="med"/>
                    </a:lnB>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2020</a:t>
                      </a:r>
                    </a:p>
                  </a:txBody>
                  <a:tcPr marL="8671" marR="8671" marT="8671"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8671" marR="8671" marT="8671" marB="0" anchor="ctr">
                    <a:lnL>
                      <a:noFill/>
                    </a:lnL>
                    <a:lnR>
                      <a:noFill/>
                    </a:lnR>
                    <a:lnT>
                      <a:noFill/>
                    </a:lnT>
                    <a:lnB w="12700" cap="flat" cmpd="sng" algn="ctr">
                      <a:solidFill>
                        <a:srgbClr val="00807C"/>
                      </a:solidFill>
                      <a:prstDash val="solid"/>
                      <a:round/>
                      <a:headEnd type="none" w="med" len="med"/>
                      <a:tailEnd type="none" w="med" len="med"/>
                    </a:lnB>
                  </a:tcPr>
                </a:tc>
                <a:extLst>
                  <a:ext uri="{0D108BD9-81ED-4DB2-BD59-A6C34878D82A}">
                    <a16:rowId xmlns:a16="http://schemas.microsoft.com/office/drawing/2014/main" val="10000"/>
                  </a:ext>
                </a:extLst>
              </a:tr>
              <a:tr h="298177">
                <a:tc>
                  <a:txBody>
                    <a:bodyPr/>
                    <a:lstStyle/>
                    <a:p>
                      <a:pPr marR="0" indent="0" algn="ctr" rtl="0">
                        <a:lnSpc>
                          <a:spcPts val="1200"/>
                        </a:lnSpc>
                        <a:spcBef>
                          <a:spcPts val="300"/>
                        </a:spcBef>
                        <a:spcAft>
                          <a:spcPts val="300"/>
                        </a:spcAft>
                      </a:pPr>
                      <a:r>
                        <a:rPr lang="ca-ES" sz="1000" b="1" kern="1400">
                          <a:solidFill>
                            <a:srgbClr val="777777"/>
                          </a:solidFill>
                          <a:effectLst/>
                          <a:latin typeface="Calibri"/>
                        </a:rPr>
                        <a:t> </a:t>
                      </a:r>
                      <a:endParaRPr lang="ca-ES" sz="1000" kern="1400">
                        <a:solidFill>
                          <a:srgbClr val="000000"/>
                        </a:solidFill>
                        <a:effectLst/>
                        <a:latin typeface="Calibri"/>
                      </a:endParaRP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8671" marR="8671" marT="8671"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90934">
                <a:tc>
                  <a:txBody>
                    <a:bodyPr/>
                    <a:lstStyle/>
                    <a:p>
                      <a:pPr marL="0" marR="0" indent="0" algn="just" defTabSz="914400" rtl="0" eaLnBrk="1" latinLnBrk="0" hangingPunct="1">
                        <a:lnSpc>
                          <a:spcPts val="1200"/>
                        </a:lnSpc>
                        <a:spcBef>
                          <a:spcPts val="300"/>
                        </a:spcBef>
                        <a:spcAft>
                          <a:spcPts val="1400"/>
                        </a:spcAft>
                      </a:pPr>
                      <a:r>
                        <a:rPr lang="ca-ES" sz="1200" b="1" kern="1400" dirty="0">
                          <a:solidFill>
                            <a:srgbClr val="4D4D4D"/>
                          </a:solidFill>
                          <a:effectLst/>
                          <a:latin typeface="Arial Narrow"/>
                          <a:ea typeface="+mn-ea"/>
                          <a:cs typeface="+mn-cs"/>
                        </a:rPr>
                        <a:t>Acolliment en centre</a:t>
                      </a:r>
                    </a:p>
                  </a:txBody>
                  <a:tcPr marL="8671" marR="8671" marT="8671"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2.685</a:t>
                      </a:r>
                    </a:p>
                  </a:txBody>
                  <a:tcPr marL="8671" marR="8671" marT="8671"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38,4</a:t>
                      </a:r>
                    </a:p>
                  </a:txBody>
                  <a:tcPr marL="8671" marR="8671" marT="8671"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2.672</a:t>
                      </a:r>
                    </a:p>
                  </a:txBody>
                  <a:tcPr marL="8671" marR="8671" marT="8671"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38,4</a:t>
                      </a:r>
                    </a:p>
                  </a:txBody>
                  <a:tcPr marL="8671" marR="8671" marT="8671"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2.975 </a:t>
                      </a:r>
                    </a:p>
                  </a:txBody>
                  <a:tcPr marL="8671" marR="8671" marT="8671"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42,9</a:t>
                      </a:r>
                    </a:p>
                  </a:txBody>
                  <a:tcPr marL="8671" marR="8671" marT="8671"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3.520</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47,0</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5.681</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59,2</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5.677</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55,1</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4.246</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45,3</a:t>
                      </a:r>
                    </a:p>
                  </a:txBody>
                  <a:tcPr marL="9525" marR="9525" marT="9525" marB="0" anchor="ctr">
                    <a:lnL>
                      <a:noFill/>
                    </a:lnL>
                    <a:lnR>
                      <a:noFill/>
                    </a:lnR>
                    <a:lnT w="9525" cap="flat" cmpd="sng" algn="ctr">
                      <a:solidFill>
                        <a:srgbClr val="CCCCCC"/>
                      </a:solidFill>
                      <a:prstDash val="solid"/>
                      <a:round/>
                      <a:headEnd type="none" w="med" len="med"/>
                      <a:tailEnd type="none" w="med" len="med"/>
                    </a:lnT>
                    <a:lnB>
                      <a:noFill/>
                    </a:lnB>
                  </a:tcPr>
                </a:tc>
                <a:extLst>
                  <a:ext uri="{0D108BD9-81ED-4DB2-BD59-A6C34878D82A}">
                    <a16:rowId xmlns:a16="http://schemas.microsoft.com/office/drawing/2014/main" val="10002"/>
                  </a:ext>
                </a:extLst>
              </a:tr>
              <a:tr h="290934">
                <a:tc>
                  <a:txBody>
                    <a:bodyPr/>
                    <a:lstStyle/>
                    <a:p>
                      <a:pPr marL="0" marR="0" indent="0" algn="just" defTabSz="914400" rtl="0" eaLnBrk="1" latinLnBrk="0" hangingPunct="1">
                        <a:lnSpc>
                          <a:spcPts val="1200"/>
                        </a:lnSpc>
                        <a:spcBef>
                          <a:spcPts val="300"/>
                        </a:spcBef>
                        <a:spcAft>
                          <a:spcPts val="1400"/>
                        </a:spcAft>
                      </a:pPr>
                      <a:r>
                        <a:rPr lang="ca-ES" sz="1200" b="1" kern="1400" dirty="0">
                          <a:solidFill>
                            <a:srgbClr val="4D4D4D"/>
                          </a:solidFill>
                          <a:effectLst/>
                          <a:latin typeface="Arial Narrow"/>
                          <a:ea typeface="+mn-ea"/>
                          <a:cs typeface="+mn-cs"/>
                        </a:rPr>
                        <a:t>Acolliment familiar</a:t>
                      </a:r>
                    </a:p>
                  </a:txBody>
                  <a:tcPr marL="8671" marR="8671" marT="8671"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3.808</a:t>
                      </a:r>
                    </a:p>
                  </a:txBody>
                  <a:tcPr marL="8671" marR="8671" marT="8671"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54,6</a:t>
                      </a:r>
                    </a:p>
                  </a:txBody>
                  <a:tcPr marL="8671" marR="8671" marT="8671"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3.866</a:t>
                      </a:r>
                    </a:p>
                  </a:txBody>
                  <a:tcPr marL="8671" marR="8671" marT="8671"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55,5</a:t>
                      </a:r>
                    </a:p>
                  </a:txBody>
                  <a:tcPr marL="8671" marR="8671" marT="8671"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3.785</a:t>
                      </a:r>
                    </a:p>
                  </a:txBody>
                  <a:tcPr marL="8671" marR="8671" marT="8671"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54,6</a:t>
                      </a:r>
                    </a:p>
                  </a:txBody>
                  <a:tcPr marL="8671" marR="8671" marT="8671"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3.785</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50,6</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3.742</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39,0</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3.669</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35,6</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3.633</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38,7</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12057">
                <a:tc>
                  <a:txBody>
                    <a:bodyPr/>
                    <a:lstStyle/>
                    <a:p>
                      <a:pPr marL="0" marR="0" indent="0" algn="l" defTabSz="914400" rtl="0" eaLnBrk="1" latinLnBrk="0" hangingPunct="1">
                        <a:lnSpc>
                          <a:spcPts val="1200"/>
                        </a:lnSpc>
                        <a:spcBef>
                          <a:spcPts val="300"/>
                        </a:spcBef>
                        <a:spcAft>
                          <a:spcPts val="1400"/>
                        </a:spcAft>
                      </a:pPr>
                      <a:r>
                        <a:rPr lang="ca-ES" sz="1200" b="1" kern="1400" dirty="0">
                          <a:solidFill>
                            <a:srgbClr val="4D4D4D"/>
                          </a:solidFill>
                          <a:effectLst/>
                          <a:latin typeface="Arial Narrow"/>
                          <a:ea typeface="+mn-ea"/>
                          <a:cs typeface="+mn-cs"/>
                        </a:rPr>
                        <a:t>Amb</a:t>
                      </a:r>
                      <a:r>
                        <a:rPr lang="ca-ES" sz="1200" b="1" kern="1400" baseline="0" dirty="0">
                          <a:solidFill>
                            <a:srgbClr val="4D4D4D"/>
                          </a:solidFill>
                          <a:effectLst/>
                          <a:latin typeface="Arial Narrow"/>
                          <a:ea typeface="+mn-ea"/>
                          <a:cs typeface="+mn-cs"/>
                        </a:rPr>
                        <a:t> </a:t>
                      </a:r>
                      <a:r>
                        <a:rPr lang="ca-ES" sz="1200" b="1" kern="1400" dirty="0">
                          <a:solidFill>
                            <a:srgbClr val="4D4D4D"/>
                          </a:solidFill>
                          <a:effectLst/>
                          <a:latin typeface="Arial Narrow"/>
                          <a:ea typeface="+mn-ea"/>
                          <a:cs typeface="+mn-cs"/>
                        </a:rPr>
                        <a:t>expedient      assistencial*</a:t>
                      </a:r>
                    </a:p>
                  </a:txBody>
                  <a:tcPr marL="8682" marR="8682" marT="8682"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492</a:t>
                      </a:r>
                    </a:p>
                  </a:txBody>
                  <a:tcPr marL="8671" marR="8671" marT="8671"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7,1</a:t>
                      </a:r>
                    </a:p>
                  </a:txBody>
                  <a:tcPr marL="8671" marR="8671" marT="8671"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424</a:t>
                      </a:r>
                    </a:p>
                  </a:txBody>
                  <a:tcPr marL="8671" marR="8671" marT="8671"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6,1</a:t>
                      </a:r>
                    </a:p>
                  </a:txBody>
                  <a:tcPr marL="8671" marR="8671" marT="8671"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167</a:t>
                      </a:r>
                    </a:p>
                  </a:txBody>
                  <a:tcPr marL="8671" marR="8671" marT="8671"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2,4</a:t>
                      </a:r>
                    </a:p>
                  </a:txBody>
                  <a:tcPr marL="8671" marR="8671" marT="8671"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177</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2,4</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167</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1,7</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955</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9,3</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1.501</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16</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52514">
                <a:tc>
                  <a:txBody>
                    <a:bodyPr/>
                    <a:lstStyle/>
                    <a:p>
                      <a:pPr marL="0" marR="0" indent="0" algn="r" defTabSz="914400" rtl="0" eaLnBrk="1" latinLnBrk="0" hangingPunct="1">
                        <a:lnSpc>
                          <a:spcPts val="1200"/>
                        </a:lnSpc>
                        <a:spcBef>
                          <a:spcPts val="300"/>
                        </a:spcBef>
                        <a:spcAft>
                          <a:spcPts val="1400"/>
                        </a:spcAft>
                      </a:pPr>
                      <a:r>
                        <a:rPr lang="ca-ES" sz="1100" b="1" kern="1400" dirty="0">
                          <a:solidFill>
                            <a:srgbClr val="4D4D4D"/>
                          </a:solidFill>
                          <a:effectLst/>
                          <a:latin typeface="Arial Narrow"/>
                          <a:ea typeface="+mn-ea"/>
                          <a:cs typeface="+mn-cs"/>
                        </a:rPr>
                        <a:t>Total</a:t>
                      </a:r>
                    </a:p>
                  </a:txBody>
                  <a:tcPr marL="8671" marR="8671" marT="8671"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6.985</a:t>
                      </a:r>
                    </a:p>
                  </a:txBody>
                  <a:tcPr marL="8671" marR="8671" marT="8671"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100</a:t>
                      </a:r>
                    </a:p>
                  </a:txBody>
                  <a:tcPr marL="8671" marR="8671" marT="8671"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6.962</a:t>
                      </a:r>
                    </a:p>
                  </a:txBody>
                  <a:tcPr marL="8671" marR="8671" marT="8671"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100</a:t>
                      </a:r>
                    </a:p>
                  </a:txBody>
                  <a:tcPr marL="8671" marR="8671" marT="8671"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6.927</a:t>
                      </a:r>
                    </a:p>
                  </a:txBody>
                  <a:tcPr marL="8671" marR="8671" marT="8671"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100</a:t>
                      </a:r>
                    </a:p>
                  </a:txBody>
                  <a:tcPr marL="8671" marR="8671" marT="8671"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7.482</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100</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9.590</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100</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10.301</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9.380</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3"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561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1773E4DF-C519-4816-8F87-1F2664503E28}" type="slidenum">
              <a:rPr lang="ca-ES" altLang="ca-ES" sz="1000" smtClean="0"/>
              <a:pPr eaLnBrk="1" hangingPunct="1">
                <a:spcBef>
                  <a:spcPct val="0"/>
                </a:spcBef>
                <a:buClrTx/>
                <a:buFontTx/>
                <a:buNone/>
              </a:pPr>
              <a:t>36</a:t>
            </a:fld>
            <a:endParaRPr lang="ca-ES" altLang="ca-ES" sz="1000"/>
          </a:p>
        </p:txBody>
      </p:sp>
      <p:sp>
        <p:nvSpPr>
          <p:cNvPr id="17411" name="Rectangle 3"/>
          <p:cNvSpPr>
            <a:spLocks noChangeArrowheads="1"/>
          </p:cNvSpPr>
          <p:nvPr/>
        </p:nvSpPr>
        <p:spPr bwMode="auto">
          <a:xfrm>
            <a:off x="682625" y="1971675"/>
            <a:ext cx="80660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500" b="0" dirty="0"/>
              <a:t>També dins la subcategoria de les </a:t>
            </a:r>
            <a:r>
              <a:rPr lang="ca-ES" altLang="ca-ES" sz="1500" b="0" i="1" dirty="0"/>
              <a:t>relacions familiars </a:t>
            </a:r>
            <a:r>
              <a:rPr lang="ca-ES" altLang="ca-ES" sz="1500" b="0" i="1" dirty="0" err="1"/>
              <a:t>disfuncionals</a:t>
            </a:r>
            <a:r>
              <a:rPr lang="ca-ES" altLang="ca-ES" sz="1500" b="0" dirty="0"/>
              <a:t>, la violència que es produeix en l'àmbit domèstic requereix un tractament especial. Es tracta d’un tipus de violència de complex abordatge i amb un important buit d’informació.</a:t>
            </a:r>
          </a:p>
          <a:p>
            <a:pPr algn="just" eaLnBrk="1" hangingPunct="1">
              <a:spcBef>
                <a:spcPct val="0"/>
              </a:spcBef>
              <a:buClrTx/>
              <a:buFontTx/>
              <a:buNone/>
            </a:pPr>
            <a:br>
              <a:rPr lang="ca-ES" altLang="ca-ES" sz="1500" b="0" dirty="0"/>
            </a:br>
            <a:r>
              <a:rPr lang="ca-ES" altLang="ca-ES" sz="1500" b="0" dirty="0"/>
              <a:t>Les víctimes de situacions de violència en l’àmbit familiar son persones en un estat de vulnerabilitat important, bé en termes de capacitat física per tenir cura de si mateixes, bé en termes de dependència econòmica i/o emocional.</a:t>
            </a:r>
          </a:p>
          <a:p>
            <a:pPr algn="just" eaLnBrk="1" hangingPunct="1">
              <a:spcBef>
                <a:spcPct val="0"/>
              </a:spcBef>
              <a:buClrTx/>
              <a:buFontTx/>
              <a:buNone/>
            </a:pPr>
            <a:br>
              <a:rPr lang="ca-ES" altLang="ca-ES" sz="1500" b="0" dirty="0"/>
            </a:br>
            <a:r>
              <a:rPr lang="ca-ES" altLang="ca-ES" sz="1500" b="0" dirty="0"/>
              <a:t>En aquest àmbit s’hi consideren la violència masclista, el maltractament a infants i adolescents, així com el maltractament a la gent gran.</a:t>
            </a:r>
          </a:p>
        </p:txBody>
      </p:sp>
      <p:sp>
        <p:nvSpPr>
          <p:cNvPr id="17412" name="Rectangle 4"/>
          <p:cNvSpPr>
            <a:spLocks noChangeArrowheads="1"/>
          </p:cNvSpPr>
          <p:nvPr/>
        </p:nvSpPr>
        <p:spPr bwMode="auto">
          <a:xfrm>
            <a:off x="685800" y="4508500"/>
            <a:ext cx="63341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lnSpc>
                <a:spcPct val="140000"/>
              </a:lnSpc>
              <a:buFont typeface="Wingdings" pitchFamily="2" charset="2"/>
              <a:buAutoNum type="arabicPeriod"/>
            </a:pPr>
            <a:r>
              <a:rPr lang="ca-ES" altLang="ca-ES" sz="1500" dirty="0"/>
              <a:t>Violència masclista </a:t>
            </a:r>
          </a:p>
          <a:p>
            <a:pPr eaLnBrk="1" hangingPunct="1">
              <a:lnSpc>
                <a:spcPct val="140000"/>
              </a:lnSpc>
              <a:buFont typeface="Wingdings" pitchFamily="2" charset="2"/>
              <a:buAutoNum type="arabicPeriod"/>
            </a:pPr>
            <a:r>
              <a:rPr lang="ca-ES" altLang="ca-ES" sz="1500" dirty="0"/>
              <a:t>El maltractament a infants i adolescents</a:t>
            </a:r>
          </a:p>
          <a:p>
            <a:pPr eaLnBrk="1" hangingPunct="1">
              <a:lnSpc>
                <a:spcPct val="140000"/>
              </a:lnSpc>
              <a:buFont typeface="Wingdings" pitchFamily="2" charset="2"/>
              <a:buAutoNum type="arabicPeriod"/>
            </a:pPr>
            <a:r>
              <a:rPr lang="ca-ES" altLang="ca-ES" sz="1500" dirty="0"/>
              <a:t>El maltractament a la gent gran</a:t>
            </a:r>
          </a:p>
        </p:txBody>
      </p:sp>
      <p:sp>
        <p:nvSpPr>
          <p:cNvPr id="17413" name="Rectangle 6"/>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dirty="0"/>
              <a:t>Situacions de necessitat relacional.</a:t>
            </a:r>
            <a:br>
              <a:rPr lang="ca-ES" altLang="ca-ES" dirty="0"/>
            </a:br>
            <a:r>
              <a:rPr lang="ca-ES" altLang="ca-ES" sz="1800" dirty="0"/>
              <a:t>a. Context sociodemogràfic</a:t>
            </a:r>
          </a:p>
        </p:txBody>
      </p:sp>
      <p:sp>
        <p:nvSpPr>
          <p:cNvPr id="17415" name="Control 5"/>
          <p:cNvSpPr>
            <a:spLocks noChangeArrowheads="1" noChangeShapeType="1"/>
          </p:cNvSpPr>
          <p:nvPr/>
        </p:nvSpPr>
        <p:spPr bwMode="auto">
          <a:xfrm>
            <a:off x="1063625" y="5291138"/>
            <a:ext cx="461645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0"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5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34"/>
          <p:cNvSpPr>
            <a:spLocks noChangeArrowheads="1"/>
          </p:cNvSpPr>
          <p:nvPr/>
        </p:nvSpPr>
        <p:spPr bwMode="auto">
          <a:xfrm>
            <a:off x="755650" y="3284538"/>
            <a:ext cx="7704138" cy="2737991"/>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8435"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7F3341A5-53D1-408C-B4FB-24D1ECF7F0EC}" type="slidenum">
              <a:rPr lang="ca-ES" altLang="ca-ES" sz="1000" smtClean="0"/>
              <a:pPr eaLnBrk="1" hangingPunct="1">
                <a:spcBef>
                  <a:spcPct val="0"/>
                </a:spcBef>
                <a:buClrTx/>
                <a:buFontTx/>
                <a:buNone/>
              </a:pPr>
              <a:t>37</a:t>
            </a:fld>
            <a:endParaRPr lang="ca-ES" altLang="ca-ES" sz="1000"/>
          </a:p>
        </p:txBody>
      </p:sp>
      <p:sp>
        <p:nvSpPr>
          <p:cNvPr id="18436" name="Rectangle 5"/>
          <p:cNvSpPr>
            <a:spLocks noChangeArrowheads="1"/>
          </p:cNvSpPr>
          <p:nvPr/>
        </p:nvSpPr>
        <p:spPr bwMode="auto">
          <a:xfrm>
            <a:off x="684213" y="1844675"/>
            <a:ext cx="6334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r>
              <a:rPr lang="ca-ES" altLang="ca-ES" sz="1400">
                <a:solidFill>
                  <a:srgbClr val="C00000"/>
                </a:solidFill>
              </a:rPr>
              <a:t>1.</a:t>
            </a:r>
            <a:r>
              <a:rPr lang="ca-ES" altLang="ca-ES" sz="1400"/>
              <a:t> 	Violència masclista.</a:t>
            </a:r>
            <a:r>
              <a:rPr lang="ca-ES" altLang="ca-ES" sz="1400" b="0"/>
              <a:t> </a:t>
            </a:r>
          </a:p>
        </p:txBody>
      </p:sp>
      <p:sp>
        <p:nvSpPr>
          <p:cNvPr id="18437" name="Rectangle 6"/>
          <p:cNvSpPr>
            <a:spLocks noChangeArrowheads="1"/>
          </p:cNvSpPr>
          <p:nvPr/>
        </p:nvSpPr>
        <p:spPr bwMode="auto">
          <a:xfrm>
            <a:off x="684213" y="2205038"/>
            <a:ext cx="7775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00" b="0" dirty="0"/>
              <a:t>El nombre de víctimes ateses per violència masclista en l’àmbit de la parella l’any 2020 es situa en 12.594, això són, 475 casos menys respecte l'any anterior. Pel què fa a les denúncies, el mateix any se’n van registrar 12.377, un 5,9% menys respecte l’any anterior. Aquesta reducció cal posar-la en el context de la crisi sanitària i el període de confinament domiciliari del 2020.</a:t>
            </a:r>
          </a:p>
        </p:txBody>
      </p:sp>
      <p:sp>
        <p:nvSpPr>
          <p:cNvPr id="18438" name="Rectangle 50"/>
          <p:cNvSpPr>
            <a:spLocks noChangeArrowheads="1"/>
          </p:cNvSpPr>
          <p:nvPr/>
        </p:nvSpPr>
        <p:spPr bwMode="auto">
          <a:xfrm>
            <a:off x="1692275" y="5229225"/>
            <a:ext cx="6767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lnSpc>
                <a:spcPct val="90000"/>
              </a:lnSpc>
              <a:spcBef>
                <a:spcPct val="0"/>
              </a:spcBef>
              <a:buClrTx/>
              <a:buFontTx/>
              <a:buNone/>
            </a:pPr>
            <a:r>
              <a:rPr lang="ca-ES" altLang="ca-ES" sz="900" b="0"/>
              <a:t> </a:t>
            </a:r>
            <a:r>
              <a:rPr lang="ca-ES" altLang="ca-ES" sz="1000">
                <a:solidFill>
                  <a:srgbClr val="C00000"/>
                </a:solidFill>
              </a:rPr>
              <a:t> </a:t>
            </a:r>
          </a:p>
        </p:txBody>
      </p:sp>
      <p:sp>
        <p:nvSpPr>
          <p:cNvPr id="18441" name="Control 384"/>
          <p:cNvSpPr>
            <a:spLocks noChangeArrowheads="1" noChangeShapeType="1"/>
          </p:cNvSpPr>
          <p:nvPr/>
        </p:nvSpPr>
        <p:spPr bwMode="auto">
          <a:xfrm>
            <a:off x="3903663" y="7040563"/>
            <a:ext cx="5980112" cy="108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8444" name="Rectangle 116"/>
          <p:cNvSpPr>
            <a:spLocks noChangeArrowheads="1"/>
          </p:cNvSpPr>
          <p:nvPr/>
        </p:nvSpPr>
        <p:spPr bwMode="auto">
          <a:xfrm>
            <a:off x="3419872" y="6165552"/>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d’interior.</a:t>
            </a:r>
          </a:p>
        </p:txBody>
      </p:sp>
      <p:sp>
        <p:nvSpPr>
          <p:cNvPr id="18445" name="Control 951"/>
          <p:cNvSpPr>
            <a:spLocks noChangeArrowheads="1" noChangeShapeType="1"/>
          </p:cNvSpPr>
          <p:nvPr/>
        </p:nvSpPr>
        <p:spPr bwMode="auto">
          <a:xfrm>
            <a:off x="2139950" y="3289300"/>
            <a:ext cx="38893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8446" name="Control 1277"/>
          <p:cNvSpPr>
            <a:spLocks noChangeArrowheads="1" noChangeShapeType="1"/>
          </p:cNvSpPr>
          <p:nvPr/>
        </p:nvSpPr>
        <p:spPr bwMode="auto">
          <a:xfrm>
            <a:off x="2136775" y="3289300"/>
            <a:ext cx="3894138"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8" name="Rectangle 6"/>
          <p:cNvSpPr txBox="1">
            <a:spLocks noChangeArrowheads="1"/>
          </p:cNvSpPr>
          <p:nvPr/>
        </p:nvSpPr>
        <p:spPr bwMode="auto">
          <a:xfrm>
            <a:off x="682625" y="611188"/>
            <a:ext cx="7921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Tx/>
              <a:buAutoNum type="arabicPeriod" startAt="4"/>
              <a:defRPr/>
            </a:pPr>
            <a:r>
              <a:rPr lang="ca-ES" altLang="ca-ES" kern="0"/>
              <a:t>Situacions de necessitat relacional.</a:t>
            </a:r>
            <a:br>
              <a:rPr lang="ca-ES" altLang="ca-ES" kern="0"/>
            </a:br>
            <a:r>
              <a:rPr lang="ca-ES" altLang="ca-ES" sz="1800" kern="0"/>
              <a:t>a. Context sociodemogràfic</a:t>
            </a:r>
            <a:endParaRPr lang="ca-ES" altLang="ca-ES" sz="1800" kern="0" dirty="0"/>
          </a:p>
        </p:txBody>
      </p:sp>
      <p:sp>
        <p:nvSpPr>
          <p:cNvPr id="18449" name="Control 73"/>
          <p:cNvSpPr>
            <a:spLocks noChangeArrowheads="1" noChangeShapeType="1"/>
          </p:cNvSpPr>
          <p:nvPr/>
        </p:nvSpPr>
        <p:spPr bwMode="auto">
          <a:xfrm>
            <a:off x="8278813" y="8736013"/>
            <a:ext cx="3894137"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18450" name="Control 18"/>
          <p:cNvSpPr>
            <a:spLocks noChangeArrowheads="1" noChangeShapeType="1"/>
          </p:cNvSpPr>
          <p:nvPr/>
        </p:nvSpPr>
        <p:spPr bwMode="auto">
          <a:xfrm>
            <a:off x="8278813" y="8736013"/>
            <a:ext cx="3894137"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3" name="Control 1"/>
          <p:cNvSpPr>
            <a:spLocks noChangeArrowheads="1" noChangeShapeType="1"/>
          </p:cNvSpPr>
          <p:nvPr/>
        </p:nvSpPr>
        <p:spPr bwMode="auto">
          <a:xfrm>
            <a:off x="8278813" y="8736013"/>
            <a:ext cx="3894137" cy="2349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graphicFrame>
        <p:nvGraphicFramePr>
          <p:cNvPr id="4" name="Taula 3"/>
          <p:cNvGraphicFramePr>
            <a:graphicFrameLocks noGrp="1"/>
          </p:cNvGraphicFramePr>
          <p:nvPr/>
        </p:nvGraphicFramePr>
        <p:xfrm>
          <a:off x="1187626" y="3789039"/>
          <a:ext cx="6840757" cy="1929707"/>
        </p:xfrm>
        <a:graphic>
          <a:graphicData uri="http://schemas.openxmlformats.org/drawingml/2006/table">
            <a:tbl>
              <a:tblPr/>
              <a:tblGrid>
                <a:gridCol w="2738119">
                  <a:extLst>
                    <a:ext uri="{9D8B030D-6E8A-4147-A177-3AD203B41FA5}">
                      <a16:colId xmlns:a16="http://schemas.microsoft.com/office/drawing/2014/main" val="20000"/>
                    </a:ext>
                  </a:extLst>
                </a:gridCol>
                <a:gridCol w="587300">
                  <a:extLst>
                    <a:ext uri="{9D8B030D-6E8A-4147-A177-3AD203B41FA5}">
                      <a16:colId xmlns:a16="http://schemas.microsoft.com/office/drawing/2014/main" val="20001"/>
                    </a:ext>
                  </a:extLst>
                </a:gridCol>
                <a:gridCol w="578778">
                  <a:extLst>
                    <a:ext uri="{9D8B030D-6E8A-4147-A177-3AD203B41FA5}">
                      <a16:colId xmlns:a16="http://schemas.microsoft.com/office/drawing/2014/main" val="20002"/>
                    </a:ext>
                  </a:extLst>
                </a:gridCol>
                <a:gridCol w="587300">
                  <a:extLst>
                    <a:ext uri="{9D8B030D-6E8A-4147-A177-3AD203B41FA5}">
                      <a16:colId xmlns:a16="http://schemas.microsoft.com/office/drawing/2014/main" val="20003"/>
                    </a:ext>
                  </a:extLst>
                </a:gridCol>
                <a:gridCol w="587315">
                  <a:extLst>
                    <a:ext uri="{9D8B030D-6E8A-4147-A177-3AD203B41FA5}">
                      <a16:colId xmlns:a16="http://schemas.microsoft.com/office/drawing/2014/main" val="20004"/>
                    </a:ext>
                  </a:extLst>
                </a:gridCol>
                <a:gridCol w="587315">
                  <a:extLst>
                    <a:ext uri="{9D8B030D-6E8A-4147-A177-3AD203B41FA5}">
                      <a16:colId xmlns:a16="http://schemas.microsoft.com/office/drawing/2014/main" val="20005"/>
                    </a:ext>
                  </a:extLst>
                </a:gridCol>
                <a:gridCol w="587315">
                  <a:extLst>
                    <a:ext uri="{9D8B030D-6E8A-4147-A177-3AD203B41FA5}">
                      <a16:colId xmlns:a16="http://schemas.microsoft.com/office/drawing/2014/main" val="20006"/>
                    </a:ext>
                  </a:extLst>
                </a:gridCol>
                <a:gridCol w="587315">
                  <a:extLst>
                    <a:ext uri="{9D8B030D-6E8A-4147-A177-3AD203B41FA5}">
                      <a16:colId xmlns:a16="http://schemas.microsoft.com/office/drawing/2014/main" val="483278769"/>
                    </a:ext>
                  </a:extLst>
                </a:gridCol>
              </a:tblGrid>
              <a:tr h="269703">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 </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2014</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2015</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2016</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2017</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2018</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2019</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2020</a:t>
                      </a:r>
                    </a:p>
                  </a:txBody>
                  <a:tcPr marL="6520" marR="6520" marT="6520" marB="0" anchor="ctr">
                    <a:lnL>
                      <a:noFill/>
                    </a:lnL>
                    <a:lnR>
                      <a:noFill/>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274166">
                <a:tc>
                  <a:txBody>
                    <a:bodyPr/>
                    <a:lstStyle/>
                    <a:p>
                      <a:pPr marL="0" marR="0" indent="0" algn="l" defTabSz="914400" rtl="0" eaLnBrk="1" latinLnBrk="0" hangingPunct="1">
                        <a:lnSpc>
                          <a:spcPts val="1100"/>
                        </a:lnSpc>
                        <a:spcBef>
                          <a:spcPts val="300"/>
                        </a:spcBef>
                        <a:spcAft>
                          <a:spcPts val="600"/>
                        </a:spcAft>
                      </a:pPr>
                      <a:r>
                        <a:rPr lang="ca-ES" sz="1200" b="1" kern="1400" dirty="0">
                          <a:solidFill>
                            <a:srgbClr val="4D4D4D"/>
                          </a:solidFill>
                          <a:effectLst/>
                          <a:latin typeface="Arial Narrow"/>
                          <a:ea typeface="+mn-ea"/>
                          <a:cs typeface="+mn-cs"/>
                        </a:rPr>
                        <a:t>Fets principals</a:t>
                      </a:r>
                      <a:r>
                        <a:rPr lang="ca-ES" sz="1200" b="1" kern="1400" baseline="0" dirty="0">
                          <a:solidFill>
                            <a:srgbClr val="4D4D4D"/>
                          </a:solidFill>
                          <a:effectLst/>
                          <a:latin typeface="Arial Narrow"/>
                          <a:ea typeface="+mn-ea"/>
                          <a:cs typeface="+mn-cs"/>
                        </a:rPr>
                        <a:t> </a:t>
                      </a:r>
                      <a:r>
                        <a:rPr lang="ca-ES" sz="1200" b="1" kern="1400" dirty="0">
                          <a:solidFill>
                            <a:srgbClr val="4D4D4D"/>
                          </a:solidFill>
                          <a:effectLst/>
                          <a:latin typeface="Arial Narrow"/>
                          <a:ea typeface="+mn-ea"/>
                          <a:cs typeface="+mn-cs"/>
                        </a:rPr>
                        <a:t>(sense trencament de condemna)</a:t>
                      </a:r>
                    </a:p>
                  </a:txBody>
                  <a:tcPr marL="6520" marR="6520" marT="6520" marB="0" anchor="ctr">
                    <a:lnL>
                      <a:noFill/>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12..043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11.915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11.206</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11.506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11.570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11.753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10.835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221100">
                <a:tc>
                  <a:txBody>
                    <a:bodyPr/>
                    <a:lstStyle/>
                    <a:p>
                      <a:pPr marL="0" marR="0" indent="0" algn="l" defTabSz="914400" rtl="0" eaLnBrk="1" latinLnBrk="0" hangingPunct="1">
                        <a:lnSpc>
                          <a:spcPts val="1100"/>
                        </a:lnSpc>
                        <a:spcBef>
                          <a:spcPts val="300"/>
                        </a:spcBef>
                        <a:spcAft>
                          <a:spcPts val="600"/>
                        </a:spcAft>
                      </a:pPr>
                      <a:r>
                        <a:rPr lang="ca-ES" sz="1200" b="1" kern="1400" dirty="0">
                          <a:solidFill>
                            <a:srgbClr val="4D4D4D"/>
                          </a:solidFill>
                          <a:effectLst/>
                          <a:latin typeface="Arial Narrow"/>
                          <a:ea typeface="+mn-ea"/>
                          <a:cs typeface="+mn-cs"/>
                        </a:rPr>
                        <a:t>Trencaments de condemna</a:t>
                      </a:r>
                    </a:p>
                  </a:txBody>
                  <a:tcPr marL="6520" marR="6520" marT="652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1.220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1.255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1.519</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1.602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1.685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1.728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1.725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44842">
                <a:tc>
                  <a:txBody>
                    <a:bodyPr/>
                    <a:lstStyle/>
                    <a:p>
                      <a:pPr marL="0" marR="0" indent="0" algn="l" defTabSz="914400" rtl="0" eaLnBrk="1" latinLnBrk="0" hangingPunct="1">
                        <a:lnSpc>
                          <a:spcPts val="1100"/>
                        </a:lnSpc>
                        <a:spcBef>
                          <a:spcPts val="300"/>
                        </a:spcBef>
                        <a:spcAft>
                          <a:spcPts val="600"/>
                        </a:spcAft>
                      </a:pPr>
                      <a:r>
                        <a:rPr lang="ca-ES" sz="1200" b="1" kern="1400" dirty="0">
                          <a:solidFill>
                            <a:srgbClr val="4D4D4D"/>
                          </a:solidFill>
                          <a:effectLst/>
                          <a:latin typeface="Arial Narrow"/>
                          <a:ea typeface="+mn-ea"/>
                          <a:cs typeface="+mn-cs"/>
                        </a:rPr>
                        <a:t>Denúncies </a:t>
                      </a:r>
                    </a:p>
                  </a:txBody>
                  <a:tcPr marL="6520" marR="6520" marT="652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a:solidFill>
                            <a:srgbClr val="000000"/>
                          </a:solidFill>
                          <a:effectLst/>
                          <a:latin typeface="Arial Narrow"/>
                          <a:ea typeface="+mn-ea"/>
                          <a:cs typeface="+mn-cs"/>
                        </a:rPr>
                        <a:t>12.926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a:solidFill>
                            <a:srgbClr val="000000"/>
                          </a:solidFill>
                          <a:effectLst/>
                          <a:latin typeface="Arial Narrow"/>
                          <a:ea typeface="+mn-ea"/>
                          <a:cs typeface="+mn-cs"/>
                        </a:rPr>
                        <a:t>12.790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12.452</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12.789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12.977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13.162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12.377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244842">
                <a:tc>
                  <a:txBody>
                    <a:bodyPr/>
                    <a:lstStyle/>
                    <a:p>
                      <a:pPr marL="0" marR="0" indent="0" algn="l" defTabSz="914400" rtl="0" eaLnBrk="1" latinLnBrk="0" hangingPunct="1">
                        <a:lnSpc>
                          <a:spcPts val="1100"/>
                        </a:lnSpc>
                        <a:spcBef>
                          <a:spcPts val="300"/>
                        </a:spcBef>
                        <a:spcAft>
                          <a:spcPts val="600"/>
                        </a:spcAft>
                      </a:pPr>
                      <a:r>
                        <a:rPr lang="ca-ES" sz="1200" b="1" kern="1400" dirty="0">
                          <a:solidFill>
                            <a:srgbClr val="4D4D4D"/>
                          </a:solidFill>
                          <a:effectLst/>
                          <a:latin typeface="Arial Narrow"/>
                          <a:ea typeface="+mn-ea"/>
                          <a:cs typeface="+mn-cs"/>
                        </a:rPr>
                        <a:t>Detinguts majors d’edat</a:t>
                      </a:r>
                    </a:p>
                  </a:txBody>
                  <a:tcPr marL="6520" marR="6520" marT="652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5.438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a:solidFill>
                            <a:srgbClr val="000000"/>
                          </a:solidFill>
                          <a:effectLst/>
                          <a:latin typeface="Arial Narrow"/>
                          <a:ea typeface="+mn-ea"/>
                          <a:cs typeface="+mn-cs"/>
                        </a:rPr>
                        <a:t>5.261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5.164</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5.271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5.483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5.657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5.299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21100">
                <a:tc>
                  <a:txBody>
                    <a:bodyPr/>
                    <a:lstStyle/>
                    <a:p>
                      <a:pPr marL="0" marR="0" indent="0" algn="l" defTabSz="914400" rtl="0" eaLnBrk="1" latinLnBrk="0" hangingPunct="1">
                        <a:lnSpc>
                          <a:spcPts val="1100"/>
                        </a:lnSpc>
                        <a:spcBef>
                          <a:spcPts val="300"/>
                        </a:spcBef>
                        <a:spcAft>
                          <a:spcPts val="600"/>
                        </a:spcAft>
                      </a:pPr>
                      <a:r>
                        <a:rPr lang="ca-ES" sz="1200" b="1" kern="1400" dirty="0">
                          <a:solidFill>
                            <a:srgbClr val="4D4D4D"/>
                          </a:solidFill>
                          <a:effectLst/>
                          <a:latin typeface="Arial Narrow"/>
                          <a:ea typeface="+mn-ea"/>
                          <a:cs typeface="+mn-cs"/>
                        </a:rPr>
                        <a:t>Detinguts menors d’edat</a:t>
                      </a:r>
                    </a:p>
                  </a:txBody>
                  <a:tcPr marL="6520" marR="6520" marT="652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30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21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24</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rgbClr val="000000"/>
                          </a:solidFill>
                          <a:effectLst/>
                          <a:latin typeface="Arial Narrow"/>
                          <a:ea typeface="+mn-ea"/>
                          <a:cs typeface="+mn-cs"/>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chemeClr val="tx1"/>
                          </a:solidFill>
                          <a:effectLst/>
                          <a:latin typeface="Arial Narrow"/>
                          <a:ea typeface="+mn-ea"/>
                          <a:cs typeface="+mn-cs"/>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chemeClr val="tx1"/>
                          </a:solidFill>
                          <a:effectLst/>
                          <a:latin typeface="Arial Narrow"/>
                          <a:ea typeface="+mn-ea"/>
                          <a:cs typeface="+mn-cs"/>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chemeClr val="tx1"/>
                          </a:solidFill>
                          <a:effectLst/>
                          <a:latin typeface="Arial Narrow"/>
                          <a:ea typeface="+mn-ea"/>
                          <a:cs typeface="+mn-cs"/>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221100">
                <a:tc>
                  <a:txBody>
                    <a:bodyPr/>
                    <a:lstStyle/>
                    <a:p>
                      <a:pPr marL="0" marR="0" indent="0" algn="l" defTabSz="914400" rtl="0" eaLnBrk="1" latinLnBrk="0" hangingPunct="1">
                        <a:lnSpc>
                          <a:spcPts val="1100"/>
                        </a:lnSpc>
                        <a:spcBef>
                          <a:spcPts val="300"/>
                        </a:spcBef>
                        <a:spcAft>
                          <a:spcPts val="600"/>
                        </a:spcAft>
                      </a:pPr>
                      <a:r>
                        <a:rPr lang="ca-ES" sz="1200" b="1" kern="1400" dirty="0">
                          <a:solidFill>
                            <a:srgbClr val="4D4D4D"/>
                          </a:solidFill>
                          <a:effectLst/>
                          <a:latin typeface="Arial Narrow"/>
                          <a:ea typeface="+mn-ea"/>
                          <a:cs typeface="+mn-cs"/>
                        </a:rPr>
                        <a:t>Total detinguts</a:t>
                      </a:r>
                    </a:p>
                  </a:txBody>
                  <a:tcPr marL="6520" marR="6520" marT="652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a:solidFill>
                            <a:srgbClr val="000000"/>
                          </a:solidFill>
                          <a:effectLst/>
                          <a:latin typeface="Arial Narrow"/>
                          <a:ea typeface="+mn-ea"/>
                          <a:cs typeface="+mn-cs"/>
                        </a:rPr>
                        <a:t>5.468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5.282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5.188</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rgbClr val="000000"/>
                          </a:solidFill>
                          <a:effectLst/>
                          <a:latin typeface="Arial Narrow"/>
                          <a:ea typeface="+mn-ea"/>
                          <a:cs typeface="+mn-cs"/>
                        </a:rPr>
                        <a:t>5.304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chemeClr val="tx1"/>
                          </a:solidFill>
                          <a:effectLst/>
                          <a:latin typeface="Arial Narrow"/>
                          <a:ea typeface="+mn-ea"/>
                          <a:cs typeface="+mn-cs"/>
                        </a:rPr>
                        <a:t>5.511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chemeClr val="tx1"/>
                          </a:solidFill>
                          <a:effectLst/>
                          <a:latin typeface="Arial Narrow"/>
                          <a:ea typeface="+mn-ea"/>
                          <a:cs typeface="+mn-cs"/>
                        </a:rPr>
                        <a:t>5.679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100"/>
                        </a:lnSpc>
                        <a:spcBef>
                          <a:spcPts val="300"/>
                        </a:spcBef>
                        <a:spcAft>
                          <a:spcPts val="600"/>
                        </a:spcAft>
                      </a:pPr>
                      <a:r>
                        <a:rPr lang="ca-ES" sz="1100" kern="1400" dirty="0">
                          <a:solidFill>
                            <a:schemeClr val="tx1"/>
                          </a:solidFill>
                          <a:effectLst/>
                          <a:latin typeface="Arial Narrow"/>
                          <a:ea typeface="+mn-ea"/>
                          <a:cs typeface="+mn-cs"/>
                        </a:rPr>
                        <a:t>5.320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221100">
                <a:tc>
                  <a:txBody>
                    <a:bodyPr/>
                    <a:lstStyle/>
                    <a:p>
                      <a:pPr marL="0" marR="0" indent="0" algn="l" defTabSz="914400" rtl="0" eaLnBrk="1" latinLnBrk="0" hangingPunct="1">
                        <a:lnSpc>
                          <a:spcPts val="1100"/>
                        </a:lnSpc>
                        <a:spcBef>
                          <a:spcPts val="300"/>
                        </a:spcBef>
                        <a:spcAft>
                          <a:spcPts val="600"/>
                        </a:spcAft>
                      </a:pPr>
                      <a:r>
                        <a:rPr lang="ca-ES" sz="1200" b="1" kern="1400" dirty="0">
                          <a:solidFill>
                            <a:srgbClr val="4D4D4D"/>
                          </a:solidFill>
                          <a:effectLst/>
                          <a:latin typeface="Arial Narrow"/>
                          <a:ea typeface="+mn-ea"/>
                          <a:cs typeface="+mn-cs"/>
                        </a:rPr>
                        <a:t>Víctimes ateses</a:t>
                      </a:r>
                    </a:p>
                  </a:txBody>
                  <a:tcPr marL="6520" marR="6520" marT="652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a:solidFill>
                            <a:srgbClr val="000000"/>
                          </a:solidFill>
                          <a:effectLst/>
                          <a:latin typeface="Arial Narrow"/>
                          <a:ea typeface="+mn-ea"/>
                          <a:cs typeface="+mn-cs"/>
                        </a:rPr>
                        <a:t>13.133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a:solidFill>
                            <a:srgbClr val="000000"/>
                          </a:solidFill>
                          <a:effectLst/>
                          <a:latin typeface="Arial Narrow"/>
                          <a:ea typeface="+mn-ea"/>
                          <a:cs typeface="+mn-cs"/>
                        </a:rPr>
                        <a:t>13.081 </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12.478</a:t>
                      </a:r>
                    </a:p>
                  </a:txBody>
                  <a:tcPr marL="6520" marR="6520" marT="65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rgbClr val="000000"/>
                          </a:solidFill>
                          <a:effectLst/>
                          <a:latin typeface="Arial Narrow"/>
                          <a:ea typeface="+mn-ea"/>
                          <a:cs typeface="+mn-cs"/>
                        </a:rPr>
                        <a:t>12.907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12.877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13.069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100"/>
                        </a:lnSpc>
                        <a:spcBef>
                          <a:spcPts val="300"/>
                        </a:spcBef>
                        <a:spcAft>
                          <a:spcPts val="600"/>
                        </a:spcAft>
                      </a:pPr>
                      <a:r>
                        <a:rPr lang="ca-ES" sz="1100" kern="1400" dirty="0">
                          <a:solidFill>
                            <a:schemeClr val="tx1"/>
                          </a:solidFill>
                          <a:effectLst/>
                          <a:latin typeface="Arial Narrow"/>
                          <a:ea typeface="+mn-ea"/>
                          <a:cs typeface="+mn-cs"/>
                        </a:rPr>
                        <a:t>12.594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Control 1"/>
          <p:cNvSpPr>
            <a:spLocks noChangeArrowheads="1" noChangeShapeType="1"/>
          </p:cNvSpPr>
          <p:nvPr/>
        </p:nvSpPr>
        <p:spPr bwMode="auto">
          <a:xfrm>
            <a:off x="930275" y="4786313"/>
            <a:ext cx="4660900" cy="16716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sp>
        <p:nvSpPr>
          <p:cNvPr id="22" name="Text Box 802"/>
          <p:cNvSpPr txBox="1">
            <a:spLocks noChangeArrowheads="1"/>
          </p:cNvSpPr>
          <p:nvPr/>
        </p:nvSpPr>
        <p:spPr bwMode="auto">
          <a:xfrm>
            <a:off x="754063" y="3428678"/>
            <a:ext cx="77057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buNone/>
            </a:pPr>
            <a:r>
              <a:rPr lang="ca-ES" altLang="ca-ES" sz="1200" dirty="0">
                <a:solidFill>
                  <a:srgbClr val="4D4D4D"/>
                </a:solidFill>
              </a:rPr>
              <a:t>Violència masclista en l’àmbit de la parella. 2014-2020</a:t>
            </a:r>
          </a:p>
        </p:txBody>
      </p:sp>
      <p:pic>
        <p:nvPicPr>
          <p:cNvPr id="24"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6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34"/>
          <p:cNvSpPr>
            <a:spLocks noChangeArrowheads="1"/>
          </p:cNvSpPr>
          <p:nvPr/>
        </p:nvSpPr>
        <p:spPr bwMode="auto">
          <a:xfrm>
            <a:off x="755650" y="4437112"/>
            <a:ext cx="7848600" cy="1525538"/>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9459"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D89A1CBF-16DE-4FDA-9648-964D9D696CF6}" type="slidenum">
              <a:rPr lang="ca-ES" altLang="ca-ES" sz="1000" smtClean="0"/>
              <a:pPr eaLnBrk="1" hangingPunct="1">
                <a:spcBef>
                  <a:spcPct val="0"/>
                </a:spcBef>
                <a:buClrTx/>
                <a:buFontTx/>
                <a:buNone/>
              </a:pPr>
              <a:t>38</a:t>
            </a:fld>
            <a:endParaRPr lang="ca-ES" altLang="ca-ES" sz="1000"/>
          </a:p>
        </p:txBody>
      </p:sp>
      <p:sp>
        <p:nvSpPr>
          <p:cNvPr id="19460" name="Rectangle 6"/>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a. Context sociodemogràfic</a:t>
            </a:r>
          </a:p>
        </p:txBody>
      </p:sp>
      <p:sp>
        <p:nvSpPr>
          <p:cNvPr id="19462" name="Control 13"/>
          <p:cNvSpPr>
            <a:spLocks noChangeArrowheads="1" noChangeShapeType="1"/>
          </p:cNvSpPr>
          <p:nvPr/>
        </p:nvSpPr>
        <p:spPr bwMode="auto">
          <a:xfrm>
            <a:off x="2135188" y="6958013"/>
            <a:ext cx="389572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9463" name="Rectangle 5"/>
          <p:cNvSpPr>
            <a:spLocks noChangeArrowheads="1"/>
          </p:cNvSpPr>
          <p:nvPr/>
        </p:nvSpPr>
        <p:spPr bwMode="auto">
          <a:xfrm>
            <a:off x="684213" y="1845866"/>
            <a:ext cx="633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r>
              <a:rPr lang="ca-ES" altLang="ca-ES" sz="1400" dirty="0">
                <a:solidFill>
                  <a:srgbClr val="C00000"/>
                </a:solidFill>
              </a:rPr>
              <a:t>2.</a:t>
            </a:r>
            <a:r>
              <a:rPr lang="ca-ES" altLang="ca-ES" sz="1400" dirty="0"/>
              <a:t> 	El maltractament a infants i adolescents </a:t>
            </a:r>
          </a:p>
        </p:txBody>
      </p:sp>
      <p:sp>
        <p:nvSpPr>
          <p:cNvPr id="19464" name="Text Box 802"/>
          <p:cNvSpPr txBox="1">
            <a:spLocks noChangeArrowheads="1"/>
          </p:cNvSpPr>
          <p:nvPr/>
        </p:nvSpPr>
        <p:spPr bwMode="auto">
          <a:xfrm>
            <a:off x="826715" y="4509814"/>
            <a:ext cx="7705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None/>
            </a:pPr>
            <a:r>
              <a:rPr lang="ca-ES" altLang="ca-ES" sz="1200" dirty="0">
                <a:solidFill>
                  <a:srgbClr val="4D4D4D"/>
                </a:solidFill>
              </a:rPr>
              <a:t>Evolució de les víctimes ateses per violència domèstica a menors (0-17 anys). Catalunya, 2014-2020</a:t>
            </a:r>
          </a:p>
        </p:txBody>
      </p:sp>
      <p:sp>
        <p:nvSpPr>
          <p:cNvPr id="19465" name="Rectangle 116"/>
          <p:cNvSpPr>
            <a:spLocks noChangeArrowheads="1"/>
          </p:cNvSpPr>
          <p:nvPr/>
        </p:nvSpPr>
        <p:spPr bwMode="auto">
          <a:xfrm>
            <a:off x="3095859" y="6138862"/>
            <a:ext cx="550839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elaboració pròpia a partir del Departament d’Interior.</a:t>
            </a:r>
          </a:p>
        </p:txBody>
      </p:sp>
      <p:sp>
        <p:nvSpPr>
          <p:cNvPr id="19468" name="Rectangle 5"/>
          <p:cNvSpPr>
            <a:spLocks noChangeArrowheads="1"/>
          </p:cNvSpPr>
          <p:nvPr/>
        </p:nvSpPr>
        <p:spPr bwMode="auto">
          <a:xfrm>
            <a:off x="684213" y="2163366"/>
            <a:ext cx="7870825" cy="205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lnSpc>
                <a:spcPct val="90000"/>
              </a:lnSpc>
              <a:spcBef>
                <a:spcPct val="0"/>
              </a:spcBef>
              <a:buClrTx/>
              <a:buFont typeface="Wingdings" pitchFamily="2" charset="2"/>
              <a:buNone/>
            </a:pPr>
            <a:r>
              <a:rPr lang="ca-ES" altLang="ca-ES" sz="1350" b="0" dirty="0"/>
              <a:t>L’abordatge del maltractament infantil és de gran complexitat i topa amb moltes dificultats. La detecció dels casos reals és complexa i les dades disponibles es basen en població detectada (registrada en expedients de població atesa en els serveis socials i en denúncies policials) i, per tant, subestimen el nombre de casos. Durant el 2020, el telèfon Infància Respon ha rebut 13.240 trucades de comunicacions, denuncies socials i sol·licituds d’informació relacionades amb casos de maltractament infantil, això són 3.118 trucades menys respecte l’any anterior. </a:t>
            </a:r>
          </a:p>
          <a:p>
            <a:pPr algn="just" eaLnBrk="1" hangingPunct="1">
              <a:lnSpc>
                <a:spcPct val="90000"/>
              </a:lnSpc>
              <a:spcBef>
                <a:spcPct val="0"/>
              </a:spcBef>
              <a:buClrTx/>
              <a:buFont typeface="Wingdings" pitchFamily="2" charset="2"/>
              <a:buNone/>
            </a:pPr>
            <a:endParaRPr lang="ca-ES" altLang="ca-ES" sz="1350" b="0" dirty="0"/>
          </a:p>
          <a:p>
            <a:pPr algn="just" eaLnBrk="1" hangingPunct="1">
              <a:lnSpc>
                <a:spcPct val="90000"/>
              </a:lnSpc>
              <a:spcBef>
                <a:spcPct val="0"/>
              </a:spcBef>
              <a:buClrTx/>
              <a:buFont typeface="Wingdings" pitchFamily="2" charset="2"/>
              <a:buNone/>
            </a:pPr>
            <a:r>
              <a:rPr lang="ca-ES" altLang="ca-ES" sz="1350" b="0" dirty="0"/>
              <a:t>D’altra banda, amb dades de registre del Departament d’Interior, l’any 2020 van haver-hi 1.444 denúncies de violència domèstica a menors amb un total de 1.686 víctimes ateses i 1 víctimes mortals. Aquesta lleugera davallada cal posar-la també en el context de la crisi sanitària i el període de confinament domiciliari que va implicar una limitació per a les víctimes d’accedir als canals formals de denúncia. </a:t>
            </a:r>
          </a:p>
        </p:txBody>
      </p:sp>
      <p:graphicFrame>
        <p:nvGraphicFramePr>
          <p:cNvPr id="3" name="Taula 2"/>
          <p:cNvGraphicFramePr>
            <a:graphicFrameLocks noGrp="1"/>
          </p:cNvGraphicFramePr>
          <p:nvPr/>
        </p:nvGraphicFramePr>
        <p:xfrm>
          <a:off x="971599" y="4869160"/>
          <a:ext cx="7344815" cy="899499"/>
        </p:xfrm>
        <a:graphic>
          <a:graphicData uri="http://schemas.openxmlformats.org/drawingml/2006/table">
            <a:tbl>
              <a:tblPr/>
              <a:tblGrid>
                <a:gridCol w="2329114">
                  <a:extLst>
                    <a:ext uri="{9D8B030D-6E8A-4147-A177-3AD203B41FA5}">
                      <a16:colId xmlns:a16="http://schemas.microsoft.com/office/drawing/2014/main" val="20000"/>
                    </a:ext>
                  </a:extLst>
                </a:gridCol>
                <a:gridCol w="752770">
                  <a:extLst>
                    <a:ext uri="{9D8B030D-6E8A-4147-A177-3AD203B41FA5}">
                      <a16:colId xmlns:a16="http://schemas.microsoft.com/office/drawing/2014/main" val="20001"/>
                    </a:ext>
                  </a:extLst>
                </a:gridCol>
                <a:gridCol w="676011">
                  <a:extLst>
                    <a:ext uri="{9D8B030D-6E8A-4147-A177-3AD203B41FA5}">
                      <a16:colId xmlns:a16="http://schemas.microsoft.com/office/drawing/2014/main" val="20002"/>
                    </a:ext>
                  </a:extLst>
                </a:gridCol>
                <a:gridCol w="717384">
                  <a:extLst>
                    <a:ext uri="{9D8B030D-6E8A-4147-A177-3AD203B41FA5}">
                      <a16:colId xmlns:a16="http://schemas.microsoft.com/office/drawing/2014/main" val="20003"/>
                    </a:ext>
                  </a:extLst>
                </a:gridCol>
                <a:gridCol w="717384">
                  <a:extLst>
                    <a:ext uri="{9D8B030D-6E8A-4147-A177-3AD203B41FA5}">
                      <a16:colId xmlns:a16="http://schemas.microsoft.com/office/drawing/2014/main" val="20004"/>
                    </a:ext>
                  </a:extLst>
                </a:gridCol>
                <a:gridCol w="717384">
                  <a:extLst>
                    <a:ext uri="{9D8B030D-6E8A-4147-A177-3AD203B41FA5}">
                      <a16:colId xmlns:a16="http://schemas.microsoft.com/office/drawing/2014/main" val="20005"/>
                    </a:ext>
                  </a:extLst>
                </a:gridCol>
                <a:gridCol w="717384">
                  <a:extLst>
                    <a:ext uri="{9D8B030D-6E8A-4147-A177-3AD203B41FA5}">
                      <a16:colId xmlns:a16="http://schemas.microsoft.com/office/drawing/2014/main" val="20006"/>
                    </a:ext>
                  </a:extLst>
                </a:gridCol>
                <a:gridCol w="717384">
                  <a:extLst>
                    <a:ext uri="{9D8B030D-6E8A-4147-A177-3AD203B41FA5}">
                      <a16:colId xmlns:a16="http://schemas.microsoft.com/office/drawing/2014/main" val="599182573"/>
                    </a:ext>
                  </a:extLst>
                </a:gridCol>
              </a:tblGrid>
              <a:tr h="165879">
                <a:tc>
                  <a:txBody>
                    <a:bodyPr/>
                    <a:lstStyle/>
                    <a:p>
                      <a:pPr marR="0" indent="0" algn="ctr" rtl="0">
                        <a:lnSpc>
                          <a:spcPts val="1200"/>
                        </a:lnSpc>
                        <a:spcBef>
                          <a:spcPts val="300"/>
                        </a:spcBef>
                        <a:spcAft>
                          <a:spcPts val="600"/>
                        </a:spcAft>
                      </a:pPr>
                      <a:r>
                        <a:rPr lang="ca-ES" sz="1100" b="1" kern="1400" dirty="0">
                          <a:solidFill>
                            <a:srgbClr val="000000"/>
                          </a:solidFill>
                          <a:effectLst/>
                          <a:latin typeface="Calibri"/>
                        </a:rPr>
                        <a:t> </a:t>
                      </a:r>
                      <a:endParaRPr lang="ca-ES" sz="1100" kern="1400" dirty="0">
                        <a:solidFill>
                          <a:srgbClr val="000000"/>
                        </a:solidFill>
                        <a:effectLst/>
                        <a:latin typeface="Calibri"/>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2014</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2015</a:t>
                      </a:r>
                    </a:p>
                  </a:txBody>
                  <a:tcPr marL="9525" marR="9525" marT="9525" marB="0" anchor="ctr">
                    <a:lnL>
                      <a:noFill/>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2016</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2017</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2018</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2019</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2020</a:t>
                      </a:r>
                    </a:p>
                  </a:txBody>
                  <a:tcPr marL="9525" marR="9525" marT="952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378626">
                <a:tc>
                  <a:txBody>
                    <a:bodyPr/>
                    <a:lstStyle/>
                    <a:p>
                      <a:pPr marR="0" indent="0" algn="r" rtl="0">
                        <a:lnSpc>
                          <a:spcPts val="1200"/>
                        </a:lnSpc>
                        <a:spcBef>
                          <a:spcPts val="300"/>
                        </a:spcBef>
                        <a:spcAft>
                          <a:spcPts val="600"/>
                        </a:spcAft>
                      </a:pPr>
                      <a:r>
                        <a:rPr lang="ca-ES" sz="1200" b="1" kern="1400" dirty="0">
                          <a:solidFill>
                            <a:srgbClr val="4D4D4D"/>
                          </a:solidFill>
                          <a:effectLst/>
                          <a:latin typeface="Arial Narrow"/>
                          <a:ea typeface="+mn-ea"/>
                          <a:cs typeface="+mn-cs"/>
                        </a:rPr>
                        <a:t>Víctimes menors ateses per violència domèstica (0-17 anys)</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1.653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1.871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1.827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1.808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1.870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1.724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72308">
                <a:tc>
                  <a:txBody>
                    <a:bodyPr/>
                    <a:lstStyle/>
                    <a:p>
                      <a:pPr marR="0" indent="0" algn="r" rtl="0">
                        <a:lnSpc>
                          <a:spcPts val="1200"/>
                        </a:lnSpc>
                        <a:spcBef>
                          <a:spcPts val="300"/>
                        </a:spcBef>
                        <a:spcAft>
                          <a:spcPts val="600"/>
                        </a:spcAft>
                      </a:pPr>
                      <a:r>
                        <a:rPr lang="ca-ES" sz="1200" b="1" kern="1400" dirty="0">
                          <a:solidFill>
                            <a:srgbClr val="4D4D4D"/>
                          </a:solidFill>
                          <a:effectLst/>
                          <a:latin typeface="Arial Narrow"/>
                          <a:ea typeface="+mn-ea"/>
                          <a:cs typeface="+mn-cs"/>
                        </a:rPr>
                        <a:t>Denúncies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1.423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1.640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1.596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1.582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1.640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1.484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1.444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82686">
                <a:tc>
                  <a:txBody>
                    <a:bodyPr/>
                    <a:lstStyle/>
                    <a:p>
                      <a:pPr marR="0" indent="0" algn="r" rtl="0">
                        <a:lnSpc>
                          <a:spcPts val="1200"/>
                        </a:lnSpc>
                        <a:spcBef>
                          <a:spcPts val="300"/>
                        </a:spcBef>
                        <a:spcAft>
                          <a:spcPts val="600"/>
                        </a:spcAft>
                      </a:pPr>
                      <a:r>
                        <a:rPr lang="ca-ES" sz="1200" b="1" kern="1400" dirty="0">
                          <a:solidFill>
                            <a:srgbClr val="4D4D4D"/>
                          </a:solidFill>
                          <a:effectLst/>
                          <a:latin typeface="Arial Narrow"/>
                          <a:ea typeface="+mn-ea"/>
                          <a:cs typeface="+mn-cs"/>
                        </a:rPr>
                        <a:t>Víctimes mortals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a:solidFill>
                            <a:srgbClr val="000000"/>
                          </a:solidFill>
                          <a:effectLst/>
                          <a:latin typeface="Arial Narrow"/>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8"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647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34"/>
          <p:cNvSpPr>
            <a:spLocks noChangeArrowheads="1"/>
          </p:cNvSpPr>
          <p:nvPr/>
        </p:nvSpPr>
        <p:spPr bwMode="auto">
          <a:xfrm>
            <a:off x="755650" y="4293096"/>
            <a:ext cx="7848600" cy="1800200"/>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0483" name="Text Box 802"/>
          <p:cNvSpPr txBox="1">
            <a:spLocks noChangeArrowheads="1"/>
          </p:cNvSpPr>
          <p:nvPr/>
        </p:nvSpPr>
        <p:spPr bwMode="auto">
          <a:xfrm>
            <a:off x="827088" y="4365798"/>
            <a:ext cx="7705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Evolució de les Víctimes ateses per violència domèstica de 65 anys i més. Catalunya, 2014-2020</a:t>
            </a:r>
            <a:endParaRPr lang="ca-ES" altLang="ca-ES" sz="1200" dirty="0">
              <a:solidFill>
                <a:srgbClr val="FF0000"/>
              </a:solidFill>
            </a:endParaRPr>
          </a:p>
          <a:p>
            <a:pPr eaLnBrk="1" hangingPunct="1">
              <a:spcBef>
                <a:spcPct val="0"/>
              </a:spcBef>
              <a:buClrTx/>
              <a:buFontTx/>
              <a:buNone/>
            </a:pPr>
            <a:r>
              <a:rPr lang="ca-ES" altLang="ca-ES" sz="1400" dirty="0"/>
              <a:t> </a:t>
            </a:r>
          </a:p>
        </p:txBody>
      </p:sp>
      <p:sp>
        <p:nvSpPr>
          <p:cNvPr id="20484"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55A51819-2736-48EE-8F2B-21ADAED18463}" type="slidenum">
              <a:rPr lang="ca-ES" altLang="ca-ES" sz="1000" smtClean="0"/>
              <a:pPr eaLnBrk="1" hangingPunct="1">
                <a:spcBef>
                  <a:spcPct val="0"/>
                </a:spcBef>
                <a:buClrTx/>
                <a:buFontTx/>
                <a:buNone/>
              </a:pPr>
              <a:t>39</a:t>
            </a:fld>
            <a:endParaRPr lang="ca-ES" altLang="ca-ES" sz="1000"/>
          </a:p>
        </p:txBody>
      </p:sp>
      <p:sp>
        <p:nvSpPr>
          <p:cNvPr id="20485" name="Rectangle 3"/>
          <p:cNvSpPr>
            <a:spLocks noChangeArrowheads="1"/>
          </p:cNvSpPr>
          <p:nvPr/>
        </p:nvSpPr>
        <p:spPr bwMode="auto">
          <a:xfrm>
            <a:off x="684213" y="1844675"/>
            <a:ext cx="6335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AutoNum type="arabicPeriod" startAt="3"/>
            </a:pPr>
            <a:r>
              <a:rPr lang="ca-ES" altLang="ca-ES" sz="1500" dirty="0"/>
              <a:t>El maltractament a la gent gran</a:t>
            </a:r>
            <a:r>
              <a:rPr lang="ca-ES" altLang="ca-ES" sz="1600" b="0" dirty="0"/>
              <a:t> </a:t>
            </a:r>
          </a:p>
        </p:txBody>
      </p:sp>
      <p:sp>
        <p:nvSpPr>
          <p:cNvPr id="20486" name="Rectangle 5"/>
          <p:cNvSpPr>
            <a:spLocks noChangeArrowheads="1"/>
          </p:cNvSpPr>
          <p:nvPr/>
        </p:nvSpPr>
        <p:spPr bwMode="auto">
          <a:xfrm>
            <a:off x="684213" y="2205038"/>
            <a:ext cx="78486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lnSpc>
                <a:spcPct val="90000"/>
              </a:lnSpc>
              <a:spcBef>
                <a:spcPct val="0"/>
              </a:spcBef>
              <a:buClrTx/>
              <a:buFontTx/>
              <a:buNone/>
            </a:pPr>
            <a:r>
              <a:rPr lang="ca-ES" altLang="ca-ES" sz="1400" b="0" dirty="0"/>
              <a:t>En la línia del fenomen anterior, un dels principals problemes del maltractament a les persones grans en l’àmbit familiar és la difícil detecció i la baixa incidència de les denúncies. L’Enquesta de Seguretat Pública de Catalunya del Departament d’Interior estableix una prevalença de maltractament reconegut del 0,8% i un percentatge de risc de maltractament del 2,1%, amb una estimació, respectivament, d’unes 10.500 persones grans víctimes de maltractament i d’unes 27.500 persones en risc de patir maltractament o negligència.</a:t>
            </a:r>
          </a:p>
          <a:p>
            <a:pPr eaLnBrk="1" hangingPunct="1">
              <a:lnSpc>
                <a:spcPct val="90000"/>
              </a:lnSpc>
              <a:spcBef>
                <a:spcPct val="0"/>
              </a:spcBef>
              <a:buClrTx/>
              <a:buFontTx/>
              <a:buNone/>
            </a:pPr>
            <a:endParaRPr lang="ca-ES" altLang="ca-ES" sz="1400" b="0" dirty="0"/>
          </a:p>
          <a:p>
            <a:pPr algn="just" eaLnBrk="1" hangingPunct="1">
              <a:lnSpc>
                <a:spcPct val="90000"/>
              </a:lnSpc>
              <a:spcBef>
                <a:spcPct val="0"/>
              </a:spcBef>
              <a:buClrTx/>
              <a:buFontTx/>
              <a:buNone/>
            </a:pPr>
            <a:r>
              <a:rPr lang="ca-ES" altLang="ca-ES" sz="1400" b="0" dirty="0"/>
              <a:t>L’any 2020 les denúncies per maltractament a persones grans van ser 1.128 i les víctimes ateses 1.116, segons les dades registrades a la unitat de suport a l’atenció de víctimes relatives a la violència domèstica a la gent gran.</a:t>
            </a:r>
          </a:p>
        </p:txBody>
      </p:sp>
      <p:sp>
        <p:nvSpPr>
          <p:cNvPr id="20487" name="Rectangle 6"/>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a. Context sociodemogràfic</a:t>
            </a:r>
          </a:p>
        </p:txBody>
      </p:sp>
      <p:sp>
        <p:nvSpPr>
          <p:cNvPr id="20490" name="Rectangle 116"/>
          <p:cNvSpPr>
            <a:spLocks noChangeArrowheads="1"/>
          </p:cNvSpPr>
          <p:nvPr/>
        </p:nvSpPr>
        <p:spPr bwMode="auto">
          <a:xfrm>
            <a:off x="3275013" y="6138862"/>
            <a:ext cx="5329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elaboració pròpia a partir del Departament d’Interior.</a:t>
            </a:r>
          </a:p>
        </p:txBody>
      </p:sp>
      <p:sp>
        <p:nvSpPr>
          <p:cNvPr id="20527" name="Control 43"/>
          <p:cNvSpPr>
            <a:spLocks noChangeArrowheads="1" noChangeShapeType="1"/>
          </p:cNvSpPr>
          <p:nvPr/>
        </p:nvSpPr>
        <p:spPr bwMode="auto">
          <a:xfrm>
            <a:off x="7278688" y="10302875"/>
            <a:ext cx="3897312" cy="134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graphicFrame>
        <p:nvGraphicFramePr>
          <p:cNvPr id="3" name="Taula 2"/>
          <p:cNvGraphicFramePr>
            <a:graphicFrameLocks noGrp="1"/>
          </p:cNvGraphicFramePr>
          <p:nvPr/>
        </p:nvGraphicFramePr>
        <p:xfrm>
          <a:off x="1187625" y="4725144"/>
          <a:ext cx="7056781" cy="1224136"/>
        </p:xfrm>
        <a:graphic>
          <a:graphicData uri="http://schemas.openxmlformats.org/drawingml/2006/table">
            <a:tbl>
              <a:tblPr/>
              <a:tblGrid>
                <a:gridCol w="2243520">
                  <a:extLst>
                    <a:ext uri="{9D8B030D-6E8A-4147-A177-3AD203B41FA5}">
                      <a16:colId xmlns:a16="http://schemas.microsoft.com/office/drawing/2014/main" val="20000"/>
                    </a:ext>
                  </a:extLst>
                </a:gridCol>
                <a:gridCol w="722396">
                  <a:extLst>
                    <a:ext uri="{9D8B030D-6E8A-4147-A177-3AD203B41FA5}">
                      <a16:colId xmlns:a16="http://schemas.microsoft.com/office/drawing/2014/main" val="20001"/>
                    </a:ext>
                  </a:extLst>
                </a:gridCol>
                <a:gridCol w="648735">
                  <a:extLst>
                    <a:ext uri="{9D8B030D-6E8A-4147-A177-3AD203B41FA5}">
                      <a16:colId xmlns:a16="http://schemas.microsoft.com/office/drawing/2014/main" val="20002"/>
                    </a:ext>
                  </a:extLst>
                </a:gridCol>
                <a:gridCol w="688426">
                  <a:extLst>
                    <a:ext uri="{9D8B030D-6E8A-4147-A177-3AD203B41FA5}">
                      <a16:colId xmlns:a16="http://schemas.microsoft.com/office/drawing/2014/main" val="20003"/>
                    </a:ext>
                  </a:extLst>
                </a:gridCol>
                <a:gridCol w="688426">
                  <a:extLst>
                    <a:ext uri="{9D8B030D-6E8A-4147-A177-3AD203B41FA5}">
                      <a16:colId xmlns:a16="http://schemas.microsoft.com/office/drawing/2014/main" val="20004"/>
                    </a:ext>
                  </a:extLst>
                </a:gridCol>
                <a:gridCol w="688426">
                  <a:extLst>
                    <a:ext uri="{9D8B030D-6E8A-4147-A177-3AD203B41FA5}">
                      <a16:colId xmlns:a16="http://schemas.microsoft.com/office/drawing/2014/main" val="20005"/>
                    </a:ext>
                  </a:extLst>
                </a:gridCol>
                <a:gridCol w="688426">
                  <a:extLst>
                    <a:ext uri="{9D8B030D-6E8A-4147-A177-3AD203B41FA5}">
                      <a16:colId xmlns:a16="http://schemas.microsoft.com/office/drawing/2014/main" val="20006"/>
                    </a:ext>
                  </a:extLst>
                </a:gridCol>
                <a:gridCol w="688426">
                  <a:extLst>
                    <a:ext uri="{9D8B030D-6E8A-4147-A177-3AD203B41FA5}">
                      <a16:colId xmlns:a16="http://schemas.microsoft.com/office/drawing/2014/main" val="905811039"/>
                    </a:ext>
                  </a:extLst>
                </a:gridCol>
              </a:tblGrid>
              <a:tr h="242005">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 </a:t>
                      </a:r>
                    </a:p>
                  </a:txBody>
                  <a:tcPr marL="9525" marR="9525" marT="952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2014</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2015</a:t>
                      </a:r>
                    </a:p>
                  </a:txBody>
                  <a:tcPr marL="9525" marR="9525" marT="9525" marB="0" anchor="ctr">
                    <a:lnL>
                      <a:noFill/>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2016</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2017</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2018</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2019</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2020</a:t>
                      </a:r>
                    </a:p>
                  </a:txBody>
                  <a:tcPr marL="9525" marR="9525" marT="952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410455">
                <a:tc>
                  <a:txBody>
                    <a:bodyPr/>
                    <a:lstStyle/>
                    <a:p>
                      <a:pPr marL="0" marR="0" indent="0" algn="r" defTabSz="914400" rtl="0" eaLnBrk="1" latinLnBrk="0" hangingPunct="1">
                        <a:lnSpc>
                          <a:spcPts val="1200"/>
                        </a:lnSpc>
                        <a:spcBef>
                          <a:spcPts val="300"/>
                        </a:spcBef>
                        <a:spcAft>
                          <a:spcPts val="600"/>
                        </a:spcAft>
                      </a:pPr>
                      <a:r>
                        <a:rPr lang="ca-ES" sz="1200" b="1" kern="1400" dirty="0">
                          <a:solidFill>
                            <a:srgbClr val="4D4D4D"/>
                          </a:solidFill>
                          <a:effectLst/>
                          <a:latin typeface="Arial Narrow"/>
                          <a:ea typeface="+mn-ea"/>
                          <a:cs typeface="+mn-cs"/>
                        </a:rPr>
                        <a:t>Víctimes ateses per violència domèstica de 65 anys i més</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1.098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1.078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1.072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1.077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1.078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1.116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237077">
                <a:tc>
                  <a:txBody>
                    <a:bodyPr/>
                    <a:lstStyle/>
                    <a:p>
                      <a:pPr marL="0" marR="0" indent="0" algn="r" defTabSz="914400" rtl="0" eaLnBrk="1" latinLnBrk="0" hangingPunct="1">
                        <a:lnSpc>
                          <a:spcPct val="100000"/>
                        </a:lnSpc>
                        <a:spcBef>
                          <a:spcPts val="300"/>
                        </a:spcBef>
                        <a:spcAft>
                          <a:spcPts val="600"/>
                        </a:spcAft>
                      </a:pPr>
                      <a:r>
                        <a:rPr lang="ca-ES" sz="1200" b="1" kern="1400" dirty="0">
                          <a:solidFill>
                            <a:srgbClr val="4D4D4D"/>
                          </a:solidFill>
                          <a:effectLst/>
                          <a:latin typeface="Arial Narrow"/>
                          <a:ea typeface="+mn-ea"/>
                          <a:cs typeface="+mn-cs"/>
                        </a:rPr>
                        <a:t>Denúncies </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1.047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1.058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1.073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1.038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1.045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1.128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334599">
                <a:tc>
                  <a:txBody>
                    <a:bodyPr/>
                    <a:lstStyle/>
                    <a:p>
                      <a:pPr marL="0" marR="0" indent="0" algn="r" defTabSz="914400" rtl="0" eaLnBrk="1" latinLnBrk="0" hangingPunct="1">
                        <a:lnSpc>
                          <a:spcPct val="100000"/>
                        </a:lnSpc>
                        <a:spcBef>
                          <a:spcPts val="300"/>
                        </a:spcBef>
                        <a:spcAft>
                          <a:spcPts val="600"/>
                        </a:spcAft>
                      </a:pPr>
                      <a:r>
                        <a:rPr lang="ca-ES" sz="1200" b="1" kern="1400" dirty="0">
                          <a:solidFill>
                            <a:srgbClr val="4D4D4D"/>
                          </a:solidFill>
                          <a:effectLst/>
                          <a:latin typeface="Arial Narrow"/>
                          <a:ea typeface="+mn-ea"/>
                          <a:cs typeface="+mn-cs"/>
                        </a:rPr>
                        <a:t>Víctimes mortals de 65 anys i més</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a:solidFill>
                            <a:srgbClr val="000000"/>
                          </a:solidFill>
                          <a:effectLst/>
                          <a:latin typeface="Arial Narrow"/>
                          <a:ea typeface="+mn-ea"/>
                          <a:cs typeface="+mn-cs"/>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kern="1400" dirty="0">
                          <a:solidFill>
                            <a:srgbClr val="000000"/>
                          </a:solidFill>
                          <a:effectLst/>
                          <a:latin typeface="Arial Narrow"/>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kern="1400" dirty="0">
                          <a:solidFill>
                            <a:srgbClr val="000000"/>
                          </a:solidFill>
                          <a:effectLst/>
                          <a:latin typeface="Arial Narrow"/>
                          <a:ea typeface="+mn-ea"/>
                          <a:cs typeface="+mn-cs"/>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Control 1"/>
          <p:cNvSpPr>
            <a:spLocks noChangeArrowheads="1" noChangeShapeType="1"/>
          </p:cNvSpPr>
          <p:nvPr/>
        </p:nvSpPr>
        <p:spPr bwMode="auto">
          <a:xfrm>
            <a:off x="206375" y="5035550"/>
            <a:ext cx="4652963" cy="14732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8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55576" y="3298632"/>
            <a:ext cx="7772400" cy="1077218"/>
          </a:xfrm>
        </p:spPr>
        <p:txBody>
          <a:bodyPr>
            <a:normAutofit/>
          </a:bodyPr>
          <a:lstStyle/>
          <a:p>
            <a:pPr eaLnBrk="1" hangingPunct="1"/>
            <a:r>
              <a:rPr lang="ca-ES" altLang="ca-ES" dirty="0"/>
              <a:t>2. Informe de la Presidenta</a:t>
            </a:r>
          </a:p>
        </p:txBody>
      </p:sp>
      <p:pic>
        <p:nvPicPr>
          <p:cNvPr id="94210" name="Picture 2" descr="http://identitatcorporativa.gencat.cat/web/.content/Documentacio/descarregues/dpt/COLOR/Drets-Socials/drets_socials_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1140203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Marcador de número de diapositiva 5"/>
          <p:cNvSpPr>
            <a:spLocks noGrp="1"/>
          </p:cNvSpPr>
          <p:nvPr>
            <p:ph type="sldNum" sz="quarter" idx="4294967295"/>
          </p:nvPr>
        </p:nvSpPr>
        <p:spPr>
          <a:xfrm>
            <a:off x="7010759" y="63595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91C6AD06-6F3F-4AAE-8DDE-174CB1E4EB1F}" type="slidenum">
              <a:rPr lang="ca-ES" altLang="ca-ES" sz="1000" smtClean="0"/>
              <a:pPr eaLnBrk="1" hangingPunct="1">
                <a:spcBef>
                  <a:spcPct val="0"/>
                </a:spcBef>
                <a:buClrTx/>
                <a:buFontTx/>
                <a:buNone/>
              </a:pPr>
              <a:t>40</a:t>
            </a:fld>
            <a:endParaRPr lang="ca-ES" altLang="ca-ES" sz="1000"/>
          </a:p>
        </p:txBody>
      </p:sp>
      <p:sp>
        <p:nvSpPr>
          <p:cNvPr id="21508" name="Rectangle 280"/>
          <p:cNvSpPr>
            <a:spLocks noChangeArrowheads="1"/>
          </p:cNvSpPr>
          <p:nvPr/>
        </p:nvSpPr>
        <p:spPr bwMode="auto">
          <a:xfrm>
            <a:off x="682625" y="1772816"/>
            <a:ext cx="77771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00" b="0" dirty="0"/>
              <a:t>Pel que fa a la subcategoria </a:t>
            </a:r>
            <a:r>
              <a:rPr lang="ca-ES" altLang="ca-ES" sz="1400" b="0" i="1" dirty="0"/>
              <a:t>dèficit en les relacions socials</a:t>
            </a:r>
            <a:r>
              <a:rPr lang="ca-ES" altLang="ca-ES" sz="1400" b="0" dirty="0"/>
              <a:t>,</a:t>
            </a:r>
            <a:r>
              <a:rPr lang="ca-ES" altLang="ca-ES" sz="1400" b="0" i="1" dirty="0"/>
              <a:t> </a:t>
            </a:r>
            <a:r>
              <a:rPr lang="ca-ES" altLang="ca-ES" sz="1400" b="0" dirty="0"/>
              <a:t>prenem com a indicador de context la tipologia de la llar de residència per intentar aproximar-nos orientativament al risc d’aïllament social. L’any El 2020 hi havia 788.100 persones que vivien soles (llars unipersonals sense nucli). D’aquestes, 341.700 (un 43,3%) tenien 65 anys i més. Això representa un 23,1% del total de la població de 65 anys i més de Catalunya. Per sexe, el 71,9% de la població de 65 anys i més que viu sola són dones (245.700 persones), i representen el 16,6% del total de la població de 65 anys i més de Catalunya.</a:t>
            </a:r>
          </a:p>
          <a:p>
            <a:pPr algn="just" eaLnBrk="1" hangingPunct="1">
              <a:spcBef>
                <a:spcPct val="0"/>
              </a:spcBef>
              <a:buClrTx/>
              <a:buFontTx/>
              <a:buNone/>
            </a:pPr>
            <a:br>
              <a:rPr lang="ca-ES" altLang="ca-ES" sz="1400" b="0" dirty="0"/>
            </a:br>
            <a:endParaRPr lang="ca-ES" altLang="ca-ES" sz="1400" b="0" dirty="0"/>
          </a:p>
        </p:txBody>
      </p:sp>
      <p:sp>
        <p:nvSpPr>
          <p:cNvPr id="21509" name="Rectangle 297"/>
          <p:cNvSpPr>
            <a:spLocks noGrp="1" noChangeArrowheads="1"/>
          </p:cNvSpPr>
          <p:nvPr>
            <p:ph type="title" idx="4294967295"/>
          </p:nvPr>
        </p:nvSpPr>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a. Context sociodemogràfic</a:t>
            </a:r>
          </a:p>
        </p:txBody>
      </p:sp>
      <p:sp>
        <p:nvSpPr>
          <p:cNvPr id="21511" name="Control 530"/>
          <p:cNvSpPr>
            <a:spLocks noChangeArrowheads="1" noChangeShapeType="1"/>
          </p:cNvSpPr>
          <p:nvPr/>
        </p:nvSpPr>
        <p:spPr bwMode="auto">
          <a:xfrm>
            <a:off x="74613" y="4114800"/>
            <a:ext cx="597535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1512" name="Control 678"/>
          <p:cNvSpPr>
            <a:spLocks noChangeArrowheads="1" noChangeShapeType="1"/>
          </p:cNvSpPr>
          <p:nvPr/>
        </p:nvSpPr>
        <p:spPr bwMode="auto">
          <a:xfrm>
            <a:off x="57150" y="4124325"/>
            <a:ext cx="5975350"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1513" name="Control 718"/>
          <p:cNvSpPr>
            <a:spLocks noChangeArrowheads="1" noChangeShapeType="1"/>
          </p:cNvSpPr>
          <p:nvPr/>
        </p:nvSpPr>
        <p:spPr bwMode="auto">
          <a:xfrm>
            <a:off x="4946650" y="5768975"/>
            <a:ext cx="3894138"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1574" name="Rectangle 116"/>
          <p:cNvSpPr>
            <a:spLocks noChangeArrowheads="1"/>
          </p:cNvSpPr>
          <p:nvPr/>
        </p:nvSpPr>
        <p:spPr bwMode="auto">
          <a:xfrm>
            <a:off x="3995936" y="6165850"/>
            <a:ext cx="468133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elaboració pròpia a partir del cens de població i habitatges de l’INE</a:t>
            </a:r>
          </a:p>
        </p:txBody>
      </p:sp>
      <p:sp>
        <p:nvSpPr>
          <p:cNvPr id="4" name="Control 1"/>
          <p:cNvSpPr>
            <a:spLocks noChangeArrowheads="1" noChangeShapeType="1"/>
          </p:cNvSpPr>
          <p:nvPr/>
        </p:nvSpPr>
        <p:spPr bwMode="auto">
          <a:xfrm>
            <a:off x="2255838" y="9636125"/>
            <a:ext cx="3848100" cy="21685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sp>
        <p:nvSpPr>
          <p:cNvPr id="15" name="Rectangle 12"/>
          <p:cNvSpPr>
            <a:spLocks noChangeArrowheads="1"/>
          </p:cNvSpPr>
          <p:nvPr/>
        </p:nvSpPr>
        <p:spPr bwMode="auto">
          <a:xfrm>
            <a:off x="755650" y="3501008"/>
            <a:ext cx="7848600" cy="2520280"/>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1573" name="Text Box 802"/>
          <p:cNvSpPr txBox="1">
            <a:spLocks noChangeArrowheads="1"/>
          </p:cNvSpPr>
          <p:nvPr/>
        </p:nvSpPr>
        <p:spPr bwMode="auto">
          <a:xfrm>
            <a:off x="827088" y="3573016"/>
            <a:ext cx="7705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Nombre de llars unipersonals i monoparentals. Catalunya. 2014-2020</a:t>
            </a:r>
            <a:r>
              <a:rPr lang="ca-ES" altLang="ca-ES" sz="1400" dirty="0"/>
              <a:t> </a:t>
            </a:r>
          </a:p>
        </p:txBody>
      </p:sp>
      <p:graphicFrame>
        <p:nvGraphicFramePr>
          <p:cNvPr id="2" name="Taula 1"/>
          <p:cNvGraphicFramePr>
            <a:graphicFrameLocks noGrp="1"/>
          </p:cNvGraphicFramePr>
          <p:nvPr/>
        </p:nvGraphicFramePr>
        <p:xfrm>
          <a:off x="1340532" y="3944660"/>
          <a:ext cx="6759863" cy="1893880"/>
        </p:xfrm>
        <a:graphic>
          <a:graphicData uri="http://schemas.openxmlformats.org/drawingml/2006/table">
            <a:tbl>
              <a:tblPr/>
              <a:tblGrid>
                <a:gridCol w="2630171">
                  <a:extLst>
                    <a:ext uri="{9D8B030D-6E8A-4147-A177-3AD203B41FA5}">
                      <a16:colId xmlns:a16="http://schemas.microsoft.com/office/drawing/2014/main" val="20000"/>
                    </a:ext>
                  </a:extLst>
                </a:gridCol>
                <a:gridCol w="624588">
                  <a:extLst>
                    <a:ext uri="{9D8B030D-6E8A-4147-A177-3AD203B41FA5}">
                      <a16:colId xmlns:a16="http://schemas.microsoft.com/office/drawing/2014/main" val="20001"/>
                    </a:ext>
                  </a:extLst>
                </a:gridCol>
                <a:gridCol w="624588">
                  <a:extLst>
                    <a:ext uri="{9D8B030D-6E8A-4147-A177-3AD203B41FA5}">
                      <a16:colId xmlns:a16="http://schemas.microsoft.com/office/drawing/2014/main" val="20002"/>
                    </a:ext>
                  </a:extLst>
                </a:gridCol>
                <a:gridCol w="624588">
                  <a:extLst>
                    <a:ext uri="{9D8B030D-6E8A-4147-A177-3AD203B41FA5}">
                      <a16:colId xmlns:a16="http://schemas.microsoft.com/office/drawing/2014/main" val="20003"/>
                    </a:ext>
                  </a:extLst>
                </a:gridCol>
                <a:gridCol w="624588">
                  <a:extLst>
                    <a:ext uri="{9D8B030D-6E8A-4147-A177-3AD203B41FA5}">
                      <a16:colId xmlns:a16="http://schemas.microsoft.com/office/drawing/2014/main" val="20004"/>
                    </a:ext>
                  </a:extLst>
                </a:gridCol>
                <a:gridCol w="624588">
                  <a:extLst>
                    <a:ext uri="{9D8B030D-6E8A-4147-A177-3AD203B41FA5}">
                      <a16:colId xmlns:a16="http://schemas.microsoft.com/office/drawing/2014/main" val="20005"/>
                    </a:ext>
                  </a:extLst>
                </a:gridCol>
                <a:gridCol w="503376">
                  <a:extLst>
                    <a:ext uri="{9D8B030D-6E8A-4147-A177-3AD203B41FA5}">
                      <a16:colId xmlns:a16="http://schemas.microsoft.com/office/drawing/2014/main" val="20006"/>
                    </a:ext>
                  </a:extLst>
                </a:gridCol>
                <a:gridCol w="503376">
                  <a:extLst>
                    <a:ext uri="{9D8B030D-6E8A-4147-A177-3AD203B41FA5}">
                      <a16:colId xmlns:a16="http://schemas.microsoft.com/office/drawing/2014/main" val="3497110091"/>
                    </a:ext>
                  </a:extLst>
                </a:gridCol>
              </a:tblGrid>
              <a:tr h="179405">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 </a:t>
                      </a:r>
                      <a:endParaRPr lang="ca-ES" sz="1100" kern="1400" dirty="0">
                        <a:solidFill>
                          <a:srgbClr val="000000"/>
                        </a:solidFill>
                        <a:effectLst/>
                        <a:latin typeface="Arial Narrow" panose="020B0606020202030204" pitchFamily="34" charset="0"/>
                      </a:endParaRPr>
                    </a:p>
                  </a:txBody>
                  <a:tcPr marL="6470" marR="6470" marT="6470" marB="0" anchor="ctr">
                    <a:lnL w="6350"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2014</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2015</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2016</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2017</a:t>
                      </a:r>
                      <a:endParaRPr lang="ca-ES" sz="1100" kern="1400" dirty="0">
                        <a:solidFill>
                          <a:srgbClr val="000000"/>
                        </a:solidFill>
                        <a:effectLst/>
                        <a:latin typeface="Arial Narrow" panose="020B0606020202030204" pitchFamily="34" charset="0"/>
                      </a:endParaRPr>
                    </a:p>
                  </a:txBody>
                  <a:tcPr marL="6470" marR="6470" marT="6470" marB="0" anchor="ctr">
                    <a:lnL>
                      <a:noFill/>
                    </a:lnL>
                    <a:lnR w="6350" cap="flat" cmpd="sng" algn="ctr">
                      <a:no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2018</a:t>
                      </a:r>
                      <a:endParaRPr lang="ca-ES" sz="1100" kern="1400" dirty="0">
                        <a:solidFill>
                          <a:srgbClr val="000000"/>
                        </a:solidFill>
                        <a:effectLst/>
                        <a:latin typeface="Arial Narrow" panose="020B0606020202030204" pitchFamily="34" charset="0"/>
                      </a:endParaRPr>
                    </a:p>
                  </a:txBody>
                  <a:tcPr marL="6470" marR="6470" marT="6470" marB="0" anchor="ctr">
                    <a:lnL>
                      <a:noFill/>
                    </a:lnL>
                    <a:lnR w="6350" cap="flat" cmpd="sng" algn="ctr">
                      <a:no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2019</a:t>
                      </a:r>
                      <a:endParaRPr lang="ca-ES" sz="1100" kern="1400" dirty="0">
                        <a:solidFill>
                          <a:srgbClr val="000000"/>
                        </a:solidFill>
                        <a:effectLst/>
                        <a:latin typeface="Arial Narrow" panose="020B0606020202030204" pitchFamily="34" charset="0"/>
                      </a:endParaRPr>
                    </a:p>
                  </a:txBody>
                  <a:tcPr marL="6470" marR="6470" marT="6470" marB="0" anchor="ctr">
                    <a:lnL>
                      <a:noFill/>
                    </a:lnL>
                    <a:lnR w="6350" cap="flat" cmpd="sng" algn="ctr">
                      <a:no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chemeClr val="tx1"/>
                          </a:solidFill>
                          <a:effectLst/>
                          <a:latin typeface="Arial Narrow" panose="020B0606020202030204" pitchFamily="34" charset="0"/>
                        </a:rPr>
                        <a:t>2020</a:t>
                      </a:r>
                    </a:p>
                  </a:txBody>
                  <a:tcPr marL="6470" marR="6470" marT="6470" marB="0" anchor="ctr">
                    <a:lnL>
                      <a:noFill/>
                    </a:lnL>
                    <a:lnR w="6350"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179405">
                <a:tc>
                  <a:txBody>
                    <a:bodyPr/>
                    <a:lstStyle/>
                    <a:p>
                      <a:pPr marR="0" indent="0" algn="l" rtl="0">
                        <a:lnSpc>
                          <a:spcPts val="1200"/>
                        </a:lnSpc>
                        <a:spcBef>
                          <a:spcPts val="300"/>
                        </a:spcBef>
                        <a:spcAft>
                          <a:spcPts val="1400"/>
                        </a:spcAft>
                      </a:pPr>
                      <a:r>
                        <a:rPr lang="ca-ES" sz="1100" b="1" kern="1400" dirty="0">
                          <a:solidFill>
                            <a:srgbClr val="777777"/>
                          </a:solidFill>
                          <a:effectLst/>
                          <a:latin typeface="Arial Narrow" panose="020B0606020202030204" pitchFamily="34" charset="0"/>
                        </a:rPr>
                        <a:t>Llars sense nucli</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w="12700" cap="flat" cmpd="sng" algn="ctr">
                      <a:solidFill>
                        <a:srgbClr val="C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gridSpan="4">
                  <a:txBody>
                    <a:bodyPr/>
                    <a:lstStyle/>
                    <a:p>
                      <a:pPr marR="0" indent="0" algn="ctr" rtl="0">
                        <a:lnSpc>
                          <a:spcPts val="1200"/>
                        </a:lnSpc>
                        <a:spcBef>
                          <a:spcPts val="300"/>
                        </a:spcBef>
                        <a:spcAft>
                          <a:spcPts val="1400"/>
                        </a:spcAft>
                      </a:pPr>
                      <a:r>
                        <a:rPr lang="ca-ES" sz="1100" b="1" kern="1400" dirty="0">
                          <a:solidFill>
                            <a:srgbClr val="777777"/>
                          </a:solidFill>
                          <a:effectLst/>
                          <a:latin typeface="Arial Narrow" panose="020B0606020202030204" pitchFamily="34" charset="0"/>
                        </a:rPr>
                        <a:t> </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w="12700" cap="flat" cmpd="sng" algn="ctr">
                      <a:solidFill>
                        <a:srgbClr val="C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a:txBody>
                    <a:bodyPr/>
                    <a:lstStyle/>
                    <a:p>
                      <a:pPr marR="0" indent="0" algn="ctr" rtl="0">
                        <a:lnSpc>
                          <a:spcPts val="1200"/>
                        </a:lnSpc>
                        <a:spcBef>
                          <a:spcPts val="300"/>
                        </a:spcBef>
                        <a:spcAft>
                          <a:spcPts val="1400"/>
                        </a:spcAft>
                      </a:pP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w="12700" cap="flat" cmpd="sng" algn="ctr">
                      <a:solidFill>
                        <a:srgbClr val="C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w="12700" cap="flat" cmpd="sng" algn="ctr">
                      <a:solidFill>
                        <a:srgbClr val="C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w="12700" cap="flat" cmpd="sng" algn="ctr">
                      <a:solidFill>
                        <a:srgbClr val="C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179405">
                <a:tc>
                  <a:txBody>
                    <a:bodyPr/>
                    <a:lstStyle/>
                    <a:p>
                      <a:pPr marR="0" indent="0" algn="r" rtl="0">
                        <a:lnSpc>
                          <a:spcPts val="1200"/>
                        </a:lnSpc>
                        <a:spcBef>
                          <a:spcPts val="300"/>
                        </a:spcBef>
                        <a:spcAft>
                          <a:spcPts val="1400"/>
                        </a:spcAft>
                      </a:pPr>
                      <a:r>
                        <a:rPr lang="ca-ES" sz="1100" kern="1400" dirty="0">
                          <a:solidFill>
                            <a:srgbClr val="000000"/>
                          </a:solidFill>
                          <a:effectLst/>
                          <a:latin typeface="Arial Narrow" panose="020B0606020202030204" pitchFamily="34" charset="0"/>
                        </a:rPr>
                        <a:t>unipersonals</a:t>
                      </a:r>
                    </a:p>
                  </a:txBody>
                  <a:tcPr marL="6470" marR="6470" marT="6470"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panose="020B0606020202030204" pitchFamily="34" charset="0"/>
                        </a:rPr>
                        <a:t>725.800</a:t>
                      </a:r>
                    </a:p>
                  </a:txBody>
                  <a:tcPr marL="6470" marR="6470" marT="6470"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736.500</a:t>
                      </a:r>
                    </a:p>
                  </a:txBody>
                  <a:tcPr marL="9525" marR="9525" marT="9525"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735.800</a:t>
                      </a:r>
                    </a:p>
                  </a:txBody>
                  <a:tcPr marL="9525" marR="9525" marT="9525"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panose="020B0606020202030204" pitchFamily="34" charset="0"/>
                          <a:ea typeface="+mn-ea"/>
                          <a:cs typeface="+mn-cs"/>
                        </a:rPr>
                        <a:t>763.600</a:t>
                      </a:r>
                    </a:p>
                  </a:txBody>
                  <a:tcPr marL="9525" marR="9525" marT="9525"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panose="020B0606020202030204" pitchFamily="34" charset="0"/>
                          <a:ea typeface="+mn-ea"/>
                          <a:cs typeface="+mn-cs"/>
                        </a:rPr>
                        <a:t>780.800 </a:t>
                      </a:r>
                    </a:p>
                  </a:txBody>
                  <a:tcPr marL="9525" marR="9525" marT="9525"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786.600</a:t>
                      </a:r>
                    </a:p>
                  </a:txBody>
                  <a:tcPr marL="9525" marR="9525" marT="9525"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788.100</a:t>
                      </a:r>
                    </a:p>
                  </a:txBody>
                  <a:tcPr marL="9525" marR="9525" marT="9525"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79405">
                <a:tc>
                  <a:txBody>
                    <a:bodyPr/>
                    <a:lstStyle/>
                    <a:p>
                      <a:pPr marR="0" indent="0" algn="r" rtl="0">
                        <a:lnSpc>
                          <a:spcPts val="1200"/>
                        </a:lnSpc>
                        <a:spcBef>
                          <a:spcPts val="300"/>
                        </a:spcBef>
                        <a:spcAft>
                          <a:spcPts val="1400"/>
                        </a:spcAft>
                      </a:pPr>
                      <a:r>
                        <a:rPr lang="es-ES" sz="1100" kern="1400" dirty="0">
                          <a:solidFill>
                            <a:srgbClr val="000000"/>
                          </a:solidFill>
                          <a:effectLst/>
                          <a:latin typeface="Arial Narrow" panose="020B0606020202030204" pitchFamily="34" charset="0"/>
                        </a:rPr>
                        <a:t>% sobre el total de </a:t>
                      </a:r>
                      <a:r>
                        <a:rPr lang="es-ES" sz="1100" kern="1400" dirty="0" err="1">
                          <a:solidFill>
                            <a:srgbClr val="000000"/>
                          </a:solidFill>
                          <a:effectLst/>
                          <a:latin typeface="Arial Narrow" panose="020B0606020202030204" pitchFamily="34" charset="0"/>
                        </a:rPr>
                        <a:t>llars</a:t>
                      </a:r>
                      <a:endParaRPr lang="es-ES" sz="1100" kern="1400" dirty="0">
                        <a:solidFill>
                          <a:srgbClr val="000000"/>
                        </a:solidFill>
                        <a:effectLst/>
                        <a:latin typeface="Arial Narrow" panose="020B0606020202030204" pitchFamily="34" charset="0"/>
                      </a:endParaRPr>
                    </a:p>
                  </a:txBody>
                  <a:tcPr marL="6470" marR="6470" marT="647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24,6</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24,9</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24,9</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25,6 </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25,9</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26,1</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26,0</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3"/>
                  </a:ext>
                </a:extLst>
              </a:tr>
              <a:tr h="179405">
                <a:tc>
                  <a:txBody>
                    <a:bodyPr/>
                    <a:lstStyle/>
                    <a:p>
                      <a:pPr marR="0" indent="0" algn="l" rtl="0">
                        <a:lnSpc>
                          <a:spcPts val="1200"/>
                        </a:lnSpc>
                        <a:spcBef>
                          <a:spcPts val="300"/>
                        </a:spcBef>
                        <a:spcAft>
                          <a:spcPts val="1400"/>
                        </a:spcAft>
                      </a:pPr>
                      <a:r>
                        <a:rPr lang="ca-ES" sz="1100" b="1" kern="1400" dirty="0">
                          <a:solidFill>
                            <a:srgbClr val="777777"/>
                          </a:solidFill>
                          <a:effectLst/>
                          <a:latin typeface="Arial Narrow" panose="020B0606020202030204" pitchFamily="34" charset="0"/>
                        </a:rPr>
                        <a:t>Nuclis monoparentals. Per tipus</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6350" cap="flat" cmpd="sng" algn="ctr">
                      <a:solidFill>
                        <a:srgbClr val="CCCCCC"/>
                      </a:solidFill>
                      <a:prstDash val="solid"/>
                      <a:round/>
                      <a:headEnd type="none" w="med" len="med"/>
                      <a:tailEnd type="none" w="med" len="med"/>
                    </a:lnB>
                  </a:tcPr>
                </a:tc>
                <a:tc gridSpan="4">
                  <a:txBody>
                    <a:bodyPr/>
                    <a:lstStyle/>
                    <a:p>
                      <a:pPr marR="0" indent="0" algn="ctr" rtl="0">
                        <a:lnSpc>
                          <a:spcPts val="1200"/>
                        </a:lnSpc>
                        <a:spcBef>
                          <a:spcPts val="300"/>
                        </a:spcBef>
                        <a:spcAft>
                          <a:spcPts val="1400"/>
                        </a:spcAft>
                      </a:pPr>
                      <a:r>
                        <a:rPr lang="ca-ES" sz="1100" b="1" kern="1400" dirty="0">
                          <a:solidFill>
                            <a:srgbClr val="777777"/>
                          </a:solidFill>
                          <a:effectLst/>
                          <a:latin typeface="Arial Narrow" panose="020B0606020202030204" pitchFamily="34" charset="0"/>
                        </a:rPr>
                        <a:t> </a:t>
                      </a: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6350" cap="flat" cmpd="sng" algn="ctr">
                      <a:solidFill>
                        <a:srgbClr val="CCCCCC"/>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a:txBody>
                    <a:bodyPr/>
                    <a:lstStyle/>
                    <a:p>
                      <a:pPr marR="0" indent="0" algn="ctr" rtl="0">
                        <a:lnSpc>
                          <a:spcPts val="1200"/>
                        </a:lnSpc>
                        <a:spcBef>
                          <a:spcPts val="300"/>
                        </a:spcBef>
                        <a:spcAft>
                          <a:spcPts val="1400"/>
                        </a:spcAft>
                      </a:pP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endParaRPr lang="ca-ES" sz="1100" kern="1400" dirty="0">
                        <a:solidFill>
                          <a:srgbClr val="000000"/>
                        </a:solidFill>
                        <a:effectLst/>
                        <a:latin typeface="Arial Narrow" panose="020B0606020202030204" pitchFamily="34" charset="0"/>
                      </a:endParaRPr>
                    </a:p>
                  </a:txBody>
                  <a:tcPr marL="6470" marR="6470" marT="6470" marB="0" anchor="ctr">
                    <a:lnL>
                      <a:noFill/>
                    </a:lnL>
                    <a:lnR>
                      <a:noFill/>
                    </a:lnR>
                    <a:lnT>
                      <a:noFill/>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179405">
                <a:tc>
                  <a:txBody>
                    <a:bodyPr/>
                    <a:lstStyle/>
                    <a:p>
                      <a:pPr marR="0" indent="0" algn="r" rtl="0">
                        <a:lnSpc>
                          <a:spcPts val="1200"/>
                        </a:lnSpc>
                        <a:spcBef>
                          <a:spcPts val="300"/>
                        </a:spcBef>
                        <a:spcAft>
                          <a:spcPts val="1400"/>
                        </a:spcAft>
                      </a:pPr>
                      <a:r>
                        <a:rPr lang="ca-ES" sz="1100" kern="1400" dirty="0">
                          <a:solidFill>
                            <a:srgbClr val="000000"/>
                          </a:solidFill>
                          <a:effectLst/>
                          <a:latin typeface="Arial Narrow" panose="020B0606020202030204" pitchFamily="34" charset="0"/>
                        </a:rPr>
                        <a:t>Mares</a:t>
                      </a:r>
                    </a:p>
                  </a:txBody>
                  <a:tcPr marL="6470" marR="6470" marT="6470" marB="0" anchor="ctr">
                    <a:lnL>
                      <a:noFill/>
                    </a:lnL>
                    <a:lnR>
                      <a:noFill/>
                    </a:lnR>
                    <a:lnT w="6350" cap="flat" cmpd="sng" algn="ctr">
                      <a:solidFill>
                        <a:srgbClr val="CCCCC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panose="020B0606020202030204" pitchFamily="34" charset="0"/>
                        </a:rPr>
                        <a:t>271,5</a:t>
                      </a:r>
                    </a:p>
                  </a:txBody>
                  <a:tcPr marL="6470" marR="6470" marT="6470" marB="0" anchor="ctr">
                    <a:lnL>
                      <a:noFill/>
                    </a:lnL>
                    <a:lnR>
                      <a:noFill/>
                    </a:lnR>
                    <a:lnT w="6350"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252.400</a:t>
                      </a:r>
                    </a:p>
                  </a:txBody>
                  <a:tcPr marL="9525" marR="9525" marT="9525" marB="0" anchor="ctr">
                    <a:lnL>
                      <a:noFill/>
                    </a:lnL>
                    <a:lnR>
                      <a:noFill/>
                    </a:lnR>
                    <a:lnT w="6350"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269.900</a:t>
                      </a:r>
                    </a:p>
                  </a:txBody>
                  <a:tcPr marL="9525" marR="9525" marT="9525" marB="0" anchor="ctr">
                    <a:lnL>
                      <a:noFill/>
                    </a:lnL>
                    <a:lnR>
                      <a:noFill/>
                    </a:lnR>
                    <a:lnT w="6350"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262.100 </a:t>
                      </a:r>
                    </a:p>
                  </a:txBody>
                  <a:tcPr marL="9525" marR="9525" marT="9525" marB="0" anchor="ctr">
                    <a:lnL>
                      <a:noFill/>
                    </a:lnL>
                    <a:lnR>
                      <a:noFill/>
                    </a:lnR>
                    <a:lnT w="6350"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250.900</a:t>
                      </a:r>
                    </a:p>
                  </a:txBody>
                  <a:tcPr marL="9525" marR="9525" marT="9525" marB="0" anchor="ctr">
                    <a:lnL>
                      <a:noFill/>
                    </a:lnL>
                    <a:lnR>
                      <a:noFill/>
                    </a:lnR>
                    <a:lnT w="6350"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255.600</a:t>
                      </a:r>
                    </a:p>
                  </a:txBody>
                  <a:tcPr marL="9525" marR="9525" marT="9525" marB="0" anchor="ctr">
                    <a:lnL>
                      <a:noFill/>
                    </a:lnL>
                    <a:lnR>
                      <a:noFill/>
                    </a:lnR>
                    <a:lnT w="6350"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273.900</a:t>
                      </a:r>
                    </a:p>
                  </a:txBody>
                  <a:tcPr marL="9525" marR="9525" marT="9525" marB="0" anchor="ctr">
                    <a:lnL>
                      <a:noFill/>
                    </a:lnL>
                    <a:lnR>
                      <a:noFill/>
                    </a:lnR>
                    <a:lnT w="6350" cap="flat" cmpd="sng" algn="ctr">
                      <a:solidFill>
                        <a:srgbClr val="CCCCCC"/>
                      </a:solidFill>
                      <a:prstDash val="solid"/>
                      <a:round/>
                      <a:headEnd type="none" w="med" len="med"/>
                      <a:tailEnd type="none" w="med" len="med"/>
                    </a:lnT>
                    <a:lnB>
                      <a:noFill/>
                    </a:lnB>
                  </a:tcPr>
                </a:tc>
                <a:extLst>
                  <a:ext uri="{0D108BD9-81ED-4DB2-BD59-A6C34878D82A}">
                    <a16:rowId xmlns:a16="http://schemas.microsoft.com/office/drawing/2014/main" val="10005"/>
                  </a:ext>
                </a:extLst>
              </a:tr>
              <a:tr h="179405">
                <a:tc>
                  <a:txBody>
                    <a:bodyPr/>
                    <a:lstStyle/>
                    <a:p>
                      <a:pPr marR="0" indent="0" algn="r" rtl="0">
                        <a:lnSpc>
                          <a:spcPts val="1200"/>
                        </a:lnSpc>
                        <a:spcBef>
                          <a:spcPts val="300"/>
                        </a:spcBef>
                        <a:spcAft>
                          <a:spcPts val="1400"/>
                        </a:spcAft>
                      </a:pPr>
                      <a:r>
                        <a:rPr lang="ca-ES" sz="1100" kern="1400" dirty="0">
                          <a:solidFill>
                            <a:srgbClr val="000000"/>
                          </a:solidFill>
                          <a:effectLst/>
                          <a:latin typeface="Arial Narrow" panose="020B0606020202030204" pitchFamily="34" charset="0"/>
                        </a:rPr>
                        <a:t>Pares</a:t>
                      </a:r>
                    </a:p>
                  </a:txBody>
                  <a:tcPr marL="6470" marR="6470" marT="647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panose="020B0606020202030204" pitchFamily="34" charset="0"/>
                        </a:rPr>
                        <a:t>64,6</a:t>
                      </a:r>
                    </a:p>
                  </a:txBody>
                  <a:tcPr marL="6470" marR="6470" marT="6470"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63.200</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66.500</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rgbClr val="000000"/>
                          </a:solidFill>
                          <a:effectLst/>
                          <a:latin typeface="Arial Narrow" panose="020B0606020202030204" pitchFamily="34" charset="0"/>
                          <a:ea typeface="+mn-ea"/>
                          <a:cs typeface="+mn-cs"/>
                        </a:rPr>
                        <a:t>61.700</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rgbClr val="000000"/>
                          </a:solidFill>
                          <a:effectLst/>
                          <a:latin typeface="Arial Narrow" panose="020B0606020202030204" pitchFamily="34" charset="0"/>
                          <a:ea typeface="+mn-ea"/>
                          <a:cs typeface="+mn-cs"/>
                        </a:rPr>
                        <a:t>64.000</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rgbClr val="000000"/>
                          </a:solidFill>
                          <a:effectLst/>
                          <a:latin typeface="Arial Narrow" panose="020B0606020202030204" pitchFamily="34" charset="0"/>
                          <a:ea typeface="+mn-ea"/>
                          <a:cs typeface="+mn-cs"/>
                        </a:rPr>
                        <a:t>68.500</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panose="020B0606020202030204" pitchFamily="34" charset="0"/>
                          <a:ea typeface="+mn-ea"/>
                          <a:cs typeface="+mn-cs"/>
                        </a:rPr>
                        <a:t>74.000</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79405">
                <a:tc>
                  <a:txBody>
                    <a:bodyPr/>
                    <a:lstStyle/>
                    <a:p>
                      <a:pPr marR="0" indent="0" algn="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Total</a:t>
                      </a:r>
                      <a:endParaRPr lang="ca-ES" sz="1100" kern="1400" dirty="0">
                        <a:solidFill>
                          <a:srgbClr val="000000"/>
                        </a:solidFill>
                        <a:effectLst/>
                        <a:latin typeface="Arial Narrow" panose="020B0606020202030204" pitchFamily="34" charset="0"/>
                      </a:endParaRPr>
                    </a:p>
                  </a:txBody>
                  <a:tcPr marL="6470" marR="6470" marT="647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336.100</a:t>
                      </a:r>
                    </a:p>
                  </a:txBody>
                  <a:tcPr marL="6470" marR="6470" marT="6470"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315.600</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336.400</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323.800</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314.900</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324.100</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347.900</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79405">
                <a:tc>
                  <a:txBody>
                    <a:bodyPr/>
                    <a:lstStyle/>
                    <a:p>
                      <a:pPr marR="0" indent="0" algn="r" rtl="0">
                        <a:lnSpc>
                          <a:spcPts val="1200"/>
                        </a:lnSpc>
                        <a:spcBef>
                          <a:spcPts val="300"/>
                        </a:spcBef>
                        <a:spcAft>
                          <a:spcPts val="1400"/>
                        </a:spcAft>
                      </a:pPr>
                      <a:r>
                        <a:rPr lang="es-ES" sz="1100" kern="1400">
                          <a:solidFill>
                            <a:srgbClr val="000000"/>
                          </a:solidFill>
                          <a:effectLst/>
                          <a:latin typeface="Arial Narrow" panose="020B0606020202030204" pitchFamily="34" charset="0"/>
                        </a:rPr>
                        <a:t>% sobre el total de llars</a:t>
                      </a:r>
                    </a:p>
                  </a:txBody>
                  <a:tcPr marL="6470" marR="6470" marT="647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chemeClr val="tx1"/>
                          </a:solidFill>
                          <a:effectLst/>
                          <a:latin typeface="Arial Narrow" panose="020B0606020202030204" pitchFamily="34" charset="0"/>
                        </a:rPr>
                        <a:t>11,4</a:t>
                      </a:r>
                    </a:p>
                  </a:txBody>
                  <a:tcPr marL="6470" marR="6470" marT="6470"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panose="020B0606020202030204" pitchFamily="34" charset="0"/>
                          <a:ea typeface="+mn-ea"/>
                          <a:cs typeface="+mn-cs"/>
                        </a:rPr>
                        <a:t>10,7</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panose="020B0606020202030204" pitchFamily="34" charset="0"/>
                          <a:ea typeface="+mn-ea"/>
                          <a:cs typeface="+mn-cs"/>
                        </a:rPr>
                        <a:t>11,4</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panose="020B0606020202030204" pitchFamily="34" charset="0"/>
                          <a:ea typeface="+mn-ea"/>
                          <a:cs typeface="+mn-cs"/>
                        </a:rPr>
                        <a:t>10,8</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panose="020B0606020202030204" pitchFamily="34" charset="0"/>
                          <a:ea typeface="+mn-ea"/>
                          <a:cs typeface="+mn-cs"/>
                        </a:rPr>
                        <a:t>10,5</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chemeClr val="tx1"/>
                          </a:solidFill>
                          <a:effectLst/>
                          <a:latin typeface="Arial Narrow" panose="020B0606020202030204" pitchFamily="34" charset="0"/>
                          <a:ea typeface="+mn-ea"/>
                          <a:cs typeface="+mn-cs"/>
                        </a:rPr>
                        <a:t>10,7</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panose="020B0606020202030204" pitchFamily="34" charset="0"/>
                          <a:ea typeface="+mn-ea"/>
                          <a:cs typeface="+mn-cs"/>
                        </a:rPr>
                        <a:t>11,5</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279235">
                <a:tc>
                  <a:txBody>
                    <a:bodyPr/>
                    <a:lstStyle/>
                    <a:p>
                      <a:pPr marR="0" indent="0" algn="r" rtl="0">
                        <a:lnSpc>
                          <a:spcPts val="1200"/>
                        </a:lnSpc>
                        <a:spcBef>
                          <a:spcPts val="300"/>
                        </a:spcBef>
                        <a:spcAft>
                          <a:spcPts val="1400"/>
                        </a:spcAft>
                      </a:pPr>
                      <a:r>
                        <a:rPr lang="ca-ES" sz="1100" kern="1400" dirty="0">
                          <a:solidFill>
                            <a:srgbClr val="000000"/>
                          </a:solidFill>
                          <a:effectLst/>
                          <a:latin typeface="Arial Narrow" panose="020B0606020202030204" pitchFamily="34" charset="0"/>
                        </a:rPr>
                        <a:t>% de llars monoparentals encapçalades per dones</a:t>
                      </a:r>
                    </a:p>
                  </a:txBody>
                  <a:tcPr marL="6470" marR="6470" marT="6470"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rPr>
                        <a:t>80,8</a:t>
                      </a:r>
                    </a:p>
                  </a:txBody>
                  <a:tcPr marL="6470" marR="6470" marT="6470"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79,9</a:t>
                      </a:r>
                    </a:p>
                  </a:txBody>
                  <a:tcPr marL="9525" marR="9525" marT="9525"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80,2</a:t>
                      </a:r>
                    </a:p>
                  </a:txBody>
                  <a:tcPr marL="9525" marR="9525" marT="9525"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80,9</a:t>
                      </a:r>
                    </a:p>
                  </a:txBody>
                  <a:tcPr marL="9525" marR="9525" marT="9525"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79,7</a:t>
                      </a:r>
                    </a:p>
                  </a:txBody>
                  <a:tcPr marL="9525" marR="9525" marT="9525"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78,9</a:t>
                      </a:r>
                    </a:p>
                  </a:txBody>
                  <a:tcPr marL="9525" marR="9525" marT="9525" marB="0" anchor="ctr">
                    <a:lnL>
                      <a:noFill/>
                    </a:lnL>
                    <a:lnR>
                      <a:noFill/>
                    </a:lnR>
                    <a:lnT>
                      <a:noFill/>
                    </a:lnT>
                    <a:lnB w="6350"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b="1" kern="1400" dirty="0">
                          <a:solidFill>
                            <a:srgbClr val="000000"/>
                          </a:solidFill>
                          <a:effectLst/>
                          <a:latin typeface="Arial Narrow" panose="020B0606020202030204" pitchFamily="34" charset="0"/>
                          <a:ea typeface="+mn-ea"/>
                          <a:cs typeface="+mn-cs"/>
                        </a:rPr>
                        <a:t>78,7</a:t>
                      </a:r>
                    </a:p>
                  </a:txBody>
                  <a:tcPr marL="9525" marR="9525" marT="9525" marB="0" anchor="ctr">
                    <a:lnL>
                      <a:noFill/>
                    </a:lnL>
                    <a:lnR>
                      <a:noFill/>
                    </a:lnR>
                    <a:lnT>
                      <a:noFill/>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Control 3"/>
          <p:cNvSpPr>
            <a:spLocks noChangeArrowheads="1" noChangeShapeType="1"/>
          </p:cNvSpPr>
          <p:nvPr/>
        </p:nvSpPr>
        <p:spPr bwMode="auto">
          <a:xfrm>
            <a:off x="976313" y="4735513"/>
            <a:ext cx="4635500" cy="22701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61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Marcador de número de diapositiva 5"/>
          <p:cNvSpPr>
            <a:spLocks noGrp="1"/>
          </p:cNvSpPr>
          <p:nvPr>
            <p:ph type="sldNum" sz="quarter" idx="4294967295"/>
          </p:nvPr>
        </p:nvSpPr>
        <p:spPr>
          <a:xfrm>
            <a:off x="7010759" y="63595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91C6AD06-6F3F-4AAE-8DDE-174CB1E4EB1F}" type="slidenum">
              <a:rPr lang="ca-ES" altLang="ca-ES" sz="1000" smtClean="0"/>
              <a:pPr eaLnBrk="1" hangingPunct="1">
                <a:spcBef>
                  <a:spcPct val="0"/>
                </a:spcBef>
                <a:buClrTx/>
                <a:buFontTx/>
                <a:buNone/>
              </a:pPr>
              <a:t>41</a:t>
            </a:fld>
            <a:endParaRPr lang="ca-ES" altLang="ca-ES" sz="1000"/>
          </a:p>
        </p:txBody>
      </p:sp>
      <p:sp>
        <p:nvSpPr>
          <p:cNvPr id="21508" name="Rectangle 280"/>
          <p:cNvSpPr>
            <a:spLocks noChangeArrowheads="1"/>
          </p:cNvSpPr>
          <p:nvPr/>
        </p:nvSpPr>
        <p:spPr bwMode="auto">
          <a:xfrm>
            <a:off x="682625" y="1772816"/>
            <a:ext cx="7777163" cy="107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r>
              <a:rPr lang="ca-ES" altLang="ca-ES" sz="1400" b="0" dirty="0"/>
              <a:t>En contextos de vulnerabilitat les xarxes familiars i personals exerceixen un rol de protecció i suport fonamental. El 2020, de les llars que es van trobar en la circumstància d’haver de demanar ajut per a bens bàsics (el 13,9% de les llars es van trobar en aquesta circumstància), el 67,1% ho van fer recorrent a la família o amics.</a:t>
            </a:r>
          </a:p>
        </p:txBody>
      </p:sp>
      <p:sp>
        <p:nvSpPr>
          <p:cNvPr id="21509" name="Rectangle 297"/>
          <p:cNvSpPr>
            <a:spLocks noGrp="1" noChangeArrowheads="1"/>
          </p:cNvSpPr>
          <p:nvPr>
            <p:ph type="title" idx="4294967295"/>
          </p:nvPr>
        </p:nvSpPr>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a. Context sociodemogràfic</a:t>
            </a:r>
          </a:p>
        </p:txBody>
      </p:sp>
      <p:sp>
        <p:nvSpPr>
          <p:cNvPr id="21511" name="Control 530"/>
          <p:cNvSpPr>
            <a:spLocks noChangeArrowheads="1" noChangeShapeType="1"/>
          </p:cNvSpPr>
          <p:nvPr/>
        </p:nvSpPr>
        <p:spPr bwMode="auto">
          <a:xfrm>
            <a:off x="74613" y="4114800"/>
            <a:ext cx="597535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1512" name="Control 678"/>
          <p:cNvSpPr>
            <a:spLocks noChangeArrowheads="1" noChangeShapeType="1"/>
          </p:cNvSpPr>
          <p:nvPr/>
        </p:nvSpPr>
        <p:spPr bwMode="auto">
          <a:xfrm>
            <a:off x="57150" y="4124325"/>
            <a:ext cx="5975350"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1513" name="Control 718"/>
          <p:cNvSpPr>
            <a:spLocks noChangeArrowheads="1" noChangeShapeType="1"/>
          </p:cNvSpPr>
          <p:nvPr/>
        </p:nvSpPr>
        <p:spPr bwMode="auto">
          <a:xfrm>
            <a:off x="4946650" y="5768975"/>
            <a:ext cx="3894138" cy="863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1574" name="Rectangle 116"/>
          <p:cNvSpPr>
            <a:spLocks noChangeArrowheads="1"/>
          </p:cNvSpPr>
          <p:nvPr/>
        </p:nvSpPr>
        <p:spPr bwMode="auto">
          <a:xfrm>
            <a:off x="6598318" y="6161094"/>
            <a:ext cx="1430066" cy="36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a:t>
            </a:r>
            <a:r>
              <a:rPr lang="ca-ES" altLang="ca-ES" sz="900" b="0" dirty="0" err="1"/>
              <a:t>Idescat</a:t>
            </a:r>
            <a:endParaRPr lang="ca-ES" altLang="ca-ES" sz="900" b="0" dirty="0"/>
          </a:p>
        </p:txBody>
      </p:sp>
      <p:sp>
        <p:nvSpPr>
          <p:cNvPr id="4" name="Control 1"/>
          <p:cNvSpPr>
            <a:spLocks noChangeArrowheads="1" noChangeShapeType="1"/>
          </p:cNvSpPr>
          <p:nvPr/>
        </p:nvSpPr>
        <p:spPr bwMode="auto">
          <a:xfrm>
            <a:off x="2255838" y="9636125"/>
            <a:ext cx="3848100" cy="21685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sp>
        <p:nvSpPr>
          <p:cNvPr id="6" name="Control 3"/>
          <p:cNvSpPr>
            <a:spLocks noChangeArrowheads="1" noChangeShapeType="1"/>
          </p:cNvSpPr>
          <p:nvPr/>
        </p:nvSpPr>
        <p:spPr bwMode="auto">
          <a:xfrm>
            <a:off x="976313" y="4735513"/>
            <a:ext cx="4635500" cy="22701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7"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p:cNvSpPr>
            <a:spLocks noChangeArrowheads="1"/>
          </p:cNvSpPr>
          <p:nvPr/>
        </p:nvSpPr>
        <p:spPr bwMode="auto">
          <a:xfrm>
            <a:off x="755650" y="2852936"/>
            <a:ext cx="7848600" cy="3239890"/>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8" name="Text Box 802"/>
          <p:cNvSpPr txBox="1">
            <a:spLocks noChangeArrowheads="1"/>
          </p:cNvSpPr>
          <p:nvPr/>
        </p:nvSpPr>
        <p:spPr bwMode="auto">
          <a:xfrm>
            <a:off x="1259632" y="3068960"/>
            <a:ext cx="676875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Llars segons la necessitat de rebre ajuda per a béns bàsics en els últims 12 mesos per origen de l'ajuda. Catalunya. 2020</a:t>
            </a:r>
            <a:endParaRPr lang="ca-ES" altLang="ca-ES" sz="1400" dirty="0"/>
          </a:p>
          <a:p>
            <a:pPr eaLnBrk="1" hangingPunct="1">
              <a:spcBef>
                <a:spcPct val="0"/>
              </a:spcBef>
              <a:buClrTx/>
              <a:buFontTx/>
              <a:buNone/>
            </a:pPr>
            <a:r>
              <a:rPr lang="ca-ES" altLang="ca-ES" sz="1400" dirty="0"/>
              <a:t>  </a:t>
            </a:r>
          </a:p>
        </p:txBody>
      </p:sp>
      <p:graphicFrame>
        <p:nvGraphicFramePr>
          <p:cNvPr id="19" name="Taula 18"/>
          <p:cNvGraphicFramePr>
            <a:graphicFrameLocks noGrp="1"/>
          </p:cNvGraphicFramePr>
          <p:nvPr/>
        </p:nvGraphicFramePr>
        <p:xfrm>
          <a:off x="1619237" y="3611587"/>
          <a:ext cx="6120680" cy="2121668"/>
        </p:xfrm>
        <a:graphic>
          <a:graphicData uri="http://schemas.openxmlformats.org/drawingml/2006/table">
            <a:tbl>
              <a:tblPr/>
              <a:tblGrid>
                <a:gridCol w="3644908">
                  <a:extLst>
                    <a:ext uri="{9D8B030D-6E8A-4147-A177-3AD203B41FA5}">
                      <a16:colId xmlns:a16="http://schemas.microsoft.com/office/drawing/2014/main" val="3137349032"/>
                    </a:ext>
                  </a:extLst>
                </a:gridCol>
                <a:gridCol w="1108055">
                  <a:extLst>
                    <a:ext uri="{9D8B030D-6E8A-4147-A177-3AD203B41FA5}">
                      <a16:colId xmlns:a16="http://schemas.microsoft.com/office/drawing/2014/main" val="1897117611"/>
                    </a:ext>
                  </a:extLst>
                </a:gridCol>
                <a:gridCol w="1367717">
                  <a:extLst>
                    <a:ext uri="{9D8B030D-6E8A-4147-A177-3AD203B41FA5}">
                      <a16:colId xmlns:a16="http://schemas.microsoft.com/office/drawing/2014/main" val="1108137954"/>
                    </a:ext>
                  </a:extLst>
                </a:gridCol>
              </a:tblGrid>
              <a:tr h="558878">
                <a:tc>
                  <a:txBody>
                    <a:bodyPr/>
                    <a:lstStyle/>
                    <a:p>
                      <a:pPr marR="0" indent="0" algn="just"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 </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Milers de llars</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es-ES" sz="1100" kern="1400" dirty="0">
                          <a:ln>
                            <a:noFill/>
                          </a:ln>
                          <a:solidFill>
                            <a:srgbClr val="000000"/>
                          </a:solidFill>
                          <a:effectLst/>
                          <a:latin typeface="Arial Narrow" panose="020B0606020202030204" pitchFamily="34" charset="0"/>
                        </a:rPr>
                        <a:t>% sobre el total de </a:t>
                      </a:r>
                      <a:r>
                        <a:rPr lang="es-ES" sz="1100" kern="1400" dirty="0" err="1">
                          <a:ln>
                            <a:noFill/>
                          </a:ln>
                          <a:solidFill>
                            <a:srgbClr val="000000"/>
                          </a:solidFill>
                          <a:effectLst/>
                          <a:latin typeface="Arial Narrow" panose="020B0606020202030204" pitchFamily="34" charset="0"/>
                        </a:rPr>
                        <a:t>llars</a:t>
                      </a:r>
                      <a:endParaRPr lang="es-ES" sz="1100" kern="1400" dirty="0">
                        <a:ln>
                          <a:noFill/>
                        </a:ln>
                        <a:solidFill>
                          <a:srgbClr val="000000"/>
                        </a:solidFill>
                        <a:effectLst/>
                        <a:latin typeface="Arial Narrow" panose="020B0606020202030204" pitchFamily="34" charset="0"/>
                      </a:endParaRP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469971"/>
                  </a:ext>
                </a:extLst>
              </a:tr>
              <a:tr h="301737">
                <a:tc>
                  <a:txBody>
                    <a:bodyPr/>
                    <a:lstStyle/>
                    <a:p>
                      <a:pPr marR="0" indent="0" algn="r" rtl="0">
                        <a:lnSpc>
                          <a:spcPts val="1200"/>
                        </a:lnSpc>
                        <a:spcBef>
                          <a:spcPts val="300"/>
                        </a:spcBef>
                        <a:spcAft>
                          <a:spcPts val="600"/>
                        </a:spcAft>
                      </a:pPr>
                      <a:r>
                        <a:rPr lang="pt-BR" sz="1100" kern="1400" dirty="0" err="1">
                          <a:ln>
                            <a:noFill/>
                          </a:ln>
                          <a:solidFill>
                            <a:srgbClr val="000000"/>
                          </a:solidFill>
                          <a:effectLst/>
                          <a:latin typeface="Arial Narrow" panose="020B0606020202030204" pitchFamily="34" charset="0"/>
                        </a:rPr>
                        <a:t>Han</a:t>
                      </a:r>
                      <a:r>
                        <a:rPr lang="pt-BR" sz="1100" kern="1400" dirty="0">
                          <a:ln>
                            <a:noFill/>
                          </a:ln>
                          <a:solidFill>
                            <a:srgbClr val="000000"/>
                          </a:solidFill>
                          <a:effectLst/>
                          <a:latin typeface="Arial Narrow" panose="020B0606020202030204" pitchFamily="34" charset="0"/>
                        </a:rPr>
                        <a:t> </a:t>
                      </a:r>
                      <a:r>
                        <a:rPr lang="pt-BR" sz="1100" kern="1400" dirty="0" err="1">
                          <a:ln>
                            <a:noFill/>
                          </a:ln>
                          <a:solidFill>
                            <a:srgbClr val="000000"/>
                          </a:solidFill>
                          <a:effectLst/>
                          <a:latin typeface="Arial Narrow" panose="020B0606020202030204" pitchFamily="34" charset="0"/>
                        </a:rPr>
                        <a:t>necessitat</a:t>
                      </a:r>
                      <a:r>
                        <a:rPr lang="pt-BR" sz="1100" kern="1400" dirty="0">
                          <a:ln>
                            <a:noFill/>
                          </a:ln>
                          <a:solidFill>
                            <a:srgbClr val="000000"/>
                          </a:solidFill>
                          <a:effectLst/>
                          <a:latin typeface="Arial Narrow" panose="020B0606020202030204" pitchFamily="34" charset="0"/>
                        </a:rPr>
                        <a:t> ajuda de </a:t>
                      </a:r>
                      <a:r>
                        <a:rPr lang="pt-BR" sz="1100" kern="1400" dirty="0" err="1">
                          <a:ln>
                            <a:noFill/>
                          </a:ln>
                          <a:solidFill>
                            <a:srgbClr val="000000"/>
                          </a:solidFill>
                          <a:effectLst/>
                          <a:latin typeface="Arial Narrow" panose="020B0606020202030204" pitchFamily="34" charset="0"/>
                        </a:rPr>
                        <a:t>familiars</a:t>
                      </a:r>
                      <a:r>
                        <a:rPr lang="pt-BR" sz="1100" kern="1400" dirty="0">
                          <a:ln>
                            <a:noFill/>
                          </a:ln>
                          <a:solidFill>
                            <a:srgbClr val="000000"/>
                          </a:solidFill>
                          <a:effectLst/>
                          <a:latin typeface="Arial Narrow" panose="020B0606020202030204" pitchFamily="34" charset="0"/>
                        </a:rPr>
                        <a:t> o </a:t>
                      </a:r>
                      <a:r>
                        <a:rPr lang="pt-BR" sz="1100" kern="1400" dirty="0" err="1">
                          <a:ln>
                            <a:noFill/>
                          </a:ln>
                          <a:solidFill>
                            <a:srgbClr val="000000"/>
                          </a:solidFill>
                          <a:effectLst/>
                          <a:latin typeface="Arial Narrow" panose="020B0606020202030204" pitchFamily="34" charset="0"/>
                        </a:rPr>
                        <a:t>amics</a:t>
                      </a:r>
                      <a:endParaRPr lang="pt-BR" sz="1100" kern="1400" dirty="0">
                        <a:ln>
                          <a:noFill/>
                        </a:ln>
                        <a:solidFill>
                          <a:srgbClr val="000000"/>
                        </a:solidFill>
                        <a:effectLst/>
                        <a:latin typeface="Arial Narrow" panose="020B0606020202030204" pitchFamily="34" charset="0"/>
                      </a:endParaRPr>
                    </a:p>
                  </a:txBody>
                  <a:tcPr marL="9525" marR="9525" marT="9525" marB="0" anchor="ct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286</a:t>
                      </a:r>
                    </a:p>
                  </a:txBody>
                  <a:tcPr marL="9525" marR="9525" marT="9525" marB="0" anchor="ct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a:ln>
                            <a:noFill/>
                          </a:ln>
                          <a:solidFill>
                            <a:srgbClr val="000000"/>
                          </a:solidFill>
                          <a:effectLst/>
                          <a:latin typeface="Arial Narrow" panose="020B0606020202030204" pitchFamily="34" charset="0"/>
                        </a:rPr>
                        <a:t>9,3</a:t>
                      </a:r>
                    </a:p>
                  </a:txBody>
                  <a:tcPr marL="9525" marR="9525" marT="9525" marB="0" anchor="ct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389243666"/>
                  </a:ext>
                </a:extLst>
              </a:tr>
              <a:tr h="312704">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Han necessitat ajuda d'entitats privades o religioses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50849535"/>
                  </a:ext>
                </a:extLst>
              </a:tr>
              <a:tr h="312704">
                <a:tc>
                  <a:txBody>
                    <a:bodyPr/>
                    <a:lstStyle/>
                    <a:p>
                      <a:pPr marR="0" indent="0" algn="r" rtl="0">
                        <a:lnSpc>
                          <a:spcPts val="1200"/>
                        </a:lnSpc>
                        <a:spcBef>
                          <a:spcPts val="300"/>
                        </a:spcBef>
                        <a:spcAft>
                          <a:spcPts val="600"/>
                        </a:spcAft>
                      </a:pPr>
                      <a:r>
                        <a:rPr lang="ca-ES" sz="1100" kern="1400">
                          <a:ln>
                            <a:noFill/>
                          </a:ln>
                          <a:solidFill>
                            <a:srgbClr val="000000"/>
                          </a:solidFill>
                          <a:effectLst/>
                          <a:latin typeface="Arial Narrow" panose="020B0606020202030204" pitchFamily="34" charset="0"/>
                        </a:rPr>
                        <a:t>Han necessitat ajuda de familiars i d'entitats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1002305"/>
                  </a:ext>
                </a:extLst>
              </a:tr>
              <a:tr h="312704">
                <a:tc>
                  <a:txBody>
                    <a:bodyPr/>
                    <a:lstStyle/>
                    <a:p>
                      <a:pPr marR="0" indent="0" algn="r" rtl="0">
                        <a:lnSpc>
                          <a:spcPts val="1200"/>
                        </a:lnSpc>
                        <a:spcBef>
                          <a:spcPts val="300"/>
                        </a:spcBef>
                        <a:spcAft>
                          <a:spcPts val="600"/>
                        </a:spcAft>
                      </a:pPr>
                      <a:r>
                        <a:rPr lang="pt-BR" sz="1100" kern="1400" dirty="0">
                          <a:ln>
                            <a:noFill/>
                          </a:ln>
                          <a:solidFill>
                            <a:srgbClr val="000000"/>
                          </a:solidFill>
                          <a:effectLst/>
                          <a:latin typeface="Arial Narrow" panose="020B0606020202030204" pitchFamily="34" charset="0"/>
                        </a:rPr>
                        <a:t>No </a:t>
                      </a:r>
                      <a:r>
                        <a:rPr lang="pt-BR" sz="1100" kern="1400" dirty="0" err="1">
                          <a:ln>
                            <a:noFill/>
                          </a:ln>
                          <a:solidFill>
                            <a:srgbClr val="000000"/>
                          </a:solidFill>
                          <a:effectLst/>
                          <a:latin typeface="Arial Narrow" panose="020B0606020202030204" pitchFamily="34" charset="0"/>
                        </a:rPr>
                        <a:t>han</a:t>
                      </a:r>
                      <a:r>
                        <a:rPr lang="pt-BR" sz="1100" kern="1400" dirty="0">
                          <a:ln>
                            <a:noFill/>
                          </a:ln>
                          <a:solidFill>
                            <a:srgbClr val="000000"/>
                          </a:solidFill>
                          <a:effectLst/>
                          <a:latin typeface="Arial Narrow" panose="020B0606020202030204" pitchFamily="34" charset="0"/>
                        </a:rPr>
                        <a:t> </a:t>
                      </a:r>
                      <a:r>
                        <a:rPr lang="pt-BR" sz="1100" kern="1400" dirty="0" err="1">
                          <a:ln>
                            <a:noFill/>
                          </a:ln>
                          <a:solidFill>
                            <a:srgbClr val="000000"/>
                          </a:solidFill>
                          <a:effectLst/>
                          <a:latin typeface="Arial Narrow" panose="020B0606020202030204" pitchFamily="34" charset="0"/>
                        </a:rPr>
                        <a:t>necessitat</a:t>
                      </a:r>
                      <a:r>
                        <a:rPr lang="pt-BR" sz="1100" kern="1400" dirty="0">
                          <a:ln>
                            <a:noFill/>
                          </a:ln>
                          <a:solidFill>
                            <a:srgbClr val="000000"/>
                          </a:solidFill>
                          <a:effectLst/>
                          <a:latin typeface="Arial Narrow" panose="020B0606020202030204" pitchFamily="34" charset="0"/>
                        </a:rPr>
                        <a:t> </a:t>
                      </a:r>
                      <a:r>
                        <a:rPr lang="pt-BR" sz="1100" kern="1400" dirty="0" err="1">
                          <a:ln>
                            <a:noFill/>
                          </a:ln>
                          <a:solidFill>
                            <a:srgbClr val="000000"/>
                          </a:solidFill>
                          <a:effectLst/>
                          <a:latin typeface="Arial Narrow" panose="020B0606020202030204" pitchFamily="34" charset="0"/>
                        </a:rPr>
                        <a:t>rebre</a:t>
                      </a:r>
                      <a:r>
                        <a:rPr lang="pt-BR" sz="1100" kern="1400" dirty="0">
                          <a:ln>
                            <a:noFill/>
                          </a:ln>
                          <a:solidFill>
                            <a:srgbClr val="000000"/>
                          </a:solidFill>
                          <a:effectLst/>
                          <a:latin typeface="Arial Narrow" panose="020B0606020202030204" pitchFamily="34" charset="0"/>
                        </a:rPr>
                        <a:t> ajuda</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2.634</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86,1</a:t>
                      </a:r>
                    </a:p>
                  </a:txBody>
                  <a:tcPr marL="9525" marR="9525" marT="9525" marB="0" anchor="ctr">
                    <a:lnL>
                      <a:noFill/>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683259"/>
                  </a:ext>
                </a:extLst>
              </a:tr>
              <a:tr h="322941">
                <a:tc>
                  <a:txBody>
                    <a:bodyPr/>
                    <a:lstStyle/>
                    <a:p>
                      <a:pPr marR="0" indent="0" algn="r" rtl="0">
                        <a:lnSpc>
                          <a:spcPts val="1200"/>
                        </a:lnSpc>
                        <a:spcBef>
                          <a:spcPts val="300"/>
                        </a:spcBef>
                        <a:spcAft>
                          <a:spcPts val="600"/>
                        </a:spcAft>
                      </a:pPr>
                      <a:r>
                        <a:rPr lang="ca-ES" sz="1100" b="1" kern="1400">
                          <a:ln>
                            <a:noFill/>
                          </a:ln>
                          <a:solidFill>
                            <a:srgbClr val="000000"/>
                          </a:solidFill>
                          <a:effectLst/>
                          <a:latin typeface="Arial Narrow" panose="020B0606020202030204" pitchFamily="34" charset="0"/>
                        </a:rPr>
                        <a:t>Total</a:t>
                      </a:r>
                      <a:endParaRPr lang="ca-ES" sz="1100" kern="1400">
                        <a:ln>
                          <a:noFill/>
                        </a:ln>
                        <a:solidFill>
                          <a:srgbClr val="000000"/>
                        </a:solidFill>
                        <a:effectLst/>
                        <a:latin typeface="Arial Narrow" panose="020B0606020202030204" pitchFamily="34" charset="0"/>
                      </a:endParaRPr>
                    </a:p>
                  </a:txBody>
                  <a:tcPr marL="9525" marR="9525" marT="9525"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ts val="1200"/>
                        </a:lnSpc>
                        <a:spcBef>
                          <a:spcPts val="300"/>
                        </a:spcBef>
                        <a:spcAft>
                          <a:spcPts val="600"/>
                        </a:spcAft>
                      </a:pPr>
                      <a:r>
                        <a:rPr lang="ca-ES" sz="1100" kern="1400" dirty="0">
                          <a:ln>
                            <a:noFill/>
                          </a:ln>
                          <a:solidFill>
                            <a:srgbClr val="000000"/>
                          </a:solidFill>
                          <a:effectLst/>
                          <a:latin typeface="Arial Narrow" panose="020B0606020202030204" pitchFamily="34" charset="0"/>
                        </a:rPr>
                        <a:t>3.060</a:t>
                      </a:r>
                    </a:p>
                  </a:txBody>
                  <a:tcPr marL="9525" marR="9525" marT="9525"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ts val="1200"/>
                        </a:lnSpc>
                        <a:spcBef>
                          <a:spcPts val="0"/>
                        </a:spcBef>
                        <a:spcAft>
                          <a:spcPts val="0"/>
                        </a:spcAft>
                      </a:pPr>
                      <a:r>
                        <a:rPr lang="ca-ES" sz="1100" kern="1400" dirty="0">
                          <a:ln>
                            <a:noFill/>
                          </a:ln>
                          <a:solidFill>
                            <a:srgbClr val="000000"/>
                          </a:solidFill>
                          <a:effectLst/>
                          <a:latin typeface="Arial Narrow" panose="020B0606020202030204" pitchFamily="34" charset="0"/>
                        </a:rPr>
                        <a:t>100,0</a:t>
                      </a:r>
                    </a:p>
                  </a:txBody>
                  <a:tcPr marL="9525" marR="9525" marT="9525"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59952"/>
                  </a:ext>
                </a:extLst>
              </a:tr>
            </a:tbl>
          </a:graphicData>
        </a:graphic>
      </p:graphicFrame>
    </p:spTree>
    <p:extLst>
      <p:ext uri="{BB962C8B-B14F-4D97-AF65-F5344CB8AC3E}">
        <p14:creationId xmlns:p14="http://schemas.microsoft.com/office/powerpoint/2010/main" val="3046074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755650" y="3236912"/>
            <a:ext cx="7848600" cy="2855914"/>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2531"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F605EAFD-E8BC-4DD6-B9CF-6E1F06F5E5A9}" type="slidenum">
              <a:rPr lang="ca-ES" altLang="ca-ES" sz="1000" smtClean="0"/>
              <a:pPr eaLnBrk="1" hangingPunct="1">
                <a:spcBef>
                  <a:spcPct val="0"/>
                </a:spcBef>
                <a:buClrTx/>
                <a:buFontTx/>
                <a:buNone/>
              </a:pPr>
              <a:t>42</a:t>
            </a:fld>
            <a:endParaRPr lang="ca-ES" altLang="ca-ES" sz="1000"/>
          </a:p>
        </p:txBody>
      </p:sp>
      <p:sp>
        <p:nvSpPr>
          <p:cNvPr id="22532" name="Rectangle 10"/>
          <p:cNvSpPr>
            <a:spLocks noChangeArrowheads="1"/>
          </p:cNvSpPr>
          <p:nvPr/>
        </p:nvSpPr>
        <p:spPr bwMode="auto">
          <a:xfrm>
            <a:off x="644525" y="1736055"/>
            <a:ext cx="7850188" cy="144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None/>
            </a:pPr>
            <a:r>
              <a:rPr lang="ca-ES" altLang="ca-ES" sz="1600" b="0" dirty="0"/>
              <a:t>Una de les prestacions amb caràcter marcadament preventiu és el servei d’ajuda a domicili per a situacions de risc social, que són les accions que es realitzen en el lloc de residència habitual de la persona amb la finalitat d’atendre i donar suport davant les mancances que l’entorn </a:t>
            </a:r>
            <a:r>
              <a:rPr lang="ca-ES" altLang="ca-ES" sz="1600" b="0" dirty="0" err="1"/>
              <a:t>convivencial</a:t>
            </a:r>
            <a:r>
              <a:rPr lang="ca-ES" altLang="ca-ES" sz="1600" b="0" dirty="0"/>
              <a:t> pugui presentar. El nombre de persones ateses en aquest servei per motiu de risc social el 2020 ha estat de 28.770.</a:t>
            </a:r>
            <a:endParaRPr lang="ca-ES" altLang="ca-ES" sz="1800" dirty="0">
              <a:solidFill>
                <a:srgbClr val="FF0000"/>
              </a:solidFill>
            </a:endParaRPr>
          </a:p>
          <a:p>
            <a:pPr algn="just" eaLnBrk="1" hangingPunct="1">
              <a:spcBef>
                <a:spcPct val="0"/>
              </a:spcBef>
              <a:buClrTx/>
              <a:buFontTx/>
              <a:buNone/>
            </a:pPr>
            <a:endParaRPr lang="ca-ES" altLang="ca-ES" sz="1500" dirty="0">
              <a:solidFill>
                <a:srgbClr val="FF0000"/>
              </a:solidFill>
            </a:endParaRPr>
          </a:p>
        </p:txBody>
      </p:sp>
      <p:sp>
        <p:nvSpPr>
          <p:cNvPr id="22533" name="Rectangle 237"/>
          <p:cNvSpPr>
            <a:spLocks noGrp="1" noChangeArrowheads="1"/>
          </p:cNvSpPr>
          <p:nvPr>
            <p:ph type="title" idx="4294967295"/>
          </p:nvPr>
        </p:nvSpPr>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b. Acció del sistema davant les necessitats relacionals</a:t>
            </a:r>
          </a:p>
        </p:txBody>
      </p:sp>
      <p:sp>
        <p:nvSpPr>
          <p:cNvPr id="22535" name="Control 13"/>
          <p:cNvSpPr>
            <a:spLocks noChangeArrowheads="1" noChangeShapeType="1"/>
          </p:cNvSpPr>
          <p:nvPr/>
        </p:nvSpPr>
        <p:spPr bwMode="auto">
          <a:xfrm>
            <a:off x="914400" y="6564313"/>
            <a:ext cx="4857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2536" name="Control 518"/>
          <p:cNvSpPr>
            <a:spLocks noChangeArrowheads="1" noChangeShapeType="1"/>
          </p:cNvSpPr>
          <p:nvPr/>
        </p:nvSpPr>
        <p:spPr bwMode="auto">
          <a:xfrm>
            <a:off x="-15875" y="4097338"/>
            <a:ext cx="6118225" cy="103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2537" name="Control 579"/>
          <p:cNvSpPr>
            <a:spLocks noChangeArrowheads="1" noChangeShapeType="1"/>
          </p:cNvSpPr>
          <p:nvPr/>
        </p:nvSpPr>
        <p:spPr bwMode="auto">
          <a:xfrm>
            <a:off x="-15875" y="4095750"/>
            <a:ext cx="6118225"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2539" name="Text Box 802"/>
          <p:cNvSpPr txBox="1">
            <a:spLocks noChangeArrowheads="1"/>
          </p:cNvSpPr>
          <p:nvPr/>
        </p:nvSpPr>
        <p:spPr bwMode="auto">
          <a:xfrm>
            <a:off x="843754" y="3343980"/>
            <a:ext cx="7705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Evolució del nombre de persones ateses pel servei d’ajuda a domicili. Catalunya, 2014-2020</a:t>
            </a:r>
            <a:r>
              <a:rPr lang="ca-ES" altLang="ca-ES" sz="1200" dirty="0">
                <a:solidFill>
                  <a:srgbClr val="FF0000"/>
                </a:solidFill>
              </a:rPr>
              <a:t> </a:t>
            </a:r>
          </a:p>
          <a:p>
            <a:pPr eaLnBrk="1" hangingPunct="1">
              <a:spcBef>
                <a:spcPct val="0"/>
              </a:spcBef>
              <a:buClrTx/>
              <a:buFontTx/>
              <a:buNone/>
            </a:pPr>
            <a:endParaRPr lang="ca-ES" altLang="ca-ES" sz="1400" dirty="0"/>
          </a:p>
          <a:p>
            <a:pPr eaLnBrk="1" hangingPunct="1">
              <a:spcBef>
                <a:spcPct val="0"/>
              </a:spcBef>
              <a:buClrTx/>
              <a:buFontTx/>
              <a:buNone/>
            </a:pPr>
            <a:r>
              <a:rPr lang="ca-ES" altLang="ca-ES" sz="1400" dirty="0"/>
              <a:t>  </a:t>
            </a:r>
          </a:p>
        </p:txBody>
      </p:sp>
      <p:sp>
        <p:nvSpPr>
          <p:cNvPr id="22592" name="Control 67"/>
          <p:cNvSpPr>
            <a:spLocks noChangeArrowheads="1" noChangeShapeType="1"/>
          </p:cNvSpPr>
          <p:nvPr/>
        </p:nvSpPr>
        <p:spPr bwMode="auto">
          <a:xfrm>
            <a:off x="7507288" y="9786938"/>
            <a:ext cx="4651375"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18"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graphicFrame>
        <p:nvGraphicFramePr>
          <p:cNvPr id="16" name="Taula 15"/>
          <p:cNvGraphicFramePr>
            <a:graphicFrameLocks noGrp="1"/>
          </p:cNvGraphicFramePr>
          <p:nvPr/>
        </p:nvGraphicFramePr>
        <p:xfrm>
          <a:off x="1348245" y="3808004"/>
          <a:ext cx="6696745" cy="1984992"/>
        </p:xfrm>
        <a:graphic>
          <a:graphicData uri="http://schemas.openxmlformats.org/drawingml/2006/table">
            <a:tbl>
              <a:tblPr/>
              <a:tblGrid>
                <a:gridCol w="1041411">
                  <a:extLst>
                    <a:ext uri="{9D8B030D-6E8A-4147-A177-3AD203B41FA5}">
                      <a16:colId xmlns:a16="http://schemas.microsoft.com/office/drawing/2014/main" val="20000"/>
                    </a:ext>
                  </a:extLst>
                </a:gridCol>
                <a:gridCol w="863782">
                  <a:extLst>
                    <a:ext uri="{9D8B030D-6E8A-4147-A177-3AD203B41FA5}">
                      <a16:colId xmlns:a16="http://schemas.microsoft.com/office/drawing/2014/main" val="20001"/>
                    </a:ext>
                  </a:extLst>
                </a:gridCol>
                <a:gridCol w="798592">
                  <a:extLst>
                    <a:ext uri="{9D8B030D-6E8A-4147-A177-3AD203B41FA5}">
                      <a16:colId xmlns:a16="http://schemas.microsoft.com/office/drawing/2014/main" val="20002"/>
                    </a:ext>
                  </a:extLst>
                </a:gridCol>
                <a:gridCol w="798592">
                  <a:extLst>
                    <a:ext uri="{9D8B030D-6E8A-4147-A177-3AD203B41FA5}">
                      <a16:colId xmlns:a16="http://schemas.microsoft.com/office/drawing/2014/main" val="20003"/>
                    </a:ext>
                  </a:extLst>
                </a:gridCol>
                <a:gridCol w="798592">
                  <a:extLst>
                    <a:ext uri="{9D8B030D-6E8A-4147-A177-3AD203B41FA5}">
                      <a16:colId xmlns:a16="http://schemas.microsoft.com/office/drawing/2014/main" val="20004"/>
                    </a:ext>
                  </a:extLst>
                </a:gridCol>
                <a:gridCol w="798592">
                  <a:extLst>
                    <a:ext uri="{9D8B030D-6E8A-4147-A177-3AD203B41FA5}">
                      <a16:colId xmlns:a16="http://schemas.microsoft.com/office/drawing/2014/main" val="20005"/>
                    </a:ext>
                  </a:extLst>
                </a:gridCol>
                <a:gridCol w="798592">
                  <a:extLst>
                    <a:ext uri="{9D8B030D-6E8A-4147-A177-3AD203B41FA5}">
                      <a16:colId xmlns:a16="http://schemas.microsoft.com/office/drawing/2014/main" val="20006"/>
                    </a:ext>
                  </a:extLst>
                </a:gridCol>
                <a:gridCol w="798592">
                  <a:extLst>
                    <a:ext uri="{9D8B030D-6E8A-4147-A177-3AD203B41FA5}">
                      <a16:colId xmlns:a16="http://schemas.microsoft.com/office/drawing/2014/main" val="3893354901"/>
                    </a:ext>
                  </a:extLst>
                </a:gridCol>
              </a:tblGrid>
              <a:tr h="231411">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rPr>
                        <a:t> </a:t>
                      </a:r>
                      <a:endParaRPr lang="ca-ES" sz="1100" kern="1400" dirty="0">
                        <a:solidFill>
                          <a:srgbClr val="000000"/>
                        </a:solidFill>
                        <a:effectLst/>
                        <a:latin typeface="Arial Narrow"/>
                      </a:endParaRPr>
                    </a:p>
                  </a:txBody>
                  <a:tcPr marL="7003" marR="7003" marT="7003"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2014</a:t>
                      </a:r>
                    </a:p>
                  </a:txBody>
                  <a:tcPr marL="7003" marR="7003" marT="7003"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2015</a:t>
                      </a:r>
                    </a:p>
                  </a:txBody>
                  <a:tcPr marL="7003" marR="7003" marT="7003" marB="0" anchor="ctr">
                    <a:lnL>
                      <a:noFill/>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2016</a:t>
                      </a:r>
                    </a:p>
                  </a:txBody>
                  <a:tcPr marL="7003" marR="7003" marT="7003" marB="0" anchor="ctr">
                    <a:lnL>
                      <a:noFill/>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2017</a:t>
                      </a:r>
                    </a:p>
                  </a:txBody>
                  <a:tcPr marL="7003" marR="7003" marT="7003"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2018</a:t>
                      </a:r>
                    </a:p>
                  </a:txBody>
                  <a:tcPr marL="7003" marR="7003" marT="7003"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chemeClr val="tx1"/>
                          </a:solidFill>
                          <a:effectLst/>
                          <a:latin typeface="Arial Narrow"/>
                          <a:ea typeface="+mn-ea"/>
                          <a:cs typeface="+mn-cs"/>
                        </a:rPr>
                        <a:t>2019</a:t>
                      </a:r>
                    </a:p>
                  </a:txBody>
                  <a:tcPr marL="7003" marR="7003" marT="7003"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chemeClr val="tx1"/>
                          </a:solidFill>
                          <a:effectLst/>
                          <a:latin typeface="Arial Narrow"/>
                          <a:ea typeface="+mn-ea"/>
                          <a:cs typeface="+mn-cs"/>
                        </a:rPr>
                        <a:t>2020</a:t>
                      </a:r>
                    </a:p>
                  </a:txBody>
                  <a:tcPr marL="7003" marR="7003" marT="7003"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231300">
                <a:tc gridSpan="5">
                  <a:txBody>
                    <a:bodyPr/>
                    <a:lstStyle/>
                    <a:p>
                      <a:pPr marL="0" marR="0" indent="0" algn="l" defTabSz="914400" rtl="0" eaLnBrk="1" latinLnBrk="0" hangingPunct="1">
                        <a:lnSpc>
                          <a:spcPts val="1200"/>
                        </a:lnSpc>
                        <a:spcBef>
                          <a:spcPts val="300"/>
                        </a:spcBef>
                        <a:spcAft>
                          <a:spcPts val="1400"/>
                        </a:spcAft>
                      </a:pPr>
                      <a:r>
                        <a:rPr lang="ca-ES" sz="1200" b="1" kern="1400" dirty="0">
                          <a:solidFill>
                            <a:srgbClr val="777777"/>
                          </a:solidFill>
                          <a:effectLst/>
                          <a:latin typeface="Arial Narrow"/>
                          <a:ea typeface="+mn-ea"/>
                          <a:cs typeface="+mn-cs"/>
                        </a:rPr>
                        <a:t>Persones ateses </a:t>
                      </a:r>
                    </a:p>
                  </a:txBody>
                  <a:tcPr marL="7012" marR="7012" marT="7012" marB="0" anchor="ctr">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a:txBody>
                    <a:bodyPr/>
                    <a:lstStyle/>
                    <a:p>
                      <a:pPr marR="0" indent="0" algn="just" rtl="0">
                        <a:lnSpc>
                          <a:spcPts val="1200"/>
                        </a:lnSpc>
                        <a:spcBef>
                          <a:spcPts val="300"/>
                        </a:spcBef>
                        <a:spcAft>
                          <a:spcPts val="300"/>
                        </a:spcAft>
                      </a:pPr>
                      <a:endParaRPr lang="ca-ES" sz="1100" kern="1400" dirty="0">
                        <a:solidFill>
                          <a:srgbClr val="000000"/>
                        </a:solidFill>
                        <a:effectLst/>
                        <a:latin typeface="Arial Narrow"/>
                      </a:endParaRPr>
                    </a:p>
                  </a:txBody>
                  <a:tcPr marL="7012" marR="7012" marT="7012" marB="0" anchor="ctr">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just" rtl="0">
                        <a:lnSpc>
                          <a:spcPts val="1200"/>
                        </a:lnSpc>
                        <a:spcBef>
                          <a:spcPts val="300"/>
                        </a:spcBef>
                        <a:spcAft>
                          <a:spcPts val="300"/>
                        </a:spcAft>
                      </a:pPr>
                      <a:endParaRPr lang="ca-ES" sz="1100" kern="1400" dirty="0">
                        <a:solidFill>
                          <a:schemeClr val="tx1"/>
                        </a:solidFill>
                        <a:effectLst/>
                        <a:latin typeface="Arial Narrow"/>
                      </a:endParaRPr>
                    </a:p>
                  </a:txBody>
                  <a:tcPr marL="7012" marR="7012" marT="7012" marB="0" anchor="ctr">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just" rtl="0">
                        <a:lnSpc>
                          <a:spcPts val="1200"/>
                        </a:lnSpc>
                        <a:spcBef>
                          <a:spcPts val="300"/>
                        </a:spcBef>
                        <a:spcAft>
                          <a:spcPts val="300"/>
                        </a:spcAft>
                      </a:pPr>
                      <a:endParaRPr lang="ca-ES" sz="1100" kern="1400" dirty="0">
                        <a:solidFill>
                          <a:schemeClr val="tx1"/>
                        </a:solidFill>
                        <a:effectLst/>
                        <a:latin typeface="Arial Narrow"/>
                      </a:endParaRPr>
                    </a:p>
                  </a:txBody>
                  <a:tcPr marL="7012" marR="7012" marT="7012" marB="0" anchor="ctr">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33885">
                <a:tc>
                  <a:txBody>
                    <a:bodyPr/>
                    <a:lstStyle/>
                    <a:p>
                      <a:pPr marR="0" indent="0" algn="r" rtl="0">
                        <a:lnSpc>
                          <a:spcPct val="75000"/>
                        </a:lnSpc>
                        <a:spcBef>
                          <a:spcPts val="300"/>
                        </a:spcBef>
                        <a:spcAft>
                          <a:spcPts val="100"/>
                        </a:spcAft>
                      </a:pPr>
                      <a:r>
                        <a:rPr lang="ca-ES" sz="1100" kern="1400" dirty="0">
                          <a:solidFill>
                            <a:schemeClr val="tx1"/>
                          </a:solidFill>
                          <a:effectLst/>
                          <a:latin typeface="Arial Narrow"/>
                        </a:rPr>
                        <a:t>Risc social</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38.023</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39.661</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41.706</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39.350</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33.082</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28.476</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28.770</a:t>
                      </a:r>
                    </a:p>
                  </a:txBody>
                  <a:tcPr marL="7003" marR="7003" marT="7003"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24152">
                <a:tc>
                  <a:txBody>
                    <a:bodyPr/>
                    <a:lstStyle/>
                    <a:p>
                      <a:pPr marR="0" indent="0" algn="r" rtl="0">
                        <a:lnSpc>
                          <a:spcPts val="1200"/>
                        </a:lnSpc>
                        <a:spcBef>
                          <a:spcPts val="300"/>
                        </a:spcBef>
                        <a:spcAft>
                          <a:spcPts val="100"/>
                        </a:spcAft>
                      </a:pPr>
                      <a:r>
                        <a:rPr lang="ca-ES" sz="1100" kern="1400">
                          <a:solidFill>
                            <a:schemeClr val="tx1"/>
                          </a:solidFill>
                          <a:effectLst/>
                          <a:latin typeface="Arial Narrow"/>
                        </a:rPr>
                        <a:t>Dependència</a:t>
                      </a:r>
                    </a:p>
                  </a:txBody>
                  <a:tcPr marL="7012" marR="7012" marT="7012" marB="0"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24.851</a:t>
                      </a:r>
                    </a:p>
                  </a:txBody>
                  <a:tcPr marL="7012" marR="7012" marT="7012" marB="0"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25.342</a:t>
                      </a:r>
                    </a:p>
                  </a:txBody>
                  <a:tcPr marL="7012" marR="7012" marT="7012" marB="0"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30.974</a:t>
                      </a:r>
                    </a:p>
                  </a:txBody>
                  <a:tcPr marL="7012" marR="7012" marT="7012" marB="0"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34.789</a:t>
                      </a:r>
                    </a:p>
                  </a:txBody>
                  <a:tcPr marL="7012" marR="7012" marT="7012" marB="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39.195</a:t>
                      </a:r>
                    </a:p>
                  </a:txBody>
                  <a:tcPr marL="7012" marR="7012" marT="7012" marB="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42.052</a:t>
                      </a:r>
                    </a:p>
                  </a:txBody>
                  <a:tcPr marL="7012" marR="7012" marT="7012" marB="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41.739</a:t>
                      </a:r>
                    </a:p>
                  </a:txBody>
                  <a:tcPr marL="7012" marR="7012" marT="7012" marB="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223432">
                <a:tc>
                  <a:txBody>
                    <a:bodyPr/>
                    <a:lstStyle/>
                    <a:p>
                      <a:pPr marR="0" indent="0" algn="r" rtl="0">
                        <a:lnSpc>
                          <a:spcPts val="1200"/>
                        </a:lnSpc>
                        <a:spcBef>
                          <a:spcPts val="300"/>
                        </a:spcBef>
                        <a:spcAft>
                          <a:spcPts val="100"/>
                        </a:spcAft>
                      </a:pPr>
                      <a:r>
                        <a:rPr lang="ca-ES" sz="1100" b="1" kern="1400">
                          <a:solidFill>
                            <a:schemeClr val="tx1"/>
                          </a:solidFill>
                          <a:effectLst/>
                          <a:latin typeface="Arial Narrow"/>
                        </a:rPr>
                        <a:t>Total</a:t>
                      </a:r>
                      <a:endParaRPr lang="ca-ES" sz="1100" kern="1400">
                        <a:solidFill>
                          <a:schemeClr val="tx1"/>
                        </a:solidFill>
                        <a:effectLst/>
                        <a:latin typeface="Arial Narrow"/>
                      </a:endParaRPr>
                    </a:p>
                  </a:txBody>
                  <a:tcPr marL="7012" marR="7012" marT="7012"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62.874</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65.003</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72.680</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74.139</a:t>
                      </a:r>
                    </a:p>
                  </a:txBody>
                  <a:tcPr marL="7012" marR="7012" marT="7012" marB="0"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72.277</a:t>
                      </a:r>
                    </a:p>
                  </a:txBody>
                  <a:tcPr marL="7012" marR="7012" marT="7012" marB="0"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70.528</a:t>
                      </a:r>
                    </a:p>
                  </a:txBody>
                  <a:tcPr marL="7012" marR="7012" marT="7012" marB="0" anchor="ctr">
                    <a:lnL>
                      <a:noFill/>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70.509</a:t>
                      </a:r>
                    </a:p>
                  </a:txBody>
                  <a:tcPr marL="7012" marR="7012" marT="7012" marB="0" anchor="ctr">
                    <a:lnL>
                      <a:noFill/>
                    </a:lnL>
                    <a:lnR>
                      <a:noFill/>
                    </a:lnR>
                    <a:lnT w="9525"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4"/>
                  </a:ext>
                </a:extLst>
              </a:tr>
              <a:tr h="184051">
                <a:tc gridSpan="5">
                  <a:txBody>
                    <a:bodyPr/>
                    <a:lstStyle/>
                    <a:p>
                      <a:pPr marL="0" marR="0" indent="0" algn="l" defTabSz="914400" rtl="0" eaLnBrk="1" latinLnBrk="0" hangingPunct="1">
                        <a:lnSpc>
                          <a:spcPts val="1200"/>
                        </a:lnSpc>
                        <a:spcBef>
                          <a:spcPts val="300"/>
                        </a:spcBef>
                        <a:spcAft>
                          <a:spcPts val="1400"/>
                        </a:spcAft>
                      </a:pPr>
                      <a:r>
                        <a:rPr lang="ca-ES" sz="1200" b="1" kern="1400" dirty="0">
                          <a:solidFill>
                            <a:srgbClr val="777777"/>
                          </a:solidFill>
                          <a:effectLst/>
                          <a:latin typeface="Arial Narrow"/>
                          <a:ea typeface="+mn-ea"/>
                          <a:cs typeface="+mn-cs"/>
                        </a:rPr>
                        <a:t>Hores anuals</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a:txBody>
                    <a:bodyPr/>
                    <a:lstStyle/>
                    <a:p>
                      <a:pPr marL="0" marR="0" indent="0" algn="ctr" defTabSz="914400" rtl="0" eaLnBrk="1" latinLnBrk="0" hangingPunct="1">
                        <a:lnSpc>
                          <a:spcPts val="1200"/>
                        </a:lnSpc>
                        <a:spcBef>
                          <a:spcPts val="300"/>
                        </a:spcBef>
                        <a:spcAft>
                          <a:spcPts val="1400"/>
                        </a:spcAft>
                      </a:pPr>
                      <a:endParaRPr lang="ca-ES" sz="1100" kern="1400" dirty="0">
                        <a:solidFill>
                          <a:schemeClr val="tx1"/>
                        </a:solidFill>
                        <a:effectLst/>
                        <a:latin typeface="Arial Narrow"/>
                        <a:ea typeface="+mn-ea"/>
                        <a:cs typeface="+mn-cs"/>
                      </a:endParaRP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endParaRPr lang="ca-ES" sz="1100" kern="1400" dirty="0">
                        <a:solidFill>
                          <a:schemeClr val="tx1"/>
                        </a:solidFill>
                        <a:effectLst/>
                        <a:latin typeface="Arial Narrow"/>
                        <a:ea typeface="+mn-ea"/>
                        <a:cs typeface="+mn-cs"/>
                      </a:endParaRP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endParaRPr lang="ca-ES" sz="1100" kern="1400" dirty="0">
                        <a:solidFill>
                          <a:schemeClr val="tx1"/>
                        </a:solidFill>
                        <a:effectLst/>
                        <a:latin typeface="Arial Narrow"/>
                        <a:ea typeface="+mn-ea"/>
                        <a:cs typeface="+mn-cs"/>
                      </a:endParaRP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09957">
                <a:tc>
                  <a:txBody>
                    <a:bodyPr/>
                    <a:lstStyle/>
                    <a:p>
                      <a:pPr marR="0" indent="0" algn="r" rtl="0">
                        <a:lnSpc>
                          <a:spcPct val="75000"/>
                        </a:lnSpc>
                        <a:spcBef>
                          <a:spcPts val="300"/>
                        </a:spcBef>
                        <a:spcAft>
                          <a:spcPts val="100"/>
                        </a:spcAft>
                      </a:pPr>
                      <a:r>
                        <a:rPr lang="ca-ES" sz="1100" kern="1400">
                          <a:solidFill>
                            <a:schemeClr val="tx1"/>
                          </a:solidFill>
                          <a:effectLst/>
                          <a:latin typeface="Arial Narrow"/>
                        </a:rPr>
                        <a:t>Risc social</a:t>
                      </a:r>
                    </a:p>
                  </a:txBody>
                  <a:tcPr marL="7012" marR="7012" marT="7012" marB="0" anchor="ctr">
                    <a:lnL>
                      <a:noFill/>
                    </a:lnL>
                    <a:lnR>
                      <a:noFill/>
                    </a:lnR>
                    <a:lnT w="9525" cap="flat" cmpd="sng" algn="ctr">
                      <a:solidFill>
                        <a:srgbClr val="CCCCCC"/>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3.195.112,06</a:t>
                      </a:r>
                    </a:p>
                  </a:txBody>
                  <a:tcPr marL="7012" marR="7012" marT="7012"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3.693.820,00</a:t>
                      </a:r>
                    </a:p>
                  </a:txBody>
                  <a:tcPr marL="7012" marR="7012" marT="7012"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3.700.435,81</a:t>
                      </a:r>
                    </a:p>
                  </a:txBody>
                  <a:tcPr marL="7012" marR="7012" marT="7012"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3.729.306,82</a:t>
                      </a:r>
                    </a:p>
                  </a:txBody>
                  <a:tcPr marL="7012" marR="7012" marT="7012"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3.268.704,07</a:t>
                      </a:r>
                    </a:p>
                  </a:txBody>
                  <a:tcPr marL="7012" marR="7012" marT="7012"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 2.687.760,8 </a:t>
                      </a:r>
                    </a:p>
                  </a:txBody>
                  <a:tcPr marL="7012" marR="7012" marT="7012" marB="0" anchor="ctr">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 2.890.966,9 </a:t>
                      </a:r>
                    </a:p>
                  </a:txBody>
                  <a:tcPr marL="7012" marR="7012" marT="7012" marB="0" anchor="ctr">
                    <a:lnL>
                      <a:noFill/>
                    </a:lnL>
                    <a:lnR>
                      <a:noFill/>
                    </a:lnR>
                    <a:lnT w="9525" cap="flat" cmpd="sng" algn="ctr">
                      <a:solidFill>
                        <a:srgbClr val="CCCCCC"/>
                      </a:solidFill>
                      <a:prstDash val="solid"/>
                      <a:round/>
                      <a:headEnd type="none" w="med" len="med"/>
                      <a:tailEnd type="none" w="med" len="med"/>
                    </a:lnT>
                    <a:lnB>
                      <a:noFill/>
                    </a:lnB>
                  </a:tcPr>
                </a:tc>
                <a:extLst>
                  <a:ext uri="{0D108BD9-81ED-4DB2-BD59-A6C34878D82A}">
                    <a16:rowId xmlns:a16="http://schemas.microsoft.com/office/drawing/2014/main" val="10006"/>
                  </a:ext>
                </a:extLst>
              </a:tr>
              <a:tr h="212895">
                <a:tc>
                  <a:txBody>
                    <a:bodyPr/>
                    <a:lstStyle/>
                    <a:p>
                      <a:pPr marR="0" indent="0" algn="r" rtl="0">
                        <a:lnSpc>
                          <a:spcPts val="1200"/>
                        </a:lnSpc>
                        <a:spcBef>
                          <a:spcPts val="300"/>
                        </a:spcBef>
                        <a:spcAft>
                          <a:spcPts val="100"/>
                        </a:spcAft>
                      </a:pPr>
                      <a:r>
                        <a:rPr lang="ca-ES" sz="1100" kern="1400">
                          <a:solidFill>
                            <a:schemeClr val="tx1"/>
                          </a:solidFill>
                          <a:effectLst/>
                          <a:latin typeface="Arial Narrow"/>
                        </a:rPr>
                        <a:t>Dependència</a:t>
                      </a:r>
                    </a:p>
                  </a:txBody>
                  <a:tcPr marL="7012" marR="7012" marT="7012" marB="0"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4.308.110,42</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4.333.801,00</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4.812.497,57</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5.740.135,71</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6.761.699,42</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 7.216.772,5 </a:t>
                      </a:r>
                    </a:p>
                  </a:txBody>
                  <a:tcPr marL="7012" marR="7012" marT="7012"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 7.118.853,8 </a:t>
                      </a:r>
                    </a:p>
                  </a:txBody>
                  <a:tcPr marL="7012" marR="7012" marT="7012" marB="0" anchor="ctr">
                    <a:lnL>
                      <a:noFill/>
                    </a:lnL>
                    <a:lnR>
                      <a:noFill/>
                    </a:lnR>
                    <a:lnT>
                      <a:noFill/>
                    </a:lnT>
                    <a:lnB>
                      <a:noFill/>
                    </a:lnB>
                  </a:tcPr>
                </a:tc>
                <a:extLst>
                  <a:ext uri="{0D108BD9-81ED-4DB2-BD59-A6C34878D82A}">
                    <a16:rowId xmlns:a16="http://schemas.microsoft.com/office/drawing/2014/main" val="10007"/>
                  </a:ext>
                </a:extLst>
              </a:tr>
              <a:tr h="233909">
                <a:tc>
                  <a:txBody>
                    <a:bodyPr/>
                    <a:lstStyle/>
                    <a:p>
                      <a:pPr marR="0" indent="0" algn="r" rtl="0">
                        <a:lnSpc>
                          <a:spcPts val="1200"/>
                        </a:lnSpc>
                        <a:spcBef>
                          <a:spcPts val="300"/>
                        </a:spcBef>
                        <a:spcAft>
                          <a:spcPts val="100"/>
                        </a:spcAft>
                      </a:pPr>
                      <a:r>
                        <a:rPr lang="ca-ES" sz="1100" b="1" kern="1400" dirty="0">
                          <a:solidFill>
                            <a:schemeClr val="tx1"/>
                          </a:solidFill>
                          <a:effectLst/>
                          <a:latin typeface="Arial Narrow"/>
                        </a:rPr>
                        <a:t>Total</a:t>
                      </a:r>
                      <a:endParaRPr lang="ca-ES" sz="1100" kern="1400" dirty="0">
                        <a:solidFill>
                          <a:schemeClr val="tx1"/>
                        </a:solidFill>
                        <a:effectLst/>
                        <a:latin typeface="Arial Narrow"/>
                      </a:endParaRPr>
                    </a:p>
                  </a:txBody>
                  <a:tcPr marL="7012" marR="7012" marT="7012" marB="0" anchor="ctr">
                    <a:lnL w="9525" cap="flat" cmpd="sng" algn="ctr">
                      <a:solidFill>
                        <a:srgbClr val="FFFFFF"/>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7.503.222,48</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8.027.621,00</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8.512.933,38</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9.469.442,53</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10.030.403,49</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9.904.533,3</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b="1" kern="1400" dirty="0">
                          <a:solidFill>
                            <a:schemeClr val="tx1"/>
                          </a:solidFill>
                          <a:effectLst/>
                          <a:latin typeface="Arial Narrow"/>
                          <a:ea typeface="+mn-ea"/>
                          <a:cs typeface="+mn-cs"/>
                        </a:rPr>
                        <a:t>10.009.820,8</a:t>
                      </a:r>
                    </a:p>
                  </a:txBody>
                  <a:tcPr marL="7012" marR="7012" marT="7012" marB="0" anchor="ctr">
                    <a:lnL>
                      <a:noFill/>
                    </a:lnL>
                    <a:lnR>
                      <a:noFill/>
                    </a:lnR>
                    <a:lnT>
                      <a:noFill/>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4" name="Rectangle 116"/>
          <p:cNvSpPr>
            <a:spLocks noChangeArrowheads="1"/>
          </p:cNvSpPr>
          <p:nvPr/>
        </p:nvSpPr>
        <p:spPr bwMode="auto">
          <a:xfrm>
            <a:off x="1259632" y="5589488"/>
            <a:ext cx="498400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lnSpc>
                <a:spcPct val="110000"/>
              </a:lnSpc>
              <a:spcBef>
                <a:spcPct val="0"/>
              </a:spcBef>
              <a:buClrTx/>
              <a:buFontTx/>
              <a:buNone/>
            </a:pPr>
            <a:r>
              <a:rPr lang="ca-ES" altLang="ca-ES" sz="900" b="0" dirty="0"/>
              <a:t> </a:t>
            </a:r>
          </a:p>
        </p:txBody>
      </p:sp>
      <p:pic>
        <p:nvPicPr>
          <p:cNvPr id="19"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08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516A1D7C-A1C4-44A2-B5C4-95BB6C9D1F0E}" type="slidenum">
              <a:rPr lang="ca-ES" altLang="ca-ES" sz="1000" smtClean="0"/>
              <a:pPr eaLnBrk="1" hangingPunct="1">
                <a:spcBef>
                  <a:spcPct val="0"/>
                </a:spcBef>
                <a:buClrTx/>
                <a:buFontTx/>
                <a:buNone/>
              </a:pPr>
              <a:t>43</a:t>
            </a:fld>
            <a:endParaRPr lang="ca-ES" altLang="ca-ES" sz="1000"/>
          </a:p>
        </p:txBody>
      </p:sp>
      <p:sp>
        <p:nvSpPr>
          <p:cNvPr id="23555" name="Rectangle 4"/>
          <p:cNvSpPr>
            <a:spLocks noChangeArrowheads="1"/>
          </p:cNvSpPr>
          <p:nvPr/>
        </p:nvSpPr>
        <p:spPr bwMode="auto">
          <a:xfrm>
            <a:off x="682625" y="1788070"/>
            <a:ext cx="79930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r>
              <a:rPr lang="ca-ES" altLang="ca-ES" sz="1500" b="0" dirty="0"/>
              <a:t>En l’àmbit de les relacions familiars s’han desenvolupat una sèrie de serveis específics per a la </a:t>
            </a:r>
            <a:r>
              <a:rPr lang="ca-ES" altLang="ca-ES" sz="1500" b="0" i="1" dirty="0"/>
              <a:t>informació davant situacions de risc.</a:t>
            </a:r>
            <a:br>
              <a:rPr lang="ca-ES" altLang="ca-ES" sz="1500" b="0" i="1" u="sng" dirty="0"/>
            </a:br>
            <a:endParaRPr lang="ca-ES" altLang="ca-ES" sz="1500" b="0" i="1" u="sng" dirty="0">
              <a:solidFill>
                <a:srgbClr val="C00000"/>
              </a:solidFill>
            </a:endParaRPr>
          </a:p>
        </p:txBody>
      </p:sp>
      <p:sp>
        <p:nvSpPr>
          <p:cNvPr id="23556" name="Rectangle 6"/>
          <p:cNvSpPr>
            <a:spLocks noChangeArrowheads="1"/>
          </p:cNvSpPr>
          <p:nvPr/>
        </p:nvSpPr>
        <p:spPr bwMode="auto">
          <a:xfrm>
            <a:off x="682625" y="2276872"/>
            <a:ext cx="7773988"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lnSpc>
                <a:spcPct val="140000"/>
              </a:lnSpc>
            </a:pPr>
            <a:r>
              <a:rPr lang="ca-ES" altLang="ca-ES" sz="1500" dirty="0"/>
              <a:t>Servei d’Infància Respon:</a:t>
            </a:r>
            <a:r>
              <a:rPr lang="ca-ES" altLang="ca-ES" sz="1600" b="0" dirty="0"/>
              <a:t> </a:t>
            </a:r>
          </a:p>
          <a:p>
            <a:pPr algn="just" eaLnBrk="1" hangingPunct="1">
              <a:buNone/>
            </a:pPr>
            <a:r>
              <a:rPr lang="ca-ES" altLang="ca-ES" sz="1400" b="0" dirty="0"/>
              <a:t>       És un servei públic d’atenció telefònica permanent per a la prevenció i detecció dels maltractaments infantils. L’any 2020, aquest servei va atendre </a:t>
            </a:r>
            <a:r>
              <a:rPr lang="ca-ES" sz="1400" b="0" dirty="0"/>
              <a:t>13.240</a:t>
            </a:r>
            <a:r>
              <a:rPr lang="ca-ES" altLang="ca-ES" sz="1400" b="0" dirty="0"/>
              <a:t> trucades. </a:t>
            </a:r>
            <a:endParaRPr lang="es-ES" altLang="ca-ES" sz="1400" b="0" dirty="0"/>
          </a:p>
          <a:p>
            <a:pPr eaLnBrk="1" hangingPunct="1">
              <a:lnSpc>
                <a:spcPct val="140000"/>
              </a:lnSpc>
            </a:pPr>
            <a:r>
              <a:rPr lang="ca-ES" altLang="ca-ES" sz="1500" dirty="0"/>
              <a:t>Línia d’atenció permanent a dones en situació de violència masclista: </a:t>
            </a:r>
          </a:p>
          <a:p>
            <a:pPr algn="just" eaLnBrk="1" hangingPunct="1">
              <a:buNone/>
            </a:pPr>
            <a:r>
              <a:rPr lang="ca-ES" altLang="ca-ES" sz="1400" b="0" dirty="0"/>
              <a:t>       L’any 2020 es van atendre 13.135 trucades, 10.991 de les quals van estar motivades per casos de violència masclista. D’altra banda, l’àmbit on s’han produït més situacions de violència masclista ha estat el de la parella, amb un 92,6% de les consultes, seguit d’un 4,4% de trucades en l’àmbit familiar, el 2,6% en l’àmbit sociocomunitari i el 0,4% en l’àmbit laboral. </a:t>
            </a:r>
            <a:r>
              <a:rPr lang="ca-ES" sz="1400" b="0" dirty="0"/>
              <a:t>Els mesos en que més trucades es van rebre van ser els mesos d’abril, maig i juny coincidint amb el confinament estricte i la </a:t>
            </a:r>
            <a:r>
              <a:rPr lang="ca-ES" sz="1400" b="0" dirty="0" err="1"/>
              <a:t>desescalada</a:t>
            </a:r>
            <a:r>
              <a:rPr lang="ca-ES" sz="1400" b="0" dirty="0"/>
              <a:t>, que concentren el 35,2% de les trucades de tot l’any. </a:t>
            </a:r>
          </a:p>
          <a:p>
            <a:pPr eaLnBrk="1" hangingPunct="1"/>
            <a:r>
              <a:rPr lang="ca-ES" altLang="ca-ES" sz="1400" dirty="0"/>
              <a:t>Serveis d’informació i atenció a les dones (SIAD)</a:t>
            </a:r>
          </a:p>
          <a:p>
            <a:pPr algn="just" eaLnBrk="1" hangingPunct="1">
              <a:buNone/>
            </a:pPr>
            <a:r>
              <a:rPr lang="ca-ES" altLang="ca-ES" sz="1400" b="0" dirty="0"/>
              <a:t>	Els SIAD presten serveis d’informació, assessorament, primera atenció i acompanyament, si s’escau, en tots els àmbits relacionats amb vida laboral, social, personal i familiar de les dones. L’any 2020 es van atendre 21.407 dones, de les quals 6.197 (28,95%) estaven en situació de violència masclista.</a:t>
            </a:r>
            <a:endParaRPr lang="ca-ES" altLang="ca-ES" sz="1200" b="0" dirty="0"/>
          </a:p>
          <a:p>
            <a:pPr algn="just" eaLnBrk="1" hangingPunct="1">
              <a:buNone/>
            </a:pPr>
            <a:endParaRPr lang="ca-ES" altLang="ca-ES" sz="1400" b="0" dirty="0"/>
          </a:p>
        </p:txBody>
      </p:sp>
      <p:sp>
        <p:nvSpPr>
          <p:cNvPr id="23557" name="Rectangle 46"/>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dirty="0"/>
              <a:t>Situacions de necessitat relacional.</a:t>
            </a:r>
            <a:br>
              <a:rPr lang="ca-ES" altLang="ca-ES" dirty="0"/>
            </a:br>
            <a:r>
              <a:rPr lang="ca-ES" altLang="ca-ES" sz="1800" dirty="0"/>
              <a:t>b. Acció del sistema davant les necessitats relacionals</a:t>
            </a:r>
          </a:p>
        </p:txBody>
      </p:sp>
      <p:pic>
        <p:nvPicPr>
          <p:cNvPr id="8"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9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73978DF1-A45E-499C-9337-22768E1FEBD1}" type="slidenum">
              <a:rPr lang="ca-ES" altLang="ca-ES" sz="1000" smtClean="0"/>
              <a:pPr eaLnBrk="1" hangingPunct="1">
                <a:spcBef>
                  <a:spcPct val="0"/>
                </a:spcBef>
                <a:buClrTx/>
                <a:buFontTx/>
                <a:buNone/>
              </a:pPr>
              <a:t>44</a:t>
            </a:fld>
            <a:endParaRPr lang="ca-ES" altLang="ca-ES" sz="1000"/>
          </a:p>
        </p:txBody>
      </p:sp>
      <p:sp>
        <p:nvSpPr>
          <p:cNvPr id="24579" name="Rectangle 4"/>
          <p:cNvSpPr>
            <a:spLocks noChangeArrowheads="1"/>
          </p:cNvSpPr>
          <p:nvPr/>
        </p:nvSpPr>
        <p:spPr bwMode="auto">
          <a:xfrm>
            <a:off x="682625" y="1773238"/>
            <a:ext cx="79930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24581" name="Rectangle 180"/>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b. Acció del sistema davant les necessitats relacionals</a:t>
            </a:r>
          </a:p>
        </p:txBody>
      </p:sp>
      <p:sp>
        <p:nvSpPr>
          <p:cNvPr id="24582" name="Rectangle 182"/>
          <p:cNvSpPr>
            <a:spLocks noChangeArrowheads="1"/>
          </p:cNvSpPr>
          <p:nvPr/>
        </p:nvSpPr>
        <p:spPr bwMode="auto">
          <a:xfrm>
            <a:off x="682625" y="1972709"/>
            <a:ext cx="7775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buFont typeface="Wingdings" pitchFamily="2" charset="2"/>
              <a:buNone/>
            </a:pPr>
            <a:r>
              <a:rPr lang="ca-ES" altLang="ca-ES" sz="1400" b="0" dirty="0"/>
              <a:t>En l’àmbit de </a:t>
            </a:r>
            <a:r>
              <a:rPr lang="ca-ES" altLang="ca-ES" sz="1400" b="0" i="1" dirty="0"/>
              <a:t>protecció</a:t>
            </a:r>
            <a:r>
              <a:rPr lang="ca-ES" altLang="ca-ES" sz="1400" b="0" dirty="0"/>
              <a:t> a</a:t>
            </a:r>
            <a:r>
              <a:rPr lang="ca-ES" altLang="ca-ES" b="0" dirty="0"/>
              <a:t> </a:t>
            </a:r>
            <a:r>
              <a:rPr lang="ca-ES" altLang="ca-ES" sz="1400" b="0" dirty="0"/>
              <a:t>la infància i l’adolescència en risc social i d’atenció i recuperació integral per a dones en situació de violència masclista, es destaquen els següents serveis:</a:t>
            </a:r>
          </a:p>
        </p:txBody>
      </p:sp>
      <p:sp>
        <p:nvSpPr>
          <p:cNvPr id="24583" name="Rectangle 183"/>
          <p:cNvSpPr>
            <a:spLocks noChangeArrowheads="1"/>
          </p:cNvSpPr>
          <p:nvPr/>
        </p:nvSpPr>
        <p:spPr bwMode="auto">
          <a:xfrm>
            <a:off x="661250" y="2967158"/>
            <a:ext cx="7704137" cy="120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61950" indent="-36195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50000"/>
              </a:spcBef>
            </a:pPr>
            <a:r>
              <a:rPr lang="ca-ES" altLang="ca-ES" sz="1400" dirty="0"/>
              <a:t>Servei de Punt de Trobada:</a:t>
            </a:r>
          </a:p>
          <a:p>
            <a:pPr algn="just" eaLnBrk="1" hangingPunct="1">
              <a:spcBef>
                <a:spcPct val="50000"/>
              </a:spcBef>
              <a:buFont typeface="Wingdings" pitchFamily="2" charset="2"/>
              <a:buNone/>
            </a:pPr>
            <a:r>
              <a:rPr lang="ca-ES" altLang="ca-ES" sz="1400" b="0" dirty="0"/>
              <a:t>        Aquest servei està destinat exclusivament a donar compliment al règim de visites dels infants amb els seus familiars, establert mitjançant resolució judicial o ordre administrativa. L’any 2020 s’han atès 1.255 famílies i 1.475 infants.  </a:t>
            </a:r>
            <a:endParaRPr lang="ca-ES" altLang="ca-ES" sz="1200" b="0" dirty="0"/>
          </a:p>
        </p:txBody>
      </p:sp>
      <p:sp>
        <p:nvSpPr>
          <p:cNvPr id="24585" name="Control 55"/>
          <p:cNvSpPr>
            <a:spLocks noChangeArrowheads="1" noChangeShapeType="1"/>
          </p:cNvSpPr>
          <p:nvPr/>
        </p:nvSpPr>
        <p:spPr bwMode="auto">
          <a:xfrm>
            <a:off x="2111375" y="4000500"/>
            <a:ext cx="3121025"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661250" y="4346964"/>
            <a:ext cx="7712719" cy="132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marL="361950" indent="-361950" algn="just" eaLnBrk="1" hangingPunct="1">
              <a:spcBef>
                <a:spcPct val="50000"/>
              </a:spcBef>
              <a:defRPr/>
            </a:pPr>
            <a:r>
              <a:rPr lang="ca-ES" altLang="ca-ES" sz="1400" dirty="0">
                <a:latin typeface="Arial" charset="0"/>
              </a:rPr>
              <a:t>Serveis d’intervenció especialitzada</a:t>
            </a:r>
          </a:p>
          <a:p>
            <a:pPr marL="361950" indent="-361950" algn="just" eaLnBrk="1" hangingPunct="1">
              <a:spcBef>
                <a:spcPct val="50000"/>
              </a:spcBef>
              <a:buNone/>
              <a:defRPr/>
            </a:pPr>
            <a:r>
              <a:rPr lang="ca-ES" altLang="ca-ES" sz="1400" b="0" dirty="0">
                <a:latin typeface="Arial" charset="0"/>
              </a:rPr>
              <a:t>	Es tracta d’un recurs adreçat a l’atenció integral a dones que pateixen, o han patit, violència masclista. L’any 2020 s’han atès 5.758 dones i 1.346 fills/es.</a:t>
            </a:r>
          </a:p>
          <a:p>
            <a:pPr algn="ctr" eaLnBrk="1" hangingPunct="1">
              <a:spcBef>
                <a:spcPct val="0"/>
              </a:spcBef>
              <a:buFont typeface="Wingdings" pitchFamily="2" charset="2"/>
              <a:buNone/>
              <a:defRPr/>
            </a:pPr>
            <a:br>
              <a:rPr lang="ca-ES" altLang="ca-ES" sz="1400" b="0" dirty="0"/>
            </a:br>
            <a:br>
              <a:rPr lang="ca-ES" altLang="ca-ES" sz="1400" b="0" dirty="0"/>
            </a:br>
            <a:r>
              <a:rPr lang="ca-ES" altLang="ca-ES" sz="1400" b="0" dirty="0"/>
              <a:t> </a:t>
            </a:r>
          </a:p>
        </p:txBody>
      </p:sp>
    </p:spTree>
    <p:extLst>
      <p:ext uri="{BB962C8B-B14F-4D97-AF65-F5344CB8AC3E}">
        <p14:creationId xmlns:p14="http://schemas.microsoft.com/office/powerpoint/2010/main" val="834249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Rectangle 18"/>
          <p:cNvSpPr>
            <a:spLocks noChangeArrowheads="1"/>
          </p:cNvSpPr>
          <p:nvPr/>
        </p:nvSpPr>
        <p:spPr bwMode="auto">
          <a:xfrm>
            <a:off x="756295" y="3501008"/>
            <a:ext cx="7704137" cy="2592288"/>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6627" name="Marcador de número de diapositiva 5"/>
          <p:cNvSpPr>
            <a:spLocks noGrp="1"/>
          </p:cNvSpPr>
          <p:nvPr>
            <p:ph type="sldNum" sz="quarter" idx="4294967295"/>
          </p:nvPr>
        </p:nvSpPr>
        <p:spPr>
          <a:xfrm>
            <a:off x="6804025"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460FF750-A191-4ECC-9280-717FE5E6D82E}" type="slidenum">
              <a:rPr lang="ca-ES" altLang="ca-ES" sz="1000" smtClean="0"/>
              <a:pPr eaLnBrk="1" hangingPunct="1">
                <a:spcBef>
                  <a:spcPct val="0"/>
                </a:spcBef>
                <a:buClrTx/>
                <a:buFontTx/>
                <a:buNone/>
              </a:pPr>
              <a:t>45</a:t>
            </a:fld>
            <a:endParaRPr lang="ca-ES" altLang="ca-ES" sz="1000"/>
          </a:p>
        </p:txBody>
      </p:sp>
      <p:sp>
        <p:nvSpPr>
          <p:cNvPr id="39941" name="Rectangle 4"/>
          <p:cNvSpPr>
            <a:spLocks noChangeArrowheads="1"/>
          </p:cNvSpPr>
          <p:nvPr/>
        </p:nvSpPr>
        <p:spPr bwMode="auto">
          <a:xfrm>
            <a:off x="682625" y="1989138"/>
            <a:ext cx="77771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marL="285750" indent="-285750" algn="just" eaLnBrk="1" hangingPunct="1">
              <a:spcBef>
                <a:spcPct val="0"/>
              </a:spcBef>
              <a:defRPr/>
            </a:pPr>
            <a:r>
              <a:rPr lang="ca-ES" altLang="ca-ES" sz="1500" dirty="0"/>
              <a:t>    Atenció residencial</a:t>
            </a:r>
          </a:p>
          <a:p>
            <a:pPr algn="just" eaLnBrk="1" hangingPunct="1">
              <a:spcBef>
                <a:spcPct val="0"/>
              </a:spcBef>
              <a:buFont typeface="Wingdings" pitchFamily="2" charset="2"/>
              <a:buNone/>
              <a:defRPr/>
            </a:pPr>
            <a:r>
              <a:rPr lang="ca-ES" altLang="ca-ES" sz="1500" b="0" dirty="0"/>
              <a:t> </a:t>
            </a:r>
            <a:br>
              <a:rPr lang="ca-ES" altLang="ca-ES" sz="1500" b="0" dirty="0"/>
            </a:br>
            <a:r>
              <a:rPr lang="ca-ES" altLang="ca-ES" sz="1500" b="0" dirty="0"/>
              <a:t>L’any 2020, el 32,1% de les dones ateses pels recursos residencials ho han estat mitjançant els serveis d’acolliment i recuperació i el 67,9% restant han estat ateses en serveis d’acolliment substitutoris de la llar. E</a:t>
            </a:r>
            <a:r>
              <a:rPr lang="ca-ES" altLang="ca-ES" sz="1400" b="0" dirty="0"/>
              <a:t>s van atendre 125 dones en serveis d’acolliment residencial i 264 dones en serveis substitutoris de la llar.</a:t>
            </a:r>
          </a:p>
        </p:txBody>
      </p:sp>
      <p:sp>
        <p:nvSpPr>
          <p:cNvPr id="26629" name="Rectangle 40"/>
          <p:cNvSpPr>
            <a:spLocks noGrp="1" noChangeArrowheads="1"/>
          </p:cNvSpPr>
          <p:nvPr>
            <p:ph type="title" idx="4294967295"/>
          </p:nvPr>
        </p:nvSpPr>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b. Acció del sistema davant les necessitats relacionals</a:t>
            </a:r>
          </a:p>
        </p:txBody>
      </p:sp>
      <p:sp>
        <p:nvSpPr>
          <p:cNvPr id="26631" name="Control 7"/>
          <p:cNvSpPr>
            <a:spLocks noChangeArrowheads="1" noChangeShapeType="1"/>
          </p:cNvSpPr>
          <p:nvPr/>
        </p:nvSpPr>
        <p:spPr bwMode="auto">
          <a:xfrm>
            <a:off x="914400" y="6564313"/>
            <a:ext cx="4857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3"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sp>
        <p:nvSpPr>
          <p:cNvPr id="26635" name="Text Box 802"/>
          <p:cNvSpPr txBox="1">
            <a:spLocks noChangeArrowheads="1"/>
          </p:cNvSpPr>
          <p:nvPr/>
        </p:nvSpPr>
        <p:spPr bwMode="auto">
          <a:xfrm>
            <a:off x="1115392" y="3573016"/>
            <a:ext cx="69850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Evolució i distribució de les dones ateses en els recursos residencials. Catalunya, 2014-2020</a:t>
            </a:r>
            <a:r>
              <a:rPr lang="ca-ES" altLang="ca-ES" sz="1200" dirty="0">
                <a:solidFill>
                  <a:srgbClr val="FF0000"/>
                </a:solidFill>
              </a:rPr>
              <a:t> </a:t>
            </a:r>
          </a:p>
          <a:p>
            <a:pPr eaLnBrk="1" hangingPunct="1">
              <a:spcBef>
                <a:spcPct val="0"/>
              </a:spcBef>
              <a:buClrTx/>
              <a:buFontTx/>
              <a:buNone/>
            </a:pPr>
            <a:endParaRPr lang="ca-ES" altLang="ca-ES" sz="1400" dirty="0"/>
          </a:p>
          <a:p>
            <a:pPr eaLnBrk="1" hangingPunct="1">
              <a:spcBef>
                <a:spcPct val="0"/>
              </a:spcBef>
              <a:buClrTx/>
              <a:buFontTx/>
              <a:buNone/>
            </a:pPr>
            <a:r>
              <a:rPr lang="ca-ES" altLang="ca-ES" sz="1400" dirty="0"/>
              <a:t>  </a:t>
            </a:r>
          </a:p>
        </p:txBody>
      </p:sp>
      <p:sp>
        <p:nvSpPr>
          <p:cNvPr id="12" name="Rectangle 9"/>
          <p:cNvSpPr>
            <a:spLocks noChangeArrowheads="1"/>
          </p:cNvSpPr>
          <p:nvPr/>
        </p:nvSpPr>
        <p:spPr bwMode="auto">
          <a:xfrm>
            <a:off x="756295" y="5661248"/>
            <a:ext cx="7704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eaLnBrk="1" hangingPunct="1">
              <a:lnSpc>
                <a:spcPct val="110000"/>
              </a:lnSpc>
              <a:spcBef>
                <a:spcPct val="0"/>
              </a:spcBef>
              <a:buClrTx/>
              <a:buFontTx/>
              <a:buNone/>
            </a:pPr>
            <a:r>
              <a:rPr lang="ca-ES" altLang="ca-ES" sz="1000" b="0" dirty="0"/>
              <a:t>L’any2019, per primer cop, inclou els serveis, places i persones ateses del Consorci de Serveis Socials de Barcelona. </a:t>
            </a:r>
            <a:endParaRPr lang="ca-ES" altLang="ca-ES" sz="1000" b="0" u="none" dirty="0"/>
          </a:p>
        </p:txBody>
      </p:sp>
      <p:pic>
        <p:nvPicPr>
          <p:cNvPr id="15"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e 3"/>
          <p:cNvGraphicFramePr>
            <a:graphicFrameLocks noChangeAspect="1"/>
          </p:cNvGraphicFramePr>
          <p:nvPr>
            <p:extLst>
              <p:ext uri="{D42A27DB-BD31-4B8C-83A1-F6EECF244321}">
                <p14:modId xmlns:p14="http://schemas.microsoft.com/office/powerpoint/2010/main" val="2760828180"/>
              </p:ext>
            </p:extLst>
          </p:nvPr>
        </p:nvGraphicFramePr>
        <p:xfrm>
          <a:off x="1695450" y="3746723"/>
          <a:ext cx="5753100" cy="1914525"/>
        </p:xfrm>
        <a:graphic>
          <a:graphicData uri="http://schemas.openxmlformats.org/presentationml/2006/ole">
            <mc:AlternateContent xmlns:mc="http://schemas.openxmlformats.org/markup-compatibility/2006">
              <mc:Choice xmlns:v="urn:schemas-microsoft-com:vml" Requires="v">
                <p:oleObj spid="_x0000_s3091" name="Hoja de cálculo" r:id="rId4" imgW="5753229" imgH="1914189" progId="Excel.Sheet.8">
                  <p:link updateAutomatic="1"/>
                </p:oleObj>
              </mc:Choice>
              <mc:Fallback>
                <p:oleObj name="Hoja de cálculo" r:id="rId4" imgW="5753229" imgH="1914189" progId="Excel.Sheet.8">
                  <p:link updateAutomatic="1"/>
                  <p:pic>
                    <p:nvPicPr>
                      <p:cNvPr id="4" name="Objecte 3"/>
                      <p:cNvPicPr/>
                      <p:nvPr/>
                    </p:nvPicPr>
                    <p:blipFill>
                      <a:blip r:embed="rId5"/>
                      <a:stretch>
                        <a:fillRect/>
                      </a:stretch>
                    </p:blipFill>
                    <p:spPr>
                      <a:xfrm>
                        <a:off x="1695450" y="3746723"/>
                        <a:ext cx="5753100" cy="1914525"/>
                      </a:xfrm>
                      <a:prstGeom prst="rect">
                        <a:avLst/>
                      </a:prstGeom>
                    </p:spPr>
                  </p:pic>
                </p:oleObj>
              </mc:Fallback>
            </mc:AlternateContent>
          </a:graphicData>
        </a:graphic>
      </p:graphicFrame>
    </p:spTree>
    <p:extLst>
      <p:ext uri="{BB962C8B-B14F-4D97-AF65-F5344CB8AC3E}">
        <p14:creationId xmlns:p14="http://schemas.microsoft.com/office/powerpoint/2010/main" val="2205553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54"/>
          <p:cNvSpPr>
            <a:spLocks noChangeArrowheads="1"/>
          </p:cNvSpPr>
          <p:nvPr/>
        </p:nvSpPr>
        <p:spPr bwMode="auto">
          <a:xfrm>
            <a:off x="755650" y="3933055"/>
            <a:ext cx="7681120" cy="2159769"/>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7651" name="Text Box 802"/>
          <p:cNvSpPr txBox="1">
            <a:spLocks noChangeArrowheads="1"/>
          </p:cNvSpPr>
          <p:nvPr/>
        </p:nvSpPr>
        <p:spPr bwMode="auto">
          <a:xfrm>
            <a:off x="1187450" y="4005759"/>
            <a:ext cx="6985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Evolució de l’oferta dels EAIA i de l’atenció proporcionada. Catalunya, 2014-2020 </a:t>
            </a:r>
          </a:p>
        </p:txBody>
      </p:sp>
      <p:sp>
        <p:nvSpPr>
          <p:cNvPr id="27652"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E69C7A30-5F9A-4277-9951-173A05EA3377}" type="slidenum">
              <a:rPr lang="ca-ES" altLang="ca-ES" sz="1000" smtClean="0"/>
              <a:pPr eaLnBrk="1" hangingPunct="1">
                <a:spcBef>
                  <a:spcPct val="0"/>
                </a:spcBef>
                <a:buClrTx/>
                <a:buFontTx/>
                <a:buNone/>
              </a:pPr>
              <a:t>46</a:t>
            </a:fld>
            <a:endParaRPr lang="ca-ES" altLang="ca-ES" sz="1000"/>
          </a:p>
        </p:txBody>
      </p:sp>
      <p:sp>
        <p:nvSpPr>
          <p:cNvPr id="40966" name="Rectangle 4"/>
          <p:cNvSpPr>
            <a:spLocks noChangeArrowheads="1"/>
          </p:cNvSpPr>
          <p:nvPr/>
        </p:nvSpPr>
        <p:spPr bwMode="auto">
          <a:xfrm>
            <a:off x="682626" y="1989138"/>
            <a:ext cx="7754144"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marL="285750" indent="-285750" eaLnBrk="1" hangingPunct="1">
              <a:spcBef>
                <a:spcPct val="0"/>
              </a:spcBef>
              <a:defRPr/>
            </a:pPr>
            <a:r>
              <a:rPr lang="ca-ES" altLang="ca-ES" sz="1500" b="0" dirty="0"/>
              <a:t>     </a:t>
            </a:r>
            <a:r>
              <a:rPr lang="ca-ES" altLang="ca-ES" sz="1400" dirty="0"/>
              <a:t>Servei especialitzat d’atenció a la infància i l’adolescència (SEAIA)</a:t>
            </a:r>
            <a:br>
              <a:rPr lang="ca-ES" altLang="ca-ES" sz="1400" dirty="0"/>
            </a:br>
            <a:endParaRPr lang="ca-ES" altLang="ca-ES" sz="1400" dirty="0"/>
          </a:p>
          <a:p>
            <a:pPr algn="just" eaLnBrk="1" hangingPunct="1">
              <a:spcBef>
                <a:spcPct val="0"/>
              </a:spcBef>
              <a:buFont typeface="Wingdings" pitchFamily="2" charset="2"/>
              <a:buNone/>
              <a:defRPr/>
            </a:pPr>
            <a:r>
              <a:rPr lang="ca-ES" altLang="ca-ES" sz="1400" b="0" dirty="0"/>
              <a:t>Els Equips d’Atenció a la Infància i l’Adolescència (EAIA) presten el servei especialitzat d’atenció a la infància (SEAIA) i són equips pluridisciplinaris formats per professionals de la psicologia, la pedagogia, el treball social i l’educació social.</a:t>
            </a:r>
          </a:p>
          <a:p>
            <a:pPr algn="just" eaLnBrk="1" hangingPunct="1">
              <a:spcBef>
                <a:spcPct val="0"/>
              </a:spcBef>
              <a:buFont typeface="Wingdings" pitchFamily="2" charset="2"/>
              <a:buNone/>
              <a:defRPr/>
            </a:pPr>
            <a:br>
              <a:rPr lang="ca-ES" altLang="ca-ES" sz="1400" b="0" dirty="0"/>
            </a:br>
            <a:r>
              <a:rPr lang="ca-ES" altLang="ca-ES" sz="1400" b="0" dirty="0"/>
              <a:t>El 2020 es van atendre 16.001menors d’edat en el conjunt dels 57 EAIA distribuïts pel territori català. Del total d’infants atesos un 49,3% disposaven de mesura protectora.</a:t>
            </a:r>
          </a:p>
        </p:txBody>
      </p:sp>
      <p:sp>
        <p:nvSpPr>
          <p:cNvPr id="27654" name="Rectangle 284"/>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b. Acció del sistema davant les necessitats relacionals</a:t>
            </a:r>
          </a:p>
        </p:txBody>
      </p:sp>
      <p:sp>
        <p:nvSpPr>
          <p:cNvPr id="27656" name="Control 7"/>
          <p:cNvSpPr>
            <a:spLocks noChangeArrowheads="1" noChangeShapeType="1"/>
          </p:cNvSpPr>
          <p:nvPr/>
        </p:nvSpPr>
        <p:spPr bwMode="auto">
          <a:xfrm>
            <a:off x="914400" y="6564313"/>
            <a:ext cx="4857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7657" name="Control 54"/>
          <p:cNvSpPr>
            <a:spLocks noChangeArrowheads="1" noChangeShapeType="1"/>
          </p:cNvSpPr>
          <p:nvPr/>
        </p:nvSpPr>
        <p:spPr bwMode="auto">
          <a:xfrm>
            <a:off x="1419225" y="5535613"/>
            <a:ext cx="4327525" cy="137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7658" name="Control 285"/>
          <p:cNvSpPr>
            <a:spLocks noChangeArrowheads="1" noChangeShapeType="1"/>
          </p:cNvSpPr>
          <p:nvPr/>
        </p:nvSpPr>
        <p:spPr bwMode="auto">
          <a:xfrm>
            <a:off x="133350" y="6827838"/>
            <a:ext cx="5816600" cy="144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5"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graphicFrame>
        <p:nvGraphicFramePr>
          <p:cNvPr id="3" name="Taula 2"/>
          <p:cNvGraphicFramePr>
            <a:graphicFrameLocks noGrp="1"/>
          </p:cNvGraphicFramePr>
          <p:nvPr/>
        </p:nvGraphicFramePr>
        <p:xfrm>
          <a:off x="1331641" y="4292403"/>
          <a:ext cx="6552725" cy="1626225"/>
        </p:xfrm>
        <a:graphic>
          <a:graphicData uri="http://schemas.openxmlformats.org/drawingml/2006/table">
            <a:tbl>
              <a:tblPr/>
              <a:tblGrid>
                <a:gridCol w="1690399">
                  <a:extLst>
                    <a:ext uri="{9D8B030D-6E8A-4147-A177-3AD203B41FA5}">
                      <a16:colId xmlns:a16="http://schemas.microsoft.com/office/drawing/2014/main" val="20000"/>
                    </a:ext>
                  </a:extLst>
                </a:gridCol>
                <a:gridCol w="694618">
                  <a:extLst>
                    <a:ext uri="{9D8B030D-6E8A-4147-A177-3AD203B41FA5}">
                      <a16:colId xmlns:a16="http://schemas.microsoft.com/office/drawing/2014/main" val="20001"/>
                    </a:ext>
                  </a:extLst>
                </a:gridCol>
                <a:gridCol w="694618">
                  <a:extLst>
                    <a:ext uri="{9D8B030D-6E8A-4147-A177-3AD203B41FA5}">
                      <a16:colId xmlns:a16="http://schemas.microsoft.com/office/drawing/2014/main" val="20002"/>
                    </a:ext>
                  </a:extLst>
                </a:gridCol>
                <a:gridCol w="694618">
                  <a:extLst>
                    <a:ext uri="{9D8B030D-6E8A-4147-A177-3AD203B41FA5}">
                      <a16:colId xmlns:a16="http://schemas.microsoft.com/office/drawing/2014/main" val="20003"/>
                    </a:ext>
                  </a:extLst>
                </a:gridCol>
                <a:gridCol w="694618">
                  <a:extLst>
                    <a:ext uri="{9D8B030D-6E8A-4147-A177-3AD203B41FA5}">
                      <a16:colId xmlns:a16="http://schemas.microsoft.com/office/drawing/2014/main" val="20004"/>
                    </a:ext>
                  </a:extLst>
                </a:gridCol>
                <a:gridCol w="694618">
                  <a:extLst>
                    <a:ext uri="{9D8B030D-6E8A-4147-A177-3AD203B41FA5}">
                      <a16:colId xmlns:a16="http://schemas.microsoft.com/office/drawing/2014/main" val="20005"/>
                    </a:ext>
                  </a:extLst>
                </a:gridCol>
                <a:gridCol w="694618">
                  <a:extLst>
                    <a:ext uri="{9D8B030D-6E8A-4147-A177-3AD203B41FA5}">
                      <a16:colId xmlns:a16="http://schemas.microsoft.com/office/drawing/2014/main" val="20006"/>
                    </a:ext>
                  </a:extLst>
                </a:gridCol>
                <a:gridCol w="694618">
                  <a:extLst>
                    <a:ext uri="{9D8B030D-6E8A-4147-A177-3AD203B41FA5}">
                      <a16:colId xmlns:a16="http://schemas.microsoft.com/office/drawing/2014/main" val="953521614"/>
                    </a:ext>
                  </a:extLst>
                </a:gridCol>
              </a:tblGrid>
              <a:tr h="267797">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 </a:t>
                      </a:r>
                    </a:p>
                  </a:txBody>
                  <a:tcPr marL="9305" marR="9305" marT="930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2014</a:t>
                      </a:r>
                    </a:p>
                  </a:txBody>
                  <a:tcPr marL="9305" marR="9305" marT="930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2015</a:t>
                      </a:r>
                    </a:p>
                  </a:txBody>
                  <a:tcPr marL="9305" marR="9305" marT="9305" marB="0" anchor="ctr">
                    <a:lnL>
                      <a:noFill/>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2016</a:t>
                      </a:r>
                    </a:p>
                  </a:txBody>
                  <a:tcPr marL="9305" marR="9305" marT="930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2017</a:t>
                      </a:r>
                    </a:p>
                  </a:txBody>
                  <a:tcPr marL="9305" marR="9305" marT="930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2018</a:t>
                      </a:r>
                    </a:p>
                  </a:txBody>
                  <a:tcPr marL="9305" marR="9305" marT="930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2019</a:t>
                      </a:r>
                    </a:p>
                  </a:txBody>
                  <a:tcPr marL="9305" marR="9305" marT="930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100" b="1" kern="1400" dirty="0">
                          <a:solidFill>
                            <a:srgbClr val="000000"/>
                          </a:solidFill>
                          <a:effectLst/>
                          <a:latin typeface="Arial Narrow"/>
                          <a:ea typeface="+mn-ea"/>
                          <a:cs typeface="+mn-cs"/>
                        </a:rPr>
                        <a:t>2020</a:t>
                      </a:r>
                    </a:p>
                  </a:txBody>
                  <a:tcPr marL="9305" marR="9305" marT="930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183280">
                <a:tc>
                  <a:txBody>
                    <a:bodyPr/>
                    <a:lstStyle/>
                    <a:p>
                      <a:pPr marR="0" indent="0" algn="l" rtl="0">
                        <a:lnSpc>
                          <a:spcPts val="1200"/>
                        </a:lnSpc>
                        <a:spcBef>
                          <a:spcPts val="300"/>
                        </a:spcBef>
                        <a:spcAft>
                          <a:spcPts val="1400"/>
                        </a:spcAft>
                      </a:pPr>
                      <a:r>
                        <a:rPr lang="ca-ES" sz="1100" b="1" kern="1400" dirty="0">
                          <a:solidFill>
                            <a:srgbClr val="4D4D4D"/>
                          </a:solidFill>
                          <a:effectLst/>
                          <a:latin typeface="Arial Narrow"/>
                          <a:ea typeface="+mn-ea"/>
                          <a:cs typeface="+mn-cs"/>
                        </a:rPr>
                        <a:t>Menors d'edat atesos</a:t>
                      </a:r>
                    </a:p>
                  </a:txBody>
                  <a:tcPr marL="9305" marR="9305" marT="9305" marB="0"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13.149</a:t>
                      </a:r>
                    </a:p>
                  </a:txBody>
                  <a:tcPr marL="9305" marR="9305" marT="9305" marB="0"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13.505</a:t>
                      </a:r>
                    </a:p>
                  </a:txBody>
                  <a:tcPr marL="9305" marR="9305" marT="9305" marB="0"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14.265</a:t>
                      </a:r>
                    </a:p>
                  </a:txBody>
                  <a:tcPr marL="9305" marR="9305" marT="9305" marB="0"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14.729</a:t>
                      </a:r>
                    </a:p>
                  </a:txBody>
                  <a:tcPr marL="9525" marR="9525" marT="9525" marB="0"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17.715</a:t>
                      </a:r>
                    </a:p>
                  </a:txBody>
                  <a:tcPr marL="9525" marR="9525" marT="9525" marB="0"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17.853</a:t>
                      </a:r>
                    </a:p>
                  </a:txBody>
                  <a:tcPr marL="9525" marR="9525" marT="9525" marB="0" anchor="ctr">
                    <a:lnL>
                      <a:noFill/>
                    </a:lnL>
                    <a:lnR>
                      <a:noFill/>
                    </a:lnR>
                    <a:lnT w="12700" cap="flat" cmpd="sng" algn="ctr">
                      <a:solidFill>
                        <a:srgbClr val="C00000"/>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16.001</a:t>
                      </a:r>
                    </a:p>
                  </a:txBody>
                  <a:tcPr marL="9525" marR="9525" marT="9525" marB="0" anchor="ctr">
                    <a:lnL>
                      <a:noFill/>
                    </a:lnL>
                    <a:lnR>
                      <a:noFill/>
                    </a:lnR>
                    <a:lnT w="12700" cap="flat" cmpd="sng" algn="ctr">
                      <a:solidFill>
                        <a:srgbClr val="C00000"/>
                      </a:solidFill>
                      <a:prstDash val="solid"/>
                      <a:round/>
                      <a:headEnd type="none" w="med" len="med"/>
                      <a:tailEnd type="none" w="med" len="med"/>
                    </a:lnT>
                    <a:lnB>
                      <a:noFill/>
                    </a:lnB>
                  </a:tcPr>
                </a:tc>
                <a:extLst>
                  <a:ext uri="{0D108BD9-81ED-4DB2-BD59-A6C34878D82A}">
                    <a16:rowId xmlns:a16="http://schemas.microsoft.com/office/drawing/2014/main" val="10001"/>
                  </a:ext>
                </a:extLst>
              </a:tr>
              <a:tr h="179029">
                <a:tc>
                  <a:txBody>
                    <a:bodyPr/>
                    <a:lstStyle/>
                    <a:p>
                      <a:pPr marR="0" indent="0" algn="l" rtl="0">
                        <a:lnSpc>
                          <a:spcPts val="1200"/>
                        </a:lnSpc>
                        <a:spcBef>
                          <a:spcPts val="300"/>
                        </a:spcBef>
                        <a:spcAft>
                          <a:spcPts val="1400"/>
                        </a:spcAft>
                      </a:pPr>
                      <a:r>
                        <a:rPr lang="ca-ES" sz="1100" b="1" kern="1400" dirty="0">
                          <a:solidFill>
                            <a:srgbClr val="4D4D4D"/>
                          </a:solidFill>
                          <a:effectLst/>
                          <a:latin typeface="Arial Narrow"/>
                          <a:ea typeface="+mn-ea"/>
                          <a:cs typeface="+mn-cs"/>
                        </a:rPr>
                        <a:t>Professionals</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367</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366</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423,5</a:t>
                      </a:r>
                    </a:p>
                  </a:txBody>
                  <a:tcPr marL="9305" marR="9305" marT="930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453</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455,5</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470,5</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470,5</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79029">
                <a:tc>
                  <a:txBody>
                    <a:bodyPr/>
                    <a:lstStyle/>
                    <a:p>
                      <a:pPr marR="0" indent="0" algn="l" rtl="0">
                        <a:lnSpc>
                          <a:spcPts val="1200"/>
                        </a:lnSpc>
                        <a:spcBef>
                          <a:spcPts val="300"/>
                        </a:spcBef>
                        <a:spcAft>
                          <a:spcPts val="1400"/>
                        </a:spcAft>
                      </a:pPr>
                      <a:r>
                        <a:rPr lang="ca-ES" sz="1100" b="1" kern="1400" dirty="0">
                          <a:solidFill>
                            <a:srgbClr val="4D4D4D"/>
                          </a:solidFill>
                          <a:effectLst/>
                          <a:latin typeface="Arial Narrow"/>
                          <a:ea typeface="+mn-ea"/>
                          <a:cs typeface="+mn-cs"/>
                        </a:rPr>
                        <a:t>EAIA</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52</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52</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54</a:t>
                      </a:r>
                    </a:p>
                  </a:txBody>
                  <a:tcPr marL="9305" marR="9305" marT="930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55</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57</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57</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57</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79029">
                <a:tc>
                  <a:txBody>
                    <a:bodyPr/>
                    <a:lstStyle/>
                    <a:p>
                      <a:pPr marR="0" indent="0" algn="l" rtl="0">
                        <a:lnSpc>
                          <a:spcPts val="1200"/>
                        </a:lnSpc>
                        <a:spcBef>
                          <a:spcPts val="300"/>
                        </a:spcBef>
                        <a:spcAft>
                          <a:spcPts val="1400"/>
                        </a:spcAft>
                      </a:pPr>
                      <a:r>
                        <a:rPr lang="ca-ES" sz="1100" b="1" kern="1400" dirty="0">
                          <a:solidFill>
                            <a:srgbClr val="4D4D4D"/>
                          </a:solidFill>
                          <a:effectLst/>
                          <a:latin typeface="Arial Narrow"/>
                          <a:ea typeface="+mn-ea"/>
                          <a:cs typeface="+mn-cs"/>
                        </a:rPr>
                        <a:t>Professionals per EAIA</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7,05</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7,03</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7,84</a:t>
                      </a:r>
                    </a:p>
                  </a:txBody>
                  <a:tcPr marL="9305" marR="9305" marT="930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8,23</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7,99</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8,25</a:t>
                      </a:r>
                    </a:p>
                  </a:txBody>
                  <a:tcPr marL="9525" marR="9525" marT="9525" marB="0" anchor="ctr">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8,25</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00978">
                <a:tc>
                  <a:txBody>
                    <a:bodyPr/>
                    <a:lstStyle/>
                    <a:p>
                      <a:pPr marR="0" indent="0" algn="l" rtl="0">
                        <a:lnSpc>
                          <a:spcPts val="1200"/>
                        </a:lnSpc>
                        <a:spcBef>
                          <a:spcPts val="300"/>
                        </a:spcBef>
                        <a:spcAft>
                          <a:spcPts val="1400"/>
                        </a:spcAft>
                      </a:pPr>
                      <a:r>
                        <a:rPr lang="ca-ES" sz="1100" b="1" kern="1400" dirty="0">
                          <a:solidFill>
                            <a:srgbClr val="4D4D4D"/>
                          </a:solidFill>
                          <a:effectLst/>
                          <a:latin typeface="Arial Narrow"/>
                          <a:ea typeface="+mn-ea"/>
                          <a:cs typeface="+mn-cs"/>
                        </a:rPr>
                        <a:t>Menors d’edat atesos per EAIA</a:t>
                      </a:r>
                    </a:p>
                  </a:txBody>
                  <a:tcPr marL="9305" marR="9305" marT="930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252,86</a:t>
                      </a:r>
                    </a:p>
                  </a:txBody>
                  <a:tcPr marL="9305" marR="9305" marT="930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259,70</a:t>
                      </a:r>
                    </a:p>
                  </a:txBody>
                  <a:tcPr marL="9305" marR="9305" marT="930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264,16</a:t>
                      </a:r>
                    </a:p>
                  </a:txBody>
                  <a:tcPr marL="9305" marR="9305" marT="930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267,80</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310,79</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313,21</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280,72</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323956">
                <a:tc>
                  <a:txBody>
                    <a:bodyPr/>
                    <a:lstStyle/>
                    <a:p>
                      <a:pPr marR="0" indent="0" algn="l" rtl="0">
                        <a:lnSpc>
                          <a:spcPts val="1200"/>
                        </a:lnSpc>
                        <a:spcBef>
                          <a:spcPts val="300"/>
                        </a:spcBef>
                        <a:spcAft>
                          <a:spcPts val="1400"/>
                        </a:spcAft>
                      </a:pPr>
                      <a:r>
                        <a:rPr lang="it-IT" sz="1100" b="1" kern="1400" dirty="0">
                          <a:solidFill>
                            <a:srgbClr val="4D4D4D"/>
                          </a:solidFill>
                          <a:effectLst/>
                          <a:latin typeface="Arial Narrow"/>
                          <a:ea typeface="+mn-ea"/>
                          <a:cs typeface="+mn-cs"/>
                        </a:rPr>
                        <a:t>Menors d’edat atesos per un professional</a:t>
                      </a:r>
                    </a:p>
                  </a:txBody>
                  <a:tcPr marL="9305" marR="9305" marT="9305"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a:solidFill>
                            <a:srgbClr val="000000"/>
                          </a:solidFill>
                          <a:effectLst/>
                          <a:latin typeface="Arial Narrow"/>
                          <a:ea typeface="+mn-ea"/>
                          <a:cs typeface="+mn-cs"/>
                        </a:rPr>
                        <a:t>35,82</a:t>
                      </a:r>
                    </a:p>
                  </a:txBody>
                  <a:tcPr marL="9305" marR="9305" marT="930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36,90</a:t>
                      </a:r>
                    </a:p>
                  </a:txBody>
                  <a:tcPr marL="9305" marR="9305" marT="930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100" kern="1400" dirty="0">
                          <a:solidFill>
                            <a:srgbClr val="000000"/>
                          </a:solidFill>
                          <a:effectLst/>
                          <a:latin typeface="Arial Narrow"/>
                          <a:ea typeface="+mn-ea"/>
                          <a:cs typeface="+mn-cs"/>
                        </a:rPr>
                        <a:t>33,68</a:t>
                      </a:r>
                    </a:p>
                  </a:txBody>
                  <a:tcPr marL="9305" marR="9305" marT="930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32,51</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rgbClr val="000000"/>
                          </a:solidFill>
                          <a:effectLst/>
                          <a:latin typeface="Arial Narrow"/>
                          <a:ea typeface="+mn-ea"/>
                          <a:cs typeface="+mn-cs"/>
                        </a:rPr>
                        <a:t>38,89</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37,94</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34,01</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Control 1"/>
          <p:cNvSpPr>
            <a:spLocks noChangeArrowheads="1" noChangeShapeType="1"/>
          </p:cNvSpPr>
          <p:nvPr/>
        </p:nvSpPr>
        <p:spPr bwMode="auto">
          <a:xfrm>
            <a:off x="254000" y="10080625"/>
            <a:ext cx="4613275" cy="1577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6"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269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54"/>
          <p:cNvSpPr>
            <a:spLocks noChangeArrowheads="1"/>
          </p:cNvSpPr>
          <p:nvPr/>
        </p:nvSpPr>
        <p:spPr bwMode="auto">
          <a:xfrm>
            <a:off x="755650" y="3039641"/>
            <a:ext cx="7681120" cy="2837631"/>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8674"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42992753-14DA-451E-8F2D-C67497BC49D4}" type="slidenum">
              <a:rPr lang="ca-ES" altLang="ca-ES" sz="1000" smtClean="0"/>
              <a:pPr eaLnBrk="1" hangingPunct="1">
                <a:spcBef>
                  <a:spcPct val="0"/>
                </a:spcBef>
                <a:buClrTx/>
                <a:buFontTx/>
                <a:buNone/>
              </a:pPr>
              <a:t>47</a:t>
            </a:fld>
            <a:endParaRPr lang="ca-ES" altLang="ca-ES" sz="1000"/>
          </a:p>
        </p:txBody>
      </p:sp>
      <p:sp>
        <p:nvSpPr>
          <p:cNvPr id="28675" name="Rectangle 81"/>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a:t>Situacions de necessitat relacional.</a:t>
            </a:r>
            <a:br>
              <a:rPr lang="ca-ES" altLang="ca-ES"/>
            </a:br>
            <a:r>
              <a:rPr lang="ca-ES" altLang="ca-ES" sz="1800"/>
              <a:t>b. Acció del sistema davant les necessitats relacionals</a:t>
            </a:r>
          </a:p>
        </p:txBody>
      </p:sp>
      <p:sp>
        <p:nvSpPr>
          <p:cNvPr id="28677" name="Control 7"/>
          <p:cNvSpPr>
            <a:spLocks noChangeArrowheads="1" noChangeShapeType="1"/>
          </p:cNvSpPr>
          <p:nvPr/>
        </p:nvSpPr>
        <p:spPr bwMode="auto">
          <a:xfrm>
            <a:off x="914400" y="6564313"/>
            <a:ext cx="4857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8678" name="Control 8"/>
          <p:cNvSpPr>
            <a:spLocks noChangeArrowheads="1" noChangeShapeType="1"/>
          </p:cNvSpPr>
          <p:nvPr/>
        </p:nvSpPr>
        <p:spPr bwMode="auto">
          <a:xfrm>
            <a:off x="1419225" y="5535613"/>
            <a:ext cx="4327525" cy="137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8679" name="Text Box 802"/>
          <p:cNvSpPr txBox="1">
            <a:spLocks noChangeArrowheads="1"/>
          </p:cNvSpPr>
          <p:nvPr/>
        </p:nvSpPr>
        <p:spPr bwMode="auto">
          <a:xfrm>
            <a:off x="869950" y="3140968"/>
            <a:ext cx="74755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 typeface="Wingdings" pitchFamily="2" charset="2"/>
              <a:buNone/>
            </a:pPr>
            <a:r>
              <a:rPr lang="ca-ES" altLang="ca-ES" sz="1200" dirty="0">
                <a:solidFill>
                  <a:srgbClr val="4D4D4D"/>
                </a:solidFill>
              </a:rPr>
              <a:t>Distribució dels infants i adolescent amb mesura segons el tipus d’acolliment. Catalunya, 2014-2020</a:t>
            </a:r>
          </a:p>
        </p:txBody>
      </p:sp>
      <p:sp>
        <p:nvSpPr>
          <p:cNvPr id="28680" name="Rectangle 4"/>
          <p:cNvSpPr>
            <a:spLocks noChangeArrowheads="1"/>
          </p:cNvSpPr>
          <p:nvPr/>
        </p:nvSpPr>
        <p:spPr bwMode="auto">
          <a:xfrm>
            <a:off x="684213" y="1874143"/>
            <a:ext cx="7775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buNone/>
            </a:pPr>
            <a:r>
              <a:rPr lang="ca-ES" altLang="ca-ES" sz="1400" b="0" dirty="0"/>
              <a:t>L’any 2020 l’acolliment familiar representava el 38,7% del total dels menors amb mesura, davant el 45,3% que estava en acolliment en centre.  En la modalitat d’acolliment familiar, l’acolliment en família extensa és la modalitat més freqüent (67,2%), mentre que els serveis residencials d’acció educativa </a:t>
            </a:r>
            <a:r>
              <a:rPr lang="pt-BR" altLang="ca-ES" sz="1400" b="0" dirty="0"/>
              <a:t>i Pisos </a:t>
            </a:r>
            <a:r>
              <a:rPr lang="ca-ES" altLang="ca-ES" sz="1400" b="0" dirty="0"/>
              <a:t>assistits </a:t>
            </a:r>
            <a:r>
              <a:rPr lang="pt-BR" altLang="ca-ES" sz="1400" b="0" dirty="0"/>
              <a:t>de 16 a 18 </a:t>
            </a:r>
            <a:r>
              <a:rPr lang="ca-ES" altLang="ca-ES" sz="1400" b="0" dirty="0"/>
              <a:t>anys</a:t>
            </a:r>
            <a:r>
              <a:rPr lang="pt-BR" altLang="ca-ES" sz="1400" b="0" dirty="0"/>
              <a:t> </a:t>
            </a:r>
            <a:r>
              <a:rPr lang="ca-ES" altLang="ca-ES" sz="1400" b="0" dirty="0"/>
              <a:t>son majoritaris en l’institucional (60,7%).</a:t>
            </a:r>
          </a:p>
        </p:txBody>
      </p:sp>
      <p:sp>
        <p:nvSpPr>
          <p:cNvPr id="28738" name="Control 75"/>
          <p:cNvSpPr>
            <a:spLocks noChangeArrowheads="1" noChangeShapeType="1"/>
          </p:cNvSpPr>
          <p:nvPr/>
        </p:nvSpPr>
        <p:spPr bwMode="auto">
          <a:xfrm>
            <a:off x="1652588" y="7507288"/>
            <a:ext cx="3894137" cy="148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16"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sp>
        <p:nvSpPr>
          <p:cNvPr id="4" name="Control 1"/>
          <p:cNvSpPr>
            <a:spLocks noChangeArrowheads="1" noChangeShapeType="1"/>
          </p:cNvSpPr>
          <p:nvPr/>
        </p:nvSpPr>
        <p:spPr bwMode="auto">
          <a:xfrm>
            <a:off x="7181850" y="7473950"/>
            <a:ext cx="4664075" cy="1322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graphicFrame>
        <p:nvGraphicFramePr>
          <p:cNvPr id="14" name="Taula 13"/>
          <p:cNvGraphicFramePr>
            <a:graphicFrameLocks noGrp="1"/>
          </p:cNvGraphicFramePr>
          <p:nvPr/>
        </p:nvGraphicFramePr>
        <p:xfrm>
          <a:off x="1115618" y="3620640"/>
          <a:ext cx="6984772" cy="1854648"/>
        </p:xfrm>
        <a:graphic>
          <a:graphicData uri="http://schemas.openxmlformats.org/drawingml/2006/table">
            <a:tbl>
              <a:tblPr/>
              <a:tblGrid>
                <a:gridCol w="1315780">
                  <a:extLst>
                    <a:ext uri="{9D8B030D-6E8A-4147-A177-3AD203B41FA5}">
                      <a16:colId xmlns:a16="http://schemas.microsoft.com/office/drawing/2014/main" val="20000"/>
                    </a:ext>
                  </a:extLst>
                </a:gridCol>
                <a:gridCol w="510975">
                  <a:extLst>
                    <a:ext uri="{9D8B030D-6E8A-4147-A177-3AD203B41FA5}">
                      <a16:colId xmlns:a16="http://schemas.microsoft.com/office/drawing/2014/main" val="20001"/>
                    </a:ext>
                  </a:extLst>
                </a:gridCol>
                <a:gridCol w="358038">
                  <a:extLst>
                    <a:ext uri="{9D8B030D-6E8A-4147-A177-3AD203B41FA5}">
                      <a16:colId xmlns:a16="http://schemas.microsoft.com/office/drawing/2014/main" val="20002"/>
                    </a:ext>
                  </a:extLst>
                </a:gridCol>
                <a:gridCol w="510975">
                  <a:extLst>
                    <a:ext uri="{9D8B030D-6E8A-4147-A177-3AD203B41FA5}">
                      <a16:colId xmlns:a16="http://schemas.microsoft.com/office/drawing/2014/main" val="20003"/>
                    </a:ext>
                  </a:extLst>
                </a:gridCol>
                <a:gridCol w="330891">
                  <a:extLst>
                    <a:ext uri="{9D8B030D-6E8A-4147-A177-3AD203B41FA5}">
                      <a16:colId xmlns:a16="http://schemas.microsoft.com/office/drawing/2014/main" val="20004"/>
                    </a:ext>
                  </a:extLst>
                </a:gridCol>
                <a:gridCol w="510975">
                  <a:extLst>
                    <a:ext uri="{9D8B030D-6E8A-4147-A177-3AD203B41FA5}">
                      <a16:colId xmlns:a16="http://schemas.microsoft.com/office/drawing/2014/main" val="20005"/>
                    </a:ext>
                  </a:extLst>
                </a:gridCol>
                <a:gridCol w="364630">
                  <a:extLst>
                    <a:ext uri="{9D8B030D-6E8A-4147-A177-3AD203B41FA5}">
                      <a16:colId xmlns:a16="http://schemas.microsoft.com/office/drawing/2014/main" val="20006"/>
                    </a:ext>
                  </a:extLst>
                </a:gridCol>
                <a:gridCol w="507075">
                  <a:extLst>
                    <a:ext uri="{9D8B030D-6E8A-4147-A177-3AD203B41FA5}">
                      <a16:colId xmlns:a16="http://schemas.microsoft.com/office/drawing/2014/main" val="20007"/>
                    </a:ext>
                  </a:extLst>
                </a:gridCol>
                <a:gridCol w="361391">
                  <a:extLst>
                    <a:ext uri="{9D8B030D-6E8A-4147-A177-3AD203B41FA5}">
                      <a16:colId xmlns:a16="http://schemas.microsoft.com/office/drawing/2014/main" val="20008"/>
                    </a:ext>
                  </a:extLst>
                </a:gridCol>
                <a:gridCol w="537115">
                  <a:extLst>
                    <a:ext uri="{9D8B030D-6E8A-4147-A177-3AD203B41FA5}">
                      <a16:colId xmlns:a16="http://schemas.microsoft.com/office/drawing/2014/main" val="20009"/>
                    </a:ext>
                  </a:extLst>
                </a:gridCol>
                <a:gridCol w="309862">
                  <a:extLst>
                    <a:ext uri="{9D8B030D-6E8A-4147-A177-3AD203B41FA5}">
                      <a16:colId xmlns:a16="http://schemas.microsoft.com/office/drawing/2014/main" val="20010"/>
                    </a:ext>
                  </a:extLst>
                </a:gridCol>
                <a:gridCol w="427731">
                  <a:extLst>
                    <a:ext uri="{9D8B030D-6E8A-4147-A177-3AD203B41FA5}">
                      <a16:colId xmlns:a16="http://schemas.microsoft.com/office/drawing/2014/main" val="20011"/>
                    </a:ext>
                  </a:extLst>
                </a:gridCol>
                <a:gridCol w="255986">
                  <a:extLst>
                    <a:ext uri="{9D8B030D-6E8A-4147-A177-3AD203B41FA5}">
                      <a16:colId xmlns:a16="http://schemas.microsoft.com/office/drawing/2014/main" val="20012"/>
                    </a:ext>
                  </a:extLst>
                </a:gridCol>
                <a:gridCol w="414281">
                  <a:extLst>
                    <a:ext uri="{9D8B030D-6E8A-4147-A177-3AD203B41FA5}">
                      <a16:colId xmlns:a16="http://schemas.microsoft.com/office/drawing/2014/main" val="4169850434"/>
                    </a:ext>
                  </a:extLst>
                </a:gridCol>
                <a:gridCol w="269067">
                  <a:extLst>
                    <a:ext uri="{9D8B030D-6E8A-4147-A177-3AD203B41FA5}">
                      <a16:colId xmlns:a16="http://schemas.microsoft.com/office/drawing/2014/main" val="32767181"/>
                    </a:ext>
                  </a:extLst>
                </a:gridCol>
              </a:tblGrid>
              <a:tr h="373076">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 </a:t>
                      </a:r>
                    </a:p>
                  </a:txBody>
                  <a:tcPr marL="9525" marR="9525" marT="9525"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2014</a:t>
                      </a:r>
                    </a:p>
                  </a:txBody>
                  <a:tcPr marL="9525" marR="9525" marT="952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hMerge="1">
                  <a:txBody>
                    <a:bodyPr/>
                    <a:lstStyle/>
                    <a:p>
                      <a:endParaRPr lang="ca-ES"/>
                    </a:p>
                  </a:txBody>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2015 </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hMerge="1">
                  <a:txBody>
                    <a:bodyPr/>
                    <a:lstStyle/>
                    <a:p>
                      <a:endParaRPr lang="ca-ES"/>
                    </a:p>
                  </a:txBody>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2016</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hMerge="1">
                  <a:txBody>
                    <a:bodyPr/>
                    <a:lstStyle/>
                    <a:p>
                      <a:endParaRPr lang="ca-ES"/>
                    </a:p>
                  </a:txBody>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2017</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9525" marR="9525" marT="9525" marB="0" anchor="ct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2018</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9525" marR="9525" marT="9525" marB="0" anchor="ct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2019</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9525" marR="9525" marT="9525" marB="0" anchor="ctr">
                    <a:lnL>
                      <a:noFill/>
                    </a:lnL>
                    <a:lnR>
                      <a:noFill/>
                    </a:lnR>
                    <a:lnT>
                      <a:noFill/>
                    </a:lnT>
                    <a:lnB w="9525" cap="flat" cmpd="sng" algn="ctr">
                      <a:solidFill>
                        <a:srgbClr val="C04D00"/>
                      </a:solidFill>
                      <a:prstDash val="solid"/>
                      <a:round/>
                      <a:headEnd type="none" w="med" len="med"/>
                      <a:tailEnd type="none" w="med" len="med"/>
                    </a:lnB>
                  </a:tcPr>
                </a:tc>
                <a:tc gridSpan="2">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a:ea typeface="+mn-ea"/>
                          <a:cs typeface="+mn-cs"/>
                        </a:rPr>
                        <a:t>2020</a:t>
                      </a:r>
                    </a:p>
                  </a:txBody>
                  <a:tcPr marL="9525" marR="9525" marT="9525" marB="0" anchor="ctr">
                    <a:lnL>
                      <a:noFill/>
                    </a:lnL>
                    <a:lnR>
                      <a:noFill/>
                    </a:lnR>
                    <a:lnT>
                      <a:noFill/>
                    </a:lnT>
                    <a:lnB w="12700" cap="flat" cmpd="sng" algn="ctr">
                      <a:solidFill>
                        <a:srgbClr val="C00000"/>
                      </a:solidFill>
                      <a:prstDash val="solid"/>
                      <a:round/>
                      <a:headEnd type="none" w="med" len="med"/>
                      <a:tailEnd type="none" w="med" len="med"/>
                    </a:lnB>
                  </a:tcPr>
                </a:tc>
                <a:tc hMerge="1">
                  <a:txBody>
                    <a:bodyPr/>
                    <a:lstStyle/>
                    <a:p>
                      <a:pPr marR="0" indent="0" algn="ctr" rtl="0">
                        <a:lnSpc>
                          <a:spcPts val="1200"/>
                        </a:lnSpc>
                        <a:spcBef>
                          <a:spcPts val="300"/>
                        </a:spcBef>
                        <a:spcAft>
                          <a:spcPts val="600"/>
                        </a:spcAft>
                      </a:pPr>
                      <a:endParaRPr lang="ca-ES" sz="1100" b="1" kern="1400" dirty="0">
                        <a:solidFill>
                          <a:srgbClr val="000000"/>
                        </a:solidFill>
                        <a:effectLst/>
                        <a:latin typeface="Arial Narrow"/>
                        <a:ea typeface="+mn-ea"/>
                        <a:cs typeface="+mn-cs"/>
                      </a:endParaRPr>
                    </a:p>
                  </a:txBody>
                  <a:tcPr marL="9525" marR="9525" marT="9525" marB="0" anchor="ctr">
                    <a:lnL>
                      <a:noFill/>
                    </a:lnL>
                    <a:lnR>
                      <a:noFill/>
                    </a:lnR>
                    <a:lnT>
                      <a:noFill/>
                    </a:lnT>
                    <a:lnB w="12700" cap="flat" cmpd="sng" algn="ctr">
                      <a:solidFill>
                        <a:srgbClr val="00807C"/>
                      </a:solidFill>
                      <a:prstDash val="solid"/>
                      <a:round/>
                      <a:headEnd type="none" w="med" len="med"/>
                      <a:tailEnd type="none" w="med" len="med"/>
                    </a:lnB>
                  </a:tcPr>
                </a:tc>
                <a:extLst>
                  <a:ext uri="{0D108BD9-81ED-4DB2-BD59-A6C34878D82A}">
                    <a16:rowId xmlns:a16="http://schemas.microsoft.com/office/drawing/2014/main" val="10000"/>
                  </a:ext>
                </a:extLst>
              </a:tr>
              <a:tr h="369110">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 </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Infants</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300"/>
                        </a:spcAft>
                      </a:pPr>
                      <a:r>
                        <a:rPr lang="ca-ES" sz="1100" b="1" kern="1400" dirty="0">
                          <a:solidFill>
                            <a:srgbClr val="777777"/>
                          </a:solidFill>
                          <a:effectLst/>
                          <a:latin typeface="Arial Narrow"/>
                          <a:ea typeface="+mn-ea"/>
                          <a:cs typeface="+mn-cs"/>
                        </a:rPr>
                        <a:t>%</a:t>
                      </a:r>
                    </a:p>
                  </a:txBody>
                  <a:tcPr marL="9525" marR="9525" marT="9525" marB="0" anchor="b">
                    <a:lnL>
                      <a:noFill/>
                    </a:lnL>
                    <a:lnR>
                      <a:noFill/>
                    </a:lnR>
                    <a:lnT w="12700" cap="flat" cmpd="sng" algn="ctr">
                      <a:solidFill>
                        <a:srgbClr val="C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76533">
                <a:tc>
                  <a:txBody>
                    <a:bodyPr/>
                    <a:lstStyle/>
                    <a:p>
                      <a:pPr marL="0" marR="0" indent="0" algn="just" defTabSz="914400" rtl="0" eaLnBrk="1" latinLnBrk="0" hangingPunct="1">
                        <a:lnSpc>
                          <a:spcPts val="1200"/>
                        </a:lnSpc>
                        <a:spcBef>
                          <a:spcPts val="300"/>
                        </a:spcBef>
                        <a:spcAft>
                          <a:spcPts val="1400"/>
                        </a:spcAft>
                      </a:pPr>
                      <a:r>
                        <a:rPr lang="ca-ES" sz="1100" b="1" kern="1400" dirty="0">
                          <a:solidFill>
                            <a:srgbClr val="4D4D4D"/>
                          </a:solidFill>
                          <a:effectLst/>
                          <a:latin typeface="Arial Narrow"/>
                          <a:ea typeface="+mn-ea"/>
                          <a:cs typeface="+mn-cs"/>
                        </a:rPr>
                        <a:t>Família extensa</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2.415</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chemeClr val="tx1"/>
                          </a:solidFill>
                          <a:effectLst/>
                          <a:latin typeface="Arial Narrow"/>
                          <a:ea typeface="+mn-ea"/>
                          <a:cs typeface="+mn-cs"/>
                        </a:rPr>
                        <a:t>63,4</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chemeClr val="tx1"/>
                          </a:solidFill>
                          <a:effectLst/>
                          <a:latin typeface="Arial Narrow"/>
                          <a:ea typeface="+mn-ea"/>
                          <a:cs typeface="+mn-cs"/>
                        </a:rPr>
                        <a:t>2.446</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chemeClr val="tx1"/>
                          </a:solidFill>
                          <a:effectLst/>
                          <a:latin typeface="Arial Narrow"/>
                          <a:ea typeface="+mn-ea"/>
                          <a:cs typeface="+mn-cs"/>
                        </a:rPr>
                        <a:t>63,3</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2.420</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63,9</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2.439</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64,4</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2.447</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65,4</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2.480</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67,6</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2.441 </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67,2</a:t>
                      </a:r>
                    </a:p>
                  </a:txBody>
                  <a:tcPr marL="9525" marR="9525" marT="9525" marB="0" anchor="b">
                    <a:lnL>
                      <a:noFill/>
                    </a:lnL>
                    <a:lnR>
                      <a:noFill/>
                    </a:lnR>
                    <a:lnT w="9525" cap="flat" cmpd="sng" algn="ctr">
                      <a:solidFill>
                        <a:srgbClr val="CCCCCC"/>
                      </a:solidFill>
                      <a:prstDash val="solid"/>
                      <a:round/>
                      <a:headEnd type="none" w="med" len="med"/>
                      <a:tailEnd type="none" w="med" len="med"/>
                    </a:lnT>
                    <a:lnB>
                      <a:noFill/>
                    </a:lnB>
                  </a:tcPr>
                </a:tc>
                <a:extLst>
                  <a:ext uri="{0D108BD9-81ED-4DB2-BD59-A6C34878D82A}">
                    <a16:rowId xmlns:a16="http://schemas.microsoft.com/office/drawing/2014/main" val="10002"/>
                  </a:ext>
                </a:extLst>
              </a:tr>
              <a:tr h="270200">
                <a:tc>
                  <a:txBody>
                    <a:bodyPr/>
                    <a:lstStyle/>
                    <a:p>
                      <a:pPr marL="0" marR="0" indent="0" algn="just" defTabSz="914400" rtl="0" eaLnBrk="1" latinLnBrk="0" hangingPunct="1">
                        <a:lnSpc>
                          <a:spcPts val="1200"/>
                        </a:lnSpc>
                        <a:spcBef>
                          <a:spcPts val="300"/>
                        </a:spcBef>
                        <a:spcAft>
                          <a:spcPts val="1400"/>
                        </a:spcAft>
                      </a:pPr>
                      <a:r>
                        <a:rPr lang="ca-ES" sz="1100" b="1" kern="1400" dirty="0">
                          <a:solidFill>
                            <a:srgbClr val="4D4D4D"/>
                          </a:solidFill>
                          <a:effectLst/>
                          <a:latin typeface="Arial Narrow"/>
                          <a:ea typeface="+mn-ea"/>
                          <a:cs typeface="+mn-cs"/>
                        </a:rPr>
                        <a:t>Família aliena</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969</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chemeClr val="tx1"/>
                          </a:solidFill>
                          <a:effectLst/>
                          <a:latin typeface="Arial Narrow"/>
                          <a:ea typeface="+mn-ea"/>
                          <a:cs typeface="+mn-cs"/>
                        </a:rPr>
                        <a:t>25,4</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1.017</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26,3</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972 </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25,7</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928</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24,5</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906</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24,2</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945</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25,8</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911</a:t>
                      </a:r>
                    </a:p>
                  </a:txBody>
                  <a:tcPr marL="9525" marR="9525" marT="9525"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25,1</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78643">
                <a:tc>
                  <a:txBody>
                    <a:bodyPr/>
                    <a:lstStyle/>
                    <a:p>
                      <a:pPr marL="0" marR="0" indent="0" algn="just" defTabSz="914400" rtl="0" eaLnBrk="1" latinLnBrk="0" hangingPunct="1">
                        <a:lnSpc>
                          <a:spcPts val="1200"/>
                        </a:lnSpc>
                        <a:spcBef>
                          <a:spcPts val="300"/>
                        </a:spcBef>
                        <a:spcAft>
                          <a:spcPts val="1400"/>
                        </a:spcAft>
                      </a:pPr>
                      <a:r>
                        <a:rPr lang="ca-ES" sz="1100" b="1" kern="1400" dirty="0" err="1">
                          <a:solidFill>
                            <a:srgbClr val="4D4D4D"/>
                          </a:solidFill>
                          <a:effectLst/>
                          <a:latin typeface="Arial Narrow"/>
                          <a:ea typeface="+mn-ea"/>
                          <a:cs typeface="+mn-cs"/>
                        </a:rPr>
                        <a:t>Preadoptiu</a:t>
                      </a:r>
                      <a:endParaRPr lang="ca-ES" sz="1100" b="1" kern="1400" dirty="0">
                        <a:solidFill>
                          <a:srgbClr val="4D4D4D"/>
                        </a:solidFill>
                        <a:effectLst/>
                        <a:latin typeface="Arial Narrow"/>
                        <a:ea typeface="+mn-ea"/>
                        <a:cs typeface="+mn-cs"/>
                      </a:endParaRPr>
                    </a:p>
                  </a:txBody>
                  <a:tcPr marL="9538" marR="9538" marT="9538" marB="0" anchor="b">
                    <a:lnL>
                      <a:noFill/>
                    </a:lnL>
                    <a:lnR>
                      <a:noFill/>
                    </a:lnR>
                    <a:lnT>
                      <a:noFill/>
                    </a:lnT>
                    <a:lnB>
                      <a:noFill/>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424</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11,1</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403</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chemeClr val="tx1"/>
                          </a:solidFill>
                          <a:effectLst/>
                          <a:latin typeface="Arial Narrow"/>
                          <a:ea typeface="+mn-ea"/>
                          <a:cs typeface="+mn-cs"/>
                        </a:rPr>
                        <a:t>10,4</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393 </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10,4</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418</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11,0</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389</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10,4</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244</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6,7</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281</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7,7</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87086">
                <a:tc>
                  <a:txBody>
                    <a:bodyPr/>
                    <a:lstStyle/>
                    <a:p>
                      <a:pPr marL="0" marR="0" indent="0" algn="r" defTabSz="914400" rtl="0" eaLnBrk="1" latinLnBrk="0" hangingPunct="1">
                        <a:lnSpc>
                          <a:spcPts val="1200"/>
                        </a:lnSpc>
                        <a:spcBef>
                          <a:spcPts val="300"/>
                        </a:spcBef>
                        <a:spcAft>
                          <a:spcPts val="1400"/>
                        </a:spcAft>
                      </a:pPr>
                      <a:r>
                        <a:rPr lang="ca-ES" sz="1100" b="1" kern="1400" dirty="0">
                          <a:solidFill>
                            <a:srgbClr val="4D4D4D"/>
                          </a:solidFill>
                          <a:effectLst/>
                          <a:latin typeface="Arial Narrow"/>
                          <a:ea typeface="+mn-ea"/>
                          <a:cs typeface="+mn-cs"/>
                        </a:rPr>
                        <a:t>Total </a:t>
                      </a:r>
                    </a:p>
                  </a:txBody>
                  <a:tcPr marL="9525" marR="9525" marT="9525" marB="0" anchor="b">
                    <a:lnL>
                      <a:noFill/>
                    </a:lnL>
                    <a:lnR>
                      <a:noFill/>
                    </a:lnR>
                    <a:lnT>
                      <a:noFill/>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3.808</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a:solidFill>
                            <a:schemeClr val="tx1"/>
                          </a:solidFill>
                          <a:effectLst/>
                          <a:latin typeface="Arial Narrow"/>
                          <a:ea typeface="+mn-ea"/>
                          <a:cs typeface="+mn-cs"/>
                        </a:rPr>
                        <a:t>100</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3.866</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3.785</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3.785</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3.742</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3.669</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3.633</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100" kern="1400" dirty="0">
                          <a:solidFill>
                            <a:schemeClr val="tx1"/>
                          </a:solidFill>
                          <a:effectLst/>
                          <a:latin typeface="Arial Narrow"/>
                          <a:ea typeface="+mn-ea"/>
                          <a:cs typeface="+mn-cs"/>
                        </a:rPr>
                        <a:t>100</a:t>
                      </a:r>
                    </a:p>
                  </a:txBody>
                  <a:tcPr marL="9525" marR="9525" marT="9525" marB="0" anchor="b">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54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42992753-14DA-451E-8F2D-C67497BC49D4}" type="slidenum">
              <a:rPr lang="ca-ES" altLang="ca-ES" sz="1000" smtClean="0"/>
              <a:pPr eaLnBrk="1" hangingPunct="1">
                <a:spcBef>
                  <a:spcPct val="0"/>
                </a:spcBef>
                <a:buClrTx/>
                <a:buFontTx/>
                <a:buNone/>
              </a:pPr>
              <a:t>48</a:t>
            </a:fld>
            <a:endParaRPr lang="ca-ES" altLang="ca-ES" sz="1000"/>
          </a:p>
        </p:txBody>
      </p:sp>
      <p:sp>
        <p:nvSpPr>
          <p:cNvPr id="28675" name="Rectangle 81"/>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4"/>
            </a:pPr>
            <a:r>
              <a:rPr lang="ca-ES" altLang="ca-ES" dirty="0"/>
              <a:t>Situacions de necessitat relacional.</a:t>
            </a:r>
            <a:br>
              <a:rPr lang="ca-ES" altLang="ca-ES" dirty="0"/>
            </a:br>
            <a:r>
              <a:rPr lang="ca-ES" altLang="ca-ES" sz="1800" dirty="0"/>
              <a:t>c. </a:t>
            </a:r>
            <a:r>
              <a:rPr lang="fr-FR" altLang="ca-ES" sz="1800" dirty="0"/>
              <a:t>Mesures excepcionals COVID-19 en l’àmbit de les necessitats relacionals</a:t>
            </a:r>
            <a:endParaRPr lang="ca-ES" altLang="ca-ES" sz="1800" dirty="0"/>
          </a:p>
        </p:txBody>
      </p:sp>
      <p:sp>
        <p:nvSpPr>
          <p:cNvPr id="28677" name="Control 7"/>
          <p:cNvSpPr>
            <a:spLocks noChangeArrowheads="1" noChangeShapeType="1"/>
          </p:cNvSpPr>
          <p:nvPr/>
        </p:nvSpPr>
        <p:spPr bwMode="auto">
          <a:xfrm>
            <a:off x="914400" y="6564313"/>
            <a:ext cx="4857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8678" name="Control 8"/>
          <p:cNvSpPr>
            <a:spLocks noChangeArrowheads="1" noChangeShapeType="1"/>
          </p:cNvSpPr>
          <p:nvPr/>
        </p:nvSpPr>
        <p:spPr bwMode="auto">
          <a:xfrm>
            <a:off x="1419225" y="5535613"/>
            <a:ext cx="4327525" cy="137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8738" name="Control 75"/>
          <p:cNvSpPr>
            <a:spLocks noChangeArrowheads="1" noChangeShapeType="1"/>
          </p:cNvSpPr>
          <p:nvPr/>
        </p:nvSpPr>
        <p:spPr bwMode="auto">
          <a:xfrm>
            <a:off x="1652588" y="7507288"/>
            <a:ext cx="3894137" cy="148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4" name="Control 1"/>
          <p:cNvSpPr>
            <a:spLocks noChangeArrowheads="1" noChangeShapeType="1"/>
          </p:cNvSpPr>
          <p:nvPr/>
        </p:nvSpPr>
        <p:spPr bwMode="auto">
          <a:xfrm>
            <a:off x="7181850" y="7473950"/>
            <a:ext cx="4664075" cy="13223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p:cNvSpPr>
            <a:spLocks noChangeArrowheads="1"/>
          </p:cNvSpPr>
          <p:nvPr/>
        </p:nvSpPr>
        <p:spPr bwMode="auto">
          <a:xfrm>
            <a:off x="682625" y="1739900"/>
            <a:ext cx="8062664" cy="479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lgn="just">
              <a:defRPr/>
            </a:pPr>
            <a:r>
              <a:rPr lang="ca-ES" sz="1300" b="0" dirty="0"/>
              <a:t>Ampliació de la cobertura dels </a:t>
            </a:r>
            <a:r>
              <a:rPr lang="ca-ES" sz="1300" dirty="0"/>
              <a:t>serveis d’atenció domiciliaria </a:t>
            </a:r>
            <a:r>
              <a:rPr lang="ca-ES" sz="1300" b="0" dirty="0"/>
              <a:t>adreçada a persones en situació de vulnerabilitat. </a:t>
            </a:r>
          </a:p>
          <a:p>
            <a:pPr algn="just">
              <a:defRPr/>
            </a:pPr>
            <a:r>
              <a:rPr lang="ca-ES" sz="1300" b="0" dirty="0"/>
              <a:t>Atenció social a </a:t>
            </a:r>
            <a:r>
              <a:rPr lang="ca-ES" sz="1300" dirty="0"/>
              <a:t>persones amb problemàtica social derivada de malaltia mental </a:t>
            </a:r>
            <a:r>
              <a:rPr lang="ca-ES" sz="1300" b="0" dirty="0"/>
              <a:t>amb la signatura de diversos convenis per donar suport, acompanyament i apoderament a aquestes persones i les seves famílies.</a:t>
            </a:r>
          </a:p>
          <a:p>
            <a:pPr algn="just">
              <a:defRPr/>
            </a:pPr>
            <a:r>
              <a:rPr lang="ca-ES" sz="1300" b="0" dirty="0"/>
              <a:t>Addenda Covid19 al contracte programa del Departament amb els ens locals per a la </a:t>
            </a:r>
            <a:r>
              <a:rPr lang="ca-ES" sz="1300" dirty="0"/>
              <a:t>contractació de dinamitzadors/es cívics/</a:t>
            </a:r>
            <a:r>
              <a:rPr lang="ca-ES" sz="1300" dirty="0" err="1"/>
              <a:t>ques</a:t>
            </a:r>
            <a:r>
              <a:rPr lang="ca-ES" sz="1300" dirty="0"/>
              <a:t> per fomentar la inclusió social dels joves menors d’edat que han arribat a Catalunya sense referents familiars</a:t>
            </a:r>
            <a:r>
              <a:rPr lang="ca-ES" sz="1300" b="0" dirty="0"/>
              <a:t>.</a:t>
            </a:r>
          </a:p>
          <a:p>
            <a:pPr algn="just">
              <a:defRPr/>
            </a:pPr>
            <a:r>
              <a:rPr lang="ca-ES" sz="1300" b="0" dirty="0"/>
              <a:t>Atenció i suport a les </a:t>
            </a:r>
            <a:r>
              <a:rPr lang="ca-ES" sz="1300" dirty="0"/>
              <a:t>famílies gitanes </a:t>
            </a:r>
            <a:r>
              <a:rPr lang="ca-ES" sz="1300" b="0" dirty="0"/>
              <a:t>enfront situacions desigualtat agreujades per la covid-19.</a:t>
            </a:r>
          </a:p>
          <a:p>
            <a:pPr algn="just">
              <a:defRPr/>
            </a:pPr>
            <a:r>
              <a:rPr lang="ca-ES" sz="1300" b="0" dirty="0"/>
              <a:t>Atenció i suport a </a:t>
            </a:r>
            <a:r>
              <a:rPr lang="ca-ES" sz="1300" dirty="0"/>
              <a:t>persones d’origen migrant </a:t>
            </a:r>
            <a:r>
              <a:rPr lang="ca-ES" sz="1300" b="0" dirty="0"/>
              <a:t>enfront situacions d’exclusió i desigualtat agreujades per la covid-19.</a:t>
            </a:r>
          </a:p>
          <a:p>
            <a:pPr algn="just">
              <a:defRPr/>
            </a:pPr>
            <a:r>
              <a:rPr lang="ca-ES" sz="1300" b="0" dirty="0"/>
              <a:t>Actuacions en l’àmbit del </a:t>
            </a:r>
            <a:r>
              <a:rPr lang="ca-ES" sz="1300" dirty="0"/>
              <a:t>lleure infantil i juvenil </a:t>
            </a:r>
            <a:r>
              <a:rPr lang="ca-ES" sz="1300" b="0" dirty="0"/>
              <a:t>especialment adreçat a les famílies més vulnerables</a:t>
            </a:r>
            <a:r>
              <a:rPr lang="ca-ES" sz="1300" dirty="0"/>
              <a:t>: </a:t>
            </a:r>
            <a:r>
              <a:rPr lang="ca-ES" sz="1300" b="0" dirty="0"/>
              <a:t>increment cobertura de beques; ajuts econòmics extraordinaris per a les entitats i les empreses en relació amb les mesures de seguretat i protecció; foment de la contractació de joves en pràctiques.</a:t>
            </a:r>
          </a:p>
          <a:p>
            <a:pPr algn="just">
              <a:defRPr/>
            </a:pPr>
            <a:r>
              <a:rPr lang="ca-ES" sz="1300" dirty="0"/>
              <a:t>Complements a famílies acollidores </a:t>
            </a:r>
            <a:r>
              <a:rPr lang="ca-ES" sz="1300" b="0" dirty="0"/>
              <a:t>per fer front als costos addicionals generats per la  Covid19.</a:t>
            </a:r>
          </a:p>
          <a:p>
            <a:pPr algn="just">
              <a:defRPr/>
            </a:pPr>
            <a:r>
              <a:rPr lang="ca-ES" sz="1300" dirty="0"/>
              <a:t>Complement </a:t>
            </a:r>
            <a:r>
              <a:rPr lang="ca-ES" sz="1300" b="0" dirty="0"/>
              <a:t>per fer front als costos addicionals generals als </a:t>
            </a:r>
            <a:r>
              <a:rPr lang="ca-ES" sz="1300" dirty="0"/>
              <a:t>serveis residencials d’atenció a la infància i adolescència en risc social.</a:t>
            </a:r>
          </a:p>
          <a:p>
            <a:pPr algn="just">
              <a:defRPr/>
            </a:pPr>
            <a:r>
              <a:rPr lang="ca-ES" sz="1300" b="0" dirty="0"/>
              <a:t>Servei de </a:t>
            </a:r>
            <a:r>
              <a:rPr lang="ca-ES" sz="1300" dirty="0"/>
              <a:t>suport educatiu i emocional </a:t>
            </a:r>
            <a:r>
              <a:rPr lang="ca-ES" sz="1300" b="0" dirty="0"/>
              <a:t>als centres residencials de protecció a la infància i l’adolescència. </a:t>
            </a:r>
          </a:p>
          <a:p>
            <a:pPr algn="just">
              <a:defRPr/>
            </a:pPr>
            <a:r>
              <a:rPr lang="ca-ES" sz="1300" b="0" dirty="0"/>
              <a:t>Increment dels serveis de la xarxa d’atenció a </a:t>
            </a:r>
            <a:r>
              <a:rPr lang="ca-ES" sz="1300" dirty="0"/>
              <a:t>dones en situació de violència masclista</a:t>
            </a:r>
            <a:r>
              <a:rPr lang="ca-ES" sz="1300" b="0" dirty="0"/>
              <a:t>.</a:t>
            </a:r>
          </a:p>
          <a:p>
            <a:pPr>
              <a:defRPr/>
            </a:pPr>
            <a:endParaRPr lang="ca-ES" sz="1400" dirty="0"/>
          </a:p>
        </p:txBody>
      </p:sp>
    </p:spTree>
    <p:extLst>
      <p:ext uri="{BB962C8B-B14F-4D97-AF65-F5344CB8AC3E}">
        <p14:creationId xmlns:p14="http://schemas.microsoft.com/office/powerpoint/2010/main" val="4164314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E487E748-E4C7-42FD-9DC3-26BC3B342C4E}" type="slidenum">
              <a:rPr lang="ca-ES" altLang="ca-ES" sz="1000" smtClean="0"/>
              <a:pPr eaLnBrk="1" hangingPunct="1">
                <a:spcBef>
                  <a:spcPct val="0"/>
                </a:spcBef>
                <a:buClrTx/>
                <a:buFontTx/>
                <a:buNone/>
              </a:pPr>
              <a:t>49</a:t>
            </a:fld>
            <a:endParaRPr lang="ca-ES" altLang="ca-ES" sz="1000"/>
          </a:p>
        </p:txBody>
      </p:sp>
      <p:sp>
        <p:nvSpPr>
          <p:cNvPr id="29699" name="Rectangle 2"/>
          <p:cNvSpPr>
            <a:spLocks noGrp="1" noChangeArrowheads="1"/>
          </p:cNvSpPr>
          <p:nvPr>
            <p:ph type="title" idx="4294967295"/>
          </p:nvPr>
        </p:nvSpPr>
        <p:spPr>
          <a:xfrm>
            <a:off x="682625" y="611188"/>
            <a:ext cx="7921625" cy="1008062"/>
          </a:xfrm>
        </p:spPr>
        <p:txBody>
          <a:bodyPr/>
          <a:lstStyle/>
          <a:p>
            <a:pPr marL="457200" indent="-457200" eaLnBrk="1" hangingPunct="1">
              <a:buFontTx/>
              <a:buAutoNum type="arabicPeriod" startAt="5"/>
            </a:pPr>
            <a:r>
              <a:rPr lang="ca-ES" altLang="ca-ES" dirty="0"/>
              <a:t>Situacions de necessitat material i instrumental</a:t>
            </a:r>
          </a:p>
        </p:txBody>
      </p:sp>
      <p:sp>
        <p:nvSpPr>
          <p:cNvPr id="29700" name="Rectangle 3"/>
          <p:cNvSpPr>
            <a:spLocks noGrp="1" noChangeArrowheads="1"/>
          </p:cNvSpPr>
          <p:nvPr>
            <p:ph type="body" idx="4294967295"/>
          </p:nvPr>
        </p:nvSpPr>
        <p:spPr>
          <a:xfrm>
            <a:off x="685800" y="2060575"/>
            <a:ext cx="7773988" cy="1668463"/>
          </a:xfrm>
        </p:spPr>
        <p:txBody>
          <a:bodyPr/>
          <a:lstStyle/>
          <a:p>
            <a:pPr algn="just" eaLnBrk="1" hangingPunct="1"/>
            <a:r>
              <a:rPr lang="ca-ES" altLang="ca-ES" sz="1600" dirty="0"/>
              <a:t>Aquesta categoria fixa l’atenció en la subsistència, i es defineix com aquella que engloba tant la subsistència mateixa com les capacitats de les persones per obtenir-la de manera autònoma, enteses des d’una perspectiva social.</a:t>
            </a:r>
          </a:p>
          <a:p>
            <a:pPr algn="just" eaLnBrk="1" hangingPunct="1">
              <a:buFont typeface="Wingdings" pitchFamily="2" charset="2"/>
              <a:buNone/>
            </a:pPr>
            <a:endParaRPr lang="ca-ES" altLang="ca-ES" sz="1600" dirty="0"/>
          </a:p>
          <a:p>
            <a:pPr eaLnBrk="1" hangingPunct="1"/>
            <a:r>
              <a:rPr lang="ca-ES" altLang="ca-ES" sz="1600" dirty="0"/>
              <a:t>En aquest marc s’identifiquen tres grans grups de necessitats socials: </a:t>
            </a:r>
          </a:p>
          <a:p>
            <a:pPr lvl="1" eaLnBrk="1" hangingPunct="1">
              <a:buFontTx/>
              <a:buNone/>
            </a:pPr>
            <a:endParaRPr lang="ca-ES" altLang="ca-ES" sz="1400" dirty="0"/>
          </a:p>
        </p:txBody>
      </p:sp>
      <p:sp>
        <p:nvSpPr>
          <p:cNvPr id="29701" name="Rectangle 5"/>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29702" name="Rectangle 6"/>
          <p:cNvSpPr>
            <a:spLocks noChangeArrowheads="1"/>
          </p:cNvSpPr>
          <p:nvPr/>
        </p:nvSpPr>
        <p:spPr bwMode="auto">
          <a:xfrm>
            <a:off x="946150" y="2824163"/>
            <a:ext cx="2679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buFont typeface="Wingdings" pitchFamily="2" charset="2"/>
              <a:buNone/>
            </a:pPr>
            <a:endParaRPr lang="es-ES" altLang="ca-ES" sz="1400" b="0"/>
          </a:p>
        </p:txBody>
      </p:sp>
      <p:sp>
        <p:nvSpPr>
          <p:cNvPr id="29703" name="_s1185"/>
          <p:cNvSpPr>
            <a:spLocks noChangeArrowheads="1"/>
          </p:cNvSpPr>
          <p:nvPr/>
        </p:nvSpPr>
        <p:spPr bwMode="auto">
          <a:xfrm>
            <a:off x="3141663" y="3860800"/>
            <a:ext cx="2400300" cy="55721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r>
              <a:rPr lang="ca-ES" altLang="ca-ES" sz="1200"/>
              <a:t>Situacions de necessitat material i instrumental:</a:t>
            </a:r>
          </a:p>
        </p:txBody>
      </p:sp>
      <p:sp>
        <p:nvSpPr>
          <p:cNvPr id="29704" name="_s1185"/>
          <p:cNvSpPr>
            <a:spLocks noChangeArrowheads="1"/>
          </p:cNvSpPr>
          <p:nvPr/>
        </p:nvSpPr>
        <p:spPr bwMode="auto">
          <a:xfrm>
            <a:off x="1187450" y="4791075"/>
            <a:ext cx="1944688" cy="55562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r>
              <a:rPr lang="ca-ES" altLang="ca-ES" sz="1200" b="0" dirty="0">
                <a:solidFill>
                  <a:srgbClr val="000000"/>
                </a:solidFill>
              </a:rPr>
              <a:t>A. Manca o dèficit de recursos materials</a:t>
            </a:r>
          </a:p>
        </p:txBody>
      </p:sp>
      <p:sp>
        <p:nvSpPr>
          <p:cNvPr id="29705" name="_s1185"/>
          <p:cNvSpPr>
            <a:spLocks noChangeArrowheads="1"/>
          </p:cNvSpPr>
          <p:nvPr/>
        </p:nvSpPr>
        <p:spPr bwMode="auto">
          <a:xfrm>
            <a:off x="3471863" y="4775200"/>
            <a:ext cx="1828800" cy="55562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endParaRPr lang="ca-ES" altLang="ca-ES" sz="1200" dirty="0">
              <a:solidFill>
                <a:srgbClr val="000000"/>
              </a:solidFill>
            </a:endParaRPr>
          </a:p>
          <a:p>
            <a:pPr algn="ctr" eaLnBrk="1" hangingPunct="1">
              <a:spcBef>
                <a:spcPct val="50000"/>
              </a:spcBef>
              <a:buClrTx/>
              <a:buFontTx/>
              <a:buNone/>
            </a:pPr>
            <a:r>
              <a:rPr lang="ca-ES" altLang="ca-ES" sz="1200" b="0" dirty="0">
                <a:solidFill>
                  <a:srgbClr val="000000"/>
                </a:solidFill>
              </a:rPr>
              <a:t>B. Dificultats per la inserció sociolaboral</a:t>
            </a:r>
          </a:p>
          <a:p>
            <a:pPr algn="ctr" eaLnBrk="1" hangingPunct="1">
              <a:spcBef>
                <a:spcPct val="50000"/>
              </a:spcBef>
              <a:buClrTx/>
              <a:buFontTx/>
              <a:buNone/>
            </a:pPr>
            <a:endParaRPr lang="ca-ES" altLang="ca-ES" sz="1200" dirty="0">
              <a:solidFill>
                <a:srgbClr val="000000"/>
              </a:solidFill>
            </a:endParaRPr>
          </a:p>
        </p:txBody>
      </p:sp>
      <p:sp>
        <p:nvSpPr>
          <p:cNvPr id="29706" name="_s1185"/>
          <p:cNvSpPr>
            <a:spLocks noChangeArrowheads="1"/>
          </p:cNvSpPr>
          <p:nvPr/>
        </p:nvSpPr>
        <p:spPr bwMode="auto">
          <a:xfrm>
            <a:off x="5640388" y="4797425"/>
            <a:ext cx="1946275" cy="555625"/>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50000"/>
              </a:spcBef>
              <a:buClrTx/>
              <a:buFontTx/>
              <a:buNone/>
            </a:pPr>
            <a:r>
              <a:rPr lang="ca-ES" altLang="ca-ES" sz="1200" b="0" dirty="0"/>
              <a:t>C. Dificultats per la inserció socioeducativa</a:t>
            </a:r>
          </a:p>
        </p:txBody>
      </p:sp>
      <p:cxnSp>
        <p:nvCxnSpPr>
          <p:cNvPr id="29707" name="_s1218"/>
          <p:cNvCxnSpPr>
            <a:cxnSpLocks noChangeShapeType="1"/>
          </p:cNvCxnSpPr>
          <p:nvPr/>
        </p:nvCxnSpPr>
        <p:spPr bwMode="auto">
          <a:xfrm rot="-5400000">
            <a:off x="2412207" y="3860006"/>
            <a:ext cx="292100" cy="1446213"/>
          </a:xfrm>
          <a:prstGeom prst="bentConnector3">
            <a:avLst>
              <a:gd name="adj1" fmla="val 43477"/>
            </a:avLst>
          </a:prstGeom>
          <a:ln>
            <a:headEnd/>
            <a:tailEnd/>
          </a:ln>
        </p:spPr>
        <p:style>
          <a:lnRef idx="1">
            <a:schemeClr val="accent5"/>
          </a:lnRef>
          <a:fillRef idx="0">
            <a:schemeClr val="accent5"/>
          </a:fillRef>
          <a:effectRef idx="0">
            <a:schemeClr val="accent5"/>
          </a:effectRef>
          <a:fontRef idx="minor">
            <a:schemeClr val="tx1"/>
          </a:fontRef>
        </p:style>
      </p:cxnSp>
      <p:sp>
        <p:nvSpPr>
          <p:cNvPr id="29708" name="Line 53"/>
          <p:cNvSpPr>
            <a:spLocks noChangeShapeType="1"/>
          </p:cNvSpPr>
          <p:nvPr/>
        </p:nvSpPr>
        <p:spPr bwMode="auto">
          <a:xfrm>
            <a:off x="4386263" y="4432300"/>
            <a:ext cx="0" cy="342900"/>
          </a:xfrm>
          <a:prstGeom prst="line">
            <a:avLst/>
          </a:prstGeom>
          <a:ln>
            <a:headEnd/>
            <a:tailEnd/>
          </a:ln>
        </p:spPr>
        <p:style>
          <a:lnRef idx="1">
            <a:schemeClr val="accent5"/>
          </a:lnRef>
          <a:fillRef idx="0">
            <a:schemeClr val="accent5"/>
          </a:fillRef>
          <a:effectRef idx="0">
            <a:schemeClr val="accent5"/>
          </a:effectRef>
          <a:fontRef idx="minor">
            <a:schemeClr val="tx1"/>
          </a:fontRef>
        </p:style>
        <p:txBody>
          <a:bodyPr/>
          <a:lstStyle/>
          <a:p>
            <a:endParaRPr lang="ca-ES"/>
          </a:p>
        </p:txBody>
      </p:sp>
      <p:cxnSp>
        <p:nvCxnSpPr>
          <p:cNvPr id="29709" name="_s1225"/>
          <p:cNvCxnSpPr>
            <a:cxnSpLocks noChangeShapeType="1"/>
          </p:cNvCxnSpPr>
          <p:nvPr/>
        </p:nvCxnSpPr>
        <p:spPr bwMode="auto">
          <a:xfrm rot="5400000" flipH="1">
            <a:off x="5992019" y="3855244"/>
            <a:ext cx="292100" cy="1446212"/>
          </a:xfrm>
          <a:prstGeom prst="bentConnector3">
            <a:avLst>
              <a:gd name="adj1" fmla="val 39130"/>
            </a:avLst>
          </a:prstGeom>
          <a:ln>
            <a:headEnd/>
            <a:tailEnd/>
          </a:ln>
        </p:spPr>
        <p:style>
          <a:lnRef idx="1">
            <a:schemeClr val="accent5"/>
          </a:lnRef>
          <a:fillRef idx="0">
            <a:schemeClr val="accent5"/>
          </a:fillRef>
          <a:effectRef idx="0">
            <a:schemeClr val="accent5"/>
          </a:effectRef>
          <a:fontRef idx="minor">
            <a:schemeClr val="tx1"/>
          </a:fontRef>
        </p:style>
      </p:cxn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0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755576" y="3298632"/>
            <a:ext cx="7772400" cy="1077218"/>
          </a:xfrm>
        </p:spPr>
        <p:txBody>
          <a:bodyPr>
            <a:normAutofit/>
          </a:bodyPr>
          <a:lstStyle/>
          <a:p>
            <a:pPr eaLnBrk="1" hangingPunct="1"/>
            <a:r>
              <a:rPr lang="ca-ES" altLang="ca-ES" dirty="0"/>
              <a:t>3. Pressupost 2022</a:t>
            </a:r>
          </a:p>
        </p:txBody>
      </p:sp>
      <p:pic>
        <p:nvPicPr>
          <p:cNvPr id="94210" name="Picture 2" descr="http://identitatcorporativa.gencat.cat/web/.content/Documentacio/descarregues/dpt/COLOR/Drets-Socials/drets_socials_c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1261128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54"/>
          <p:cNvSpPr>
            <a:spLocks noChangeArrowheads="1"/>
          </p:cNvSpPr>
          <p:nvPr/>
        </p:nvSpPr>
        <p:spPr bwMode="auto">
          <a:xfrm>
            <a:off x="755650" y="2780929"/>
            <a:ext cx="7681120" cy="2818184"/>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0724" name="Marcador de número de diapositiva 5"/>
          <p:cNvSpPr>
            <a:spLocks noGrp="1"/>
          </p:cNvSpPr>
          <p:nvPr>
            <p:ph type="sldNum" sz="quarter" idx="4294967295"/>
          </p:nvPr>
        </p:nvSpPr>
        <p:spPr>
          <a:xfrm>
            <a:off x="6875463"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DBB71D8B-7DEE-443B-B5D2-D829838D76A6}" type="slidenum">
              <a:rPr lang="ca-ES" altLang="ca-ES" sz="1000" smtClean="0"/>
              <a:pPr eaLnBrk="1" hangingPunct="1">
                <a:spcBef>
                  <a:spcPct val="0"/>
                </a:spcBef>
                <a:buClrTx/>
                <a:buFontTx/>
                <a:buNone/>
              </a:pPr>
              <a:t>50</a:t>
            </a:fld>
            <a:endParaRPr lang="ca-ES" altLang="ca-ES" sz="1000"/>
          </a:p>
        </p:txBody>
      </p:sp>
      <p:sp>
        <p:nvSpPr>
          <p:cNvPr id="30727" name="Rectangle 17"/>
          <p:cNvSpPr>
            <a:spLocks noChangeArrowheads="1"/>
          </p:cNvSpPr>
          <p:nvPr/>
        </p:nvSpPr>
        <p:spPr bwMode="auto">
          <a:xfrm>
            <a:off x="682625" y="1772816"/>
            <a:ext cx="78501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00" b="0" dirty="0"/>
              <a:t>Els ingressos del conjunt de la població i la seva distribució són el que estableix el llindar per sota del qual una persona o una llar és considerada pobre. L’any 2020, aquest llindar es troba a Catalunya per sota de 11.365,6 euros.</a:t>
            </a:r>
          </a:p>
        </p:txBody>
      </p:sp>
      <p:sp>
        <p:nvSpPr>
          <p:cNvPr id="30728" name="Rectangle 255"/>
          <p:cNvSpPr>
            <a:spLocks noGrp="1" noChangeArrowheads="1"/>
          </p:cNvSpPr>
          <p:nvPr>
            <p:ph type="title" idx="4294967295"/>
          </p:nvPr>
        </p:nvSpPr>
        <p:spPr/>
        <p:txBody>
          <a:bodyPr/>
          <a:lstStyle/>
          <a:p>
            <a:pPr marL="457200" indent="-457200" eaLnBrk="1" hangingPunct="1">
              <a:buFontTx/>
              <a:buAutoNum type="arabicPeriod" startAt="5"/>
            </a:pPr>
            <a:r>
              <a:rPr lang="ca-ES" altLang="ca-ES"/>
              <a:t>Situacions de necessitat material i instrumental</a:t>
            </a:r>
            <a:br>
              <a:rPr lang="ca-ES" altLang="ca-ES"/>
            </a:br>
            <a:r>
              <a:rPr lang="ca-ES" altLang="ca-ES" sz="1800"/>
              <a:t>a. Context sociodemogràfic</a:t>
            </a:r>
          </a:p>
        </p:txBody>
      </p:sp>
      <p:sp>
        <p:nvSpPr>
          <p:cNvPr id="30731" name="Control 421"/>
          <p:cNvSpPr>
            <a:spLocks noChangeArrowheads="1" noChangeShapeType="1"/>
          </p:cNvSpPr>
          <p:nvPr/>
        </p:nvSpPr>
        <p:spPr bwMode="auto">
          <a:xfrm>
            <a:off x="4265613" y="5599113"/>
            <a:ext cx="5256212" cy="224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0732" name="Control 478"/>
          <p:cNvSpPr>
            <a:spLocks noChangeArrowheads="1" noChangeShapeType="1"/>
          </p:cNvSpPr>
          <p:nvPr/>
        </p:nvSpPr>
        <p:spPr bwMode="auto">
          <a:xfrm>
            <a:off x="1736725" y="6435725"/>
            <a:ext cx="4294188"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0723" name="Text Box 802"/>
          <p:cNvSpPr txBox="1">
            <a:spLocks noChangeArrowheads="1"/>
          </p:cNvSpPr>
          <p:nvPr/>
        </p:nvSpPr>
        <p:spPr bwMode="auto">
          <a:xfrm>
            <a:off x="936625" y="2918472"/>
            <a:ext cx="7379791"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Llindar (en euros) i taxa de risc de pobresa. Catalunya i Estat espanyol, 2014-2020</a:t>
            </a:r>
          </a:p>
        </p:txBody>
      </p:sp>
      <p:sp>
        <p:nvSpPr>
          <p:cNvPr id="20"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sp>
        <p:nvSpPr>
          <p:cNvPr id="4" name="Control 1"/>
          <p:cNvSpPr>
            <a:spLocks noChangeArrowheads="1" noChangeShapeType="1"/>
          </p:cNvSpPr>
          <p:nvPr/>
        </p:nvSpPr>
        <p:spPr bwMode="auto">
          <a:xfrm>
            <a:off x="7378700" y="4875213"/>
            <a:ext cx="4667250" cy="16779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graphicFrame>
        <p:nvGraphicFramePr>
          <p:cNvPr id="3" name="Taula 2"/>
          <p:cNvGraphicFramePr>
            <a:graphicFrameLocks noGrp="1"/>
          </p:cNvGraphicFramePr>
          <p:nvPr/>
        </p:nvGraphicFramePr>
        <p:xfrm>
          <a:off x="1547665" y="3208313"/>
          <a:ext cx="6336704" cy="2164903"/>
        </p:xfrm>
        <a:graphic>
          <a:graphicData uri="http://schemas.openxmlformats.org/drawingml/2006/table">
            <a:tbl>
              <a:tblPr/>
              <a:tblGrid>
                <a:gridCol w="696089">
                  <a:extLst>
                    <a:ext uri="{9D8B030D-6E8A-4147-A177-3AD203B41FA5}">
                      <a16:colId xmlns:a16="http://schemas.microsoft.com/office/drawing/2014/main" val="20000"/>
                    </a:ext>
                  </a:extLst>
                </a:gridCol>
                <a:gridCol w="1559978">
                  <a:extLst>
                    <a:ext uri="{9D8B030D-6E8A-4147-A177-3AD203B41FA5}">
                      <a16:colId xmlns:a16="http://schemas.microsoft.com/office/drawing/2014/main" val="20001"/>
                    </a:ext>
                  </a:extLst>
                </a:gridCol>
                <a:gridCol w="1551291">
                  <a:extLst>
                    <a:ext uri="{9D8B030D-6E8A-4147-A177-3AD203B41FA5}">
                      <a16:colId xmlns:a16="http://schemas.microsoft.com/office/drawing/2014/main" val="20002"/>
                    </a:ext>
                  </a:extLst>
                </a:gridCol>
                <a:gridCol w="1107600">
                  <a:extLst>
                    <a:ext uri="{9D8B030D-6E8A-4147-A177-3AD203B41FA5}">
                      <a16:colId xmlns:a16="http://schemas.microsoft.com/office/drawing/2014/main" val="20003"/>
                    </a:ext>
                  </a:extLst>
                </a:gridCol>
                <a:gridCol w="1421746">
                  <a:extLst>
                    <a:ext uri="{9D8B030D-6E8A-4147-A177-3AD203B41FA5}">
                      <a16:colId xmlns:a16="http://schemas.microsoft.com/office/drawing/2014/main" val="20004"/>
                    </a:ext>
                  </a:extLst>
                </a:gridCol>
              </a:tblGrid>
              <a:tr h="606433">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panose="020B0606020202030204" pitchFamily="34" charset="0"/>
                        </a:rPr>
                        <a:t>Any</a:t>
                      </a:r>
                      <a:endParaRPr lang="ca-ES" sz="1100" kern="1400" dirty="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noProof="0" dirty="0">
                          <a:solidFill>
                            <a:srgbClr val="000000"/>
                          </a:solidFill>
                          <a:effectLst/>
                          <a:latin typeface="Arial Narrow" panose="020B0606020202030204" pitchFamily="34" charset="0"/>
                        </a:rPr>
                        <a:t>Taxa a Catalunya</a:t>
                      </a:r>
                      <a:br>
                        <a:rPr lang="ca-ES" sz="1100" b="1" kern="1400" noProof="0" dirty="0">
                          <a:solidFill>
                            <a:srgbClr val="000000"/>
                          </a:solidFill>
                          <a:effectLst/>
                          <a:latin typeface="Arial Narrow" panose="020B0606020202030204" pitchFamily="34" charset="0"/>
                        </a:rPr>
                      </a:br>
                      <a:r>
                        <a:rPr lang="ca-ES" sz="1100" kern="1400" noProof="0" dirty="0">
                          <a:solidFill>
                            <a:srgbClr val="000000"/>
                          </a:solidFill>
                          <a:effectLst/>
                          <a:latin typeface="Arial Narrow" panose="020B0606020202030204" pitchFamily="34" charset="0"/>
                        </a:rPr>
                        <a:t>(llindar català)</a:t>
                      </a:r>
                    </a:p>
                  </a:txBody>
                  <a:tcPr marL="7845" marR="7845" marT="7845" marB="0" anchor="ctr">
                    <a:lnL>
                      <a:noFill/>
                    </a:lnL>
                    <a:lnR w="6350"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noProof="0" dirty="0">
                          <a:solidFill>
                            <a:srgbClr val="000000"/>
                          </a:solidFill>
                          <a:effectLst/>
                          <a:latin typeface="Arial Narrow" panose="020B0606020202030204" pitchFamily="34" charset="0"/>
                        </a:rPr>
                        <a:t>Taxa  a l’Estat Espanyol</a:t>
                      </a:r>
                      <a:br>
                        <a:rPr lang="ca-ES" sz="1100" b="1" kern="1400" noProof="0" dirty="0">
                          <a:solidFill>
                            <a:srgbClr val="000000"/>
                          </a:solidFill>
                          <a:effectLst/>
                          <a:latin typeface="Arial Narrow" panose="020B0606020202030204" pitchFamily="34" charset="0"/>
                        </a:rPr>
                      </a:br>
                      <a:r>
                        <a:rPr lang="ca-ES" sz="1100" kern="1400" noProof="0" dirty="0">
                          <a:solidFill>
                            <a:srgbClr val="000000"/>
                          </a:solidFill>
                          <a:effectLst/>
                          <a:latin typeface="Arial Narrow" panose="020B0606020202030204" pitchFamily="34" charset="0"/>
                        </a:rPr>
                        <a:t>(llindar espanyol)</a:t>
                      </a:r>
                    </a:p>
                  </a:txBody>
                  <a:tcPr marL="7845" marR="7845" marT="784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panose="020B0606020202030204" pitchFamily="34" charset="0"/>
                        </a:rPr>
                        <a:t>Llindar a       Catalunya</a:t>
                      </a:r>
                      <a:endParaRPr lang="ca-ES" sz="1100" kern="1400" dirty="0">
                        <a:solidFill>
                          <a:srgbClr val="000000"/>
                        </a:solidFill>
                        <a:effectLst/>
                        <a:latin typeface="Arial Narrow" panose="020B0606020202030204" pitchFamily="34" charset="0"/>
                      </a:endParaRPr>
                    </a:p>
                  </a:txBody>
                  <a:tcPr marL="7845" marR="7845" marT="784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100" b="1" kern="1400" dirty="0">
                          <a:solidFill>
                            <a:srgbClr val="000000"/>
                          </a:solidFill>
                          <a:effectLst/>
                          <a:latin typeface="Arial Narrow" panose="020B0606020202030204" pitchFamily="34" charset="0"/>
                        </a:rPr>
                        <a:t>Llindar a  l’Estat espanyol</a:t>
                      </a:r>
                      <a:endParaRPr lang="ca-ES" sz="1100" kern="1400" dirty="0">
                        <a:solidFill>
                          <a:srgbClr val="000000"/>
                        </a:solidFill>
                        <a:effectLst/>
                        <a:latin typeface="Arial Narrow" panose="020B0606020202030204" pitchFamily="34" charset="0"/>
                      </a:endParaRPr>
                    </a:p>
                  </a:txBody>
                  <a:tcPr marL="7845" marR="7845" marT="7845" marB="0" anchor="ctr">
                    <a:lnL w="6350"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224598">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2020</a:t>
                      </a:r>
                      <a:endParaRPr lang="ca-ES" sz="1100" kern="1400" dirty="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21,7</a:t>
                      </a:r>
                    </a:p>
                  </a:txBody>
                  <a:tcPr marL="7845" marR="7845" marT="7845" marB="0" anchor="ctr">
                    <a:lnL>
                      <a:noFill/>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21,0</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11.365,6</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9.626,0</a:t>
                      </a:r>
                    </a:p>
                  </a:txBody>
                  <a:tcPr marL="7845" marR="7845" marT="7845" marB="0" anchor="ctr">
                    <a:lnL w="12700" cap="flat" cmpd="sng" algn="ctr">
                      <a:solidFill>
                        <a:srgbClr val="FFFFFF"/>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224598">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2019</a:t>
                      </a:r>
                      <a:endParaRPr lang="ca-ES" sz="1100" kern="1400" dirty="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19,5</a:t>
                      </a:r>
                    </a:p>
                  </a:txBody>
                  <a:tcPr marL="7845" marR="7845" marT="784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20,7</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10.674,1</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9.009,0 </a:t>
                      </a:r>
                    </a:p>
                  </a:txBody>
                  <a:tcPr marL="7845" marR="7845" marT="784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24598">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2018</a:t>
                      </a:r>
                      <a:endParaRPr lang="ca-ES" sz="1100" kern="1400" dirty="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21,3</a:t>
                      </a:r>
                    </a:p>
                  </a:txBody>
                  <a:tcPr marL="7845" marR="7845" marT="784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21,5</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10.981,4</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8.870,9 </a:t>
                      </a:r>
                    </a:p>
                  </a:txBody>
                  <a:tcPr marL="7845" marR="7845" marT="784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221169">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2017</a:t>
                      </a:r>
                      <a:endParaRPr lang="ca-ES" sz="1100" kern="1400" dirty="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20,0</a:t>
                      </a:r>
                    </a:p>
                  </a:txBody>
                  <a:tcPr marL="7845" marR="7845" marT="784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21,6</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10.096,5 </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a:solidFill>
                            <a:srgbClr val="000000"/>
                          </a:solidFill>
                          <a:effectLst/>
                          <a:latin typeface="Arial Narrow" panose="020B0606020202030204" pitchFamily="34" charset="0"/>
                        </a:rPr>
                        <a:t>8.522,0 </a:t>
                      </a:r>
                    </a:p>
                  </a:txBody>
                  <a:tcPr marL="7845" marR="7845" marT="784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21169">
                <a:tc>
                  <a:txBody>
                    <a:bodyPr/>
                    <a:lstStyle/>
                    <a:p>
                      <a:pPr marR="0" indent="0" algn="ctr" rtl="0">
                        <a:lnSpc>
                          <a:spcPct val="75000"/>
                        </a:lnSpc>
                        <a:spcBef>
                          <a:spcPts val="300"/>
                        </a:spcBef>
                        <a:spcAft>
                          <a:spcPts val="100"/>
                        </a:spcAft>
                      </a:pPr>
                      <a:r>
                        <a:rPr lang="ca-ES" sz="1100" b="1" kern="1400">
                          <a:solidFill>
                            <a:srgbClr val="777777"/>
                          </a:solidFill>
                          <a:effectLst/>
                          <a:latin typeface="Arial Narrow" panose="020B0606020202030204" pitchFamily="34" charset="0"/>
                        </a:rPr>
                        <a:t>2016</a:t>
                      </a:r>
                      <a:endParaRPr lang="ca-ES" sz="1100" kern="140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19,2</a:t>
                      </a:r>
                    </a:p>
                  </a:txBody>
                  <a:tcPr marL="7845" marR="7845" marT="784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22,3</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10.054,0</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a:solidFill>
                            <a:srgbClr val="000000"/>
                          </a:solidFill>
                          <a:effectLst/>
                          <a:latin typeface="Arial Narrow" panose="020B0606020202030204" pitchFamily="34" charset="0"/>
                        </a:rPr>
                        <a:t>8.208,5</a:t>
                      </a:r>
                    </a:p>
                  </a:txBody>
                  <a:tcPr marL="7845" marR="7845" marT="784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221169">
                <a:tc>
                  <a:txBody>
                    <a:bodyPr/>
                    <a:lstStyle/>
                    <a:p>
                      <a:pPr marR="0" indent="0" algn="ctr" rtl="0">
                        <a:lnSpc>
                          <a:spcPct val="75000"/>
                        </a:lnSpc>
                        <a:spcBef>
                          <a:spcPts val="300"/>
                        </a:spcBef>
                        <a:spcAft>
                          <a:spcPts val="100"/>
                        </a:spcAft>
                      </a:pPr>
                      <a:r>
                        <a:rPr lang="ca-ES" sz="1100" b="1" kern="1400">
                          <a:solidFill>
                            <a:srgbClr val="777777"/>
                          </a:solidFill>
                          <a:effectLst/>
                          <a:latin typeface="Arial Narrow" panose="020B0606020202030204" pitchFamily="34" charset="0"/>
                        </a:rPr>
                        <a:t>2015</a:t>
                      </a:r>
                      <a:endParaRPr lang="ca-ES" sz="1100" kern="140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a:noFill/>
                    </a:lnT>
                    <a:lnB w="9525" cap="flat" cmpd="sng" algn="ctr">
                      <a:no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19,0</a:t>
                      </a:r>
                    </a:p>
                  </a:txBody>
                  <a:tcPr marL="7845" marR="7845" marT="784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22,1</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9.667,3</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8.010,9</a:t>
                      </a:r>
                    </a:p>
                  </a:txBody>
                  <a:tcPr marL="7845" marR="7845" marT="784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221169">
                <a:tc>
                  <a:txBody>
                    <a:bodyPr/>
                    <a:lstStyle/>
                    <a:p>
                      <a:pPr marR="0" indent="0" algn="ctr" rtl="0">
                        <a:lnSpc>
                          <a:spcPct val="75000"/>
                        </a:lnSpc>
                        <a:spcBef>
                          <a:spcPts val="300"/>
                        </a:spcBef>
                        <a:spcAft>
                          <a:spcPts val="100"/>
                        </a:spcAft>
                      </a:pPr>
                      <a:r>
                        <a:rPr lang="ca-ES" sz="1100" b="1" kern="1400">
                          <a:solidFill>
                            <a:srgbClr val="777777"/>
                          </a:solidFill>
                          <a:effectLst/>
                          <a:latin typeface="Arial Narrow" panose="020B0606020202030204" pitchFamily="34" charset="0"/>
                        </a:rPr>
                        <a:t>2014</a:t>
                      </a:r>
                      <a:endParaRPr lang="ca-ES" sz="1100" kern="1400">
                        <a:solidFill>
                          <a:srgbClr val="000000"/>
                        </a:solidFill>
                        <a:effectLst/>
                        <a:latin typeface="Arial Narrow" panose="020B0606020202030204" pitchFamily="34" charset="0"/>
                      </a:endParaRPr>
                    </a:p>
                  </a:txBody>
                  <a:tcPr marL="7845" marR="7845" marT="7845" marB="0" anchor="ctr">
                    <a:lnL w="9525" cap="flat" cmpd="sng" algn="ctr">
                      <a:solidFill>
                        <a:srgbClr val="FFFFFF"/>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20,9</a:t>
                      </a:r>
                    </a:p>
                  </a:txBody>
                  <a:tcPr marL="7845" marR="7845" marT="784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22,2</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9.767,4</a:t>
                      </a:r>
                    </a:p>
                  </a:txBody>
                  <a:tcPr marL="7845" marR="7845" marT="78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7.961,3</a:t>
                      </a:r>
                    </a:p>
                  </a:txBody>
                  <a:tcPr marL="7845" marR="7845" marT="784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54344575"/>
                  </a:ext>
                </a:extLst>
              </a:tr>
            </a:tbl>
          </a:graphicData>
        </a:graphic>
      </p:graphicFrame>
      <p:sp>
        <p:nvSpPr>
          <p:cNvPr id="5" name="Control 3"/>
          <p:cNvSpPr>
            <a:spLocks noChangeArrowheads="1" noChangeShapeType="1"/>
          </p:cNvSpPr>
          <p:nvPr/>
        </p:nvSpPr>
        <p:spPr bwMode="auto">
          <a:xfrm>
            <a:off x="7600950" y="4875213"/>
            <a:ext cx="4667250" cy="18716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885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54"/>
          <p:cNvSpPr>
            <a:spLocks noChangeArrowheads="1"/>
          </p:cNvSpPr>
          <p:nvPr/>
        </p:nvSpPr>
        <p:spPr bwMode="auto">
          <a:xfrm>
            <a:off x="755650" y="3501007"/>
            <a:ext cx="7681120" cy="2490217"/>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0"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59869F00-0BD8-401E-82B3-6B1F57A1179A}" type="slidenum">
              <a:rPr lang="ca-ES" altLang="ca-ES" sz="1000" smtClean="0"/>
              <a:pPr eaLnBrk="1" hangingPunct="1">
                <a:spcBef>
                  <a:spcPct val="0"/>
                </a:spcBef>
                <a:buClrTx/>
                <a:buFontTx/>
                <a:buNone/>
              </a:pPr>
              <a:t>51</a:t>
            </a:fld>
            <a:endParaRPr lang="ca-ES" altLang="ca-ES" sz="1000"/>
          </a:p>
        </p:txBody>
      </p:sp>
      <p:sp>
        <p:nvSpPr>
          <p:cNvPr id="32771" name="Rectangle 21"/>
          <p:cNvSpPr>
            <a:spLocks noChangeArrowheads="1"/>
          </p:cNvSpPr>
          <p:nvPr/>
        </p:nvSpPr>
        <p:spPr bwMode="auto">
          <a:xfrm>
            <a:off x="682625" y="1773238"/>
            <a:ext cx="77771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00" b="0" dirty="0"/>
              <a:t>La taxa de risc de pobresa fa referència a la pobresa només en termes monetaris. La taxa AROPE (</a:t>
            </a:r>
            <a:r>
              <a:rPr lang="ca-ES" altLang="ca-ES" sz="1400" b="0" i="1" dirty="0"/>
              <a:t>At-</a:t>
            </a:r>
            <a:r>
              <a:rPr lang="ca-ES" altLang="ca-ES" sz="1400" b="0" i="1" dirty="0" err="1"/>
              <a:t>risk</a:t>
            </a:r>
            <a:r>
              <a:rPr lang="ca-ES" altLang="ca-ES" sz="1400" b="0" i="1" dirty="0"/>
              <a:t>-of </a:t>
            </a:r>
            <a:r>
              <a:rPr lang="ca-ES" altLang="ca-ES" sz="1400" b="0" i="1" dirty="0" err="1"/>
              <a:t>poverty</a:t>
            </a:r>
            <a:r>
              <a:rPr lang="ca-ES" altLang="ca-ES" sz="1400" b="0" i="1" dirty="0"/>
              <a:t> or </a:t>
            </a:r>
            <a:r>
              <a:rPr lang="ca-ES" altLang="ca-ES" sz="1400" b="0" i="1" dirty="0" err="1"/>
              <a:t>exclusion</a:t>
            </a:r>
            <a:r>
              <a:rPr lang="ca-ES" altLang="ca-ES" sz="1400" b="0" dirty="0"/>
              <a:t>) intenta anar més enllà de la visió estrictament monetària i recull tres factors distints: la proporció de població que es troba o bé en situació de risc de pobresa, o bé en situació de privació material severa, o bé que viu en llars amb una intensitat de treball molt baixa.</a:t>
            </a:r>
            <a:r>
              <a:rPr lang="ca-ES" altLang="ca-ES" sz="1400" dirty="0"/>
              <a:t> </a:t>
            </a:r>
          </a:p>
          <a:p>
            <a:pPr eaLnBrk="1" hangingPunct="1">
              <a:spcBef>
                <a:spcPct val="0"/>
              </a:spcBef>
              <a:buClrTx/>
              <a:buFontTx/>
              <a:buNone/>
            </a:pPr>
            <a:endParaRPr lang="ca-ES" altLang="ca-ES" sz="1400" dirty="0"/>
          </a:p>
          <a:p>
            <a:pPr eaLnBrk="1" hangingPunct="1">
              <a:spcBef>
                <a:spcPct val="0"/>
              </a:spcBef>
              <a:buClrTx/>
              <a:buFontTx/>
              <a:buNone/>
            </a:pPr>
            <a:r>
              <a:rPr lang="ca-ES" altLang="ca-ES" sz="1400" b="0" dirty="0"/>
              <a:t>A Catalunya, l’any 2020 la taxa AROPE se situa en el 26,3%.</a:t>
            </a:r>
          </a:p>
        </p:txBody>
      </p:sp>
      <p:sp>
        <p:nvSpPr>
          <p:cNvPr id="32774" name="Text Box 802"/>
          <p:cNvSpPr txBox="1">
            <a:spLocks noChangeArrowheads="1"/>
          </p:cNvSpPr>
          <p:nvPr/>
        </p:nvSpPr>
        <p:spPr bwMode="auto">
          <a:xfrm>
            <a:off x="754707" y="3622923"/>
            <a:ext cx="7705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Taxa AROPE (At-</a:t>
            </a:r>
            <a:r>
              <a:rPr lang="ca-ES" altLang="ca-ES" sz="1200" dirty="0" err="1">
                <a:solidFill>
                  <a:srgbClr val="4D4D4D"/>
                </a:solidFill>
              </a:rPr>
              <a:t>risk</a:t>
            </a:r>
            <a:r>
              <a:rPr lang="ca-ES" altLang="ca-ES" sz="1200" dirty="0">
                <a:solidFill>
                  <a:srgbClr val="4D4D4D"/>
                </a:solidFill>
              </a:rPr>
              <a:t>-of </a:t>
            </a:r>
            <a:r>
              <a:rPr lang="ca-ES" altLang="ca-ES" sz="1200" dirty="0" err="1">
                <a:solidFill>
                  <a:srgbClr val="4D4D4D"/>
                </a:solidFill>
              </a:rPr>
              <a:t>poverty</a:t>
            </a:r>
            <a:r>
              <a:rPr lang="ca-ES" altLang="ca-ES" sz="1200" dirty="0">
                <a:solidFill>
                  <a:srgbClr val="4D4D4D"/>
                </a:solidFill>
              </a:rPr>
              <a:t> or </a:t>
            </a:r>
            <a:r>
              <a:rPr lang="ca-ES" altLang="ca-ES" sz="1200" dirty="0" err="1">
                <a:solidFill>
                  <a:srgbClr val="4D4D4D"/>
                </a:solidFill>
              </a:rPr>
              <a:t>exclusion</a:t>
            </a:r>
            <a:r>
              <a:rPr lang="ca-ES" altLang="ca-ES" sz="1200" dirty="0">
                <a:solidFill>
                  <a:srgbClr val="4D4D4D"/>
                </a:solidFill>
              </a:rPr>
              <a:t> / Població en risc de pobresa o exclusió). </a:t>
            </a:r>
          </a:p>
          <a:p>
            <a:pPr algn="ctr" eaLnBrk="1" hangingPunct="1">
              <a:spcBef>
                <a:spcPct val="0"/>
              </a:spcBef>
              <a:buClrTx/>
              <a:buFontTx/>
              <a:buNone/>
            </a:pPr>
            <a:r>
              <a:rPr lang="ca-ES" altLang="ca-ES" sz="1200" dirty="0">
                <a:solidFill>
                  <a:srgbClr val="4D4D4D"/>
                </a:solidFill>
              </a:rPr>
              <a:t>Catalunya, Estat espanyol i UE27, 2014-2020.</a:t>
            </a:r>
          </a:p>
          <a:p>
            <a:pPr eaLnBrk="1" hangingPunct="1">
              <a:spcBef>
                <a:spcPct val="0"/>
              </a:spcBef>
              <a:buClrTx/>
              <a:buFontTx/>
              <a:buNone/>
            </a:pPr>
            <a:r>
              <a:rPr lang="ca-ES" altLang="ca-ES" sz="1400" dirty="0"/>
              <a:t> </a:t>
            </a:r>
          </a:p>
        </p:txBody>
      </p:sp>
      <p:sp>
        <p:nvSpPr>
          <p:cNvPr id="32775" name="Control 1655"/>
          <p:cNvSpPr>
            <a:spLocks noChangeArrowheads="1" noChangeShapeType="1"/>
          </p:cNvSpPr>
          <p:nvPr/>
        </p:nvSpPr>
        <p:spPr bwMode="auto">
          <a:xfrm>
            <a:off x="2136775" y="4992688"/>
            <a:ext cx="3895725" cy="128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6" name="Control 1752"/>
          <p:cNvSpPr>
            <a:spLocks noChangeArrowheads="1" noChangeShapeType="1"/>
          </p:cNvSpPr>
          <p:nvPr/>
        </p:nvSpPr>
        <p:spPr bwMode="auto">
          <a:xfrm>
            <a:off x="2144713" y="3659188"/>
            <a:ext cx="3886200" cy="144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8" name="Rectangle 116"/>
          <p:cNvSpPr>
            <a:spLocks noChangeArrowheads="1"/>
          </p:cNvSpPr>
          <p:nvPr/>
        </p:nvSpPr>
        <p:spPr bwMode="auto">
          <a:xfrm>
            <a:off x="827088" y="5883275"/>
            <a:ext cx="532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lnSpc>
                <a:spcPct val="110000"/>
              </a:lnSpc>
              <a:spcBef>
                <a:spcPct val="0"/>
              </a:spcBef>
              <a:buClrTx/>
              <a:buFontTx/>
              <a:buNone/>
            </a:pPr>
            <a:endParaRPr lang="ca-ES" altLang="ca-ES" sz="900" b="0"/>
          </a:p>
        </p:txBody>
      </p:sp>
      <p:sp>
        <p:nvSpPr>
          <p:cNvPr id="14" name="Rectangle 255"/>
          <p:cNvSpPr txBox="1">
            <a:spLocks noChangeArrowheads="1"/>
          </p:cNvSpPr>
          <p:nvPr/>
        </p:nvSpPr>
        <p:spPr bwMode="auto">
          <a:xfrm>
            <a:off x="682625" y="611188"/>
            <a:ext cx="77739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Tx/>
              <a:buAutoNum type="arabicPeriod" startAt="5"/>
              <a:defRPr/>
            </a:pPr>
            <a:r>
              <a:rPr lang="ca-ES" altLang="ca-ES" kern="0"/>
              <a:t>Situacions de necessitat material i instrumental</a:t>
            </a:r>
            <a:br>
              <a:rPr lang="ca-ES" altLang="ca-ES" kern="0"/>
            </a:br>
            <a:r>
              <a:rPr lang="ca-ES" altLang="ca-ES" sz="1800" kern="0"/>
              <a:t>a. Context sociodemogràfic</a:t>
            </a:r>
            <a:endParaRPr lang="ca-ES" altLang="ca-ES" sz="1800" kern="0" dirty="0"/>
          </a:p>
        </p:txBody>
      </p:sp>
      <p:sp>
        <p:nvSpPr>
          <p:cNvPr id="32781" name="Control 45"/>
          <p:cNvSpPr>
            <a:spLocks noChangeArrowheads="1" noChangeShapeType="1"/>
          </p:cNvSpPr>
          <p:nvPr/>
        </p:nvSpPr>
        <p:spPr bwMode="auto">
          <a:xfrm>
            <a:off x="1685925" y="4686300"/>
            <a:ext cx="3875088"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32818" name="Control 58"/>
          <p:cNvSpPr>
            <a:spLocks noChangeArrowheads="1" noChangeShapeType="1"/>
          </p:cNvSpPr>
          <p:nvPr/>
        </p:nvSpPr>
        <p:spPr bwMode="auto">
          <a:xfrm>
            <a:off x="7270750" y="9010650"/>
            <a:ext cx="3881438"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17"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sp>
        <p:nvSpPr>
          <p:cNvPr id="4" name="Control 1"/>
          <p:cNvSpPr>
            <a:spLocks noChangeArrowheads="1" noChangeShapeType="1"/>
          </p:cNvSpPr>
          <p:nvPr/>
        </p:nvSpPr>
        <p:spPr bwMode="auto">
          <a:xfrm>
            <a:off x="185738" y="9136063"/>
            <a:ext cx="4668837" cy="12954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graphicFrame>
        <p:nvGraphicFramePr>
          <p:cNvPr id="2" name="Taula 1"/>
          <p:cNvGraphicFramePr>
            <a:graphicFrameLocks noGrp="1"/>
          </p:cNvGraphicFramePr>
          <p:nvPr/>
        </p:nvGraphicFramePr>
        <p:xfrm>
          <a:off x="1475655" y="4150544"/>
          <a:ext cx="6480720" cy="1673200"/>
        </p:xfrm>
        <a:graphic>
          <a:graphicData uri="http://schemas.openxmlformats.org/drawingml/2006/table">
            <a:tbl>
              <a:tblPr/>
              <a:tblGrid>
                <a:gridCol w="797207">
                  <a:extLst>
                    <a:ext uri="{9D8B030D-6E8A-4147-A177-3AD203B41FA5}">
                      <a16:colId xmlns:a16="http://schemas.microsoft.com/office/drawing/2014/main" val="20000"/>
                    </a:ext>
                  </a:extLst>
                </a:gridCol>
                <a:gridCol w="1883473">
                  <a:extLst>
                    <a:ext uri="{9D8B030D-6E8A-4147-A177-3AD203B41FA5}">
                      <a16:colId xmlns:a16="http://schemas.microsoft.com/office/drawing/2014/main" val="20001"/>
                    </a:ext>
                  </a:extLst>
                </a:gridCol>
                <a:gridCol w="1893470">
                  <a:extLst>
                    <a:ext uri="{9D8B030D-6E8A-4147-A177-3AD203B41FA5}">
                      <a16:colId xmlns:a16="http://schemas.microsoft.com/office/drawing/2014/main" val="20002"/>
                    </a:ext>
                  </a:extLst>
                </a:gridCol>
                <a:gridCol w="1906570">
                  <a:extLst>
                    <a:ext uri="{9D8B030D-6E8A-4147-A177-3AD203B41FA5}">
                      <a16:colId xmlns:a16="http://schemas.microsoft.com/office/drawing/2014/main" val="20003"/>
                    </a:ext>
                  </a:extLst>
                </a:gridCol>
              </a:tblGrid>
              <a:tr h="357175">
                <a:tc>
                  <a:txBody>
                    <a:bodyPr/>
                    <a:lstStyle/>
                    <a:p>
                      <a:pPr marR="0" indent="0" algn="ctr" rtl="0">
                        <a:lnSpc>
                          <a:spcPts val="1200"/>
                        </a:lnSpc>
                        <a:spcBef>
                          <a:spcPts val="300"/>
                        </a:spcBef>
                        <a:spcAft>
                          <a:spcPts val="300"/>
                        </a:spcAft>
                      </a:pPr>
                      <a:r>
                        <a:rPr lang="ca-ES" sz="1100" b="1" kern="1400" dirty="0">
                          <a:solidFill>
                            <a:srgbClr val="000000"/>
                          </a:solidFill>
                          <a:effectLst/>
                          <a:latin typeface="Arial Narrow" panose="020B0606020202030204" pitchFamily="34" charset="0"/>
                        </a:rPr>
                        <a:t>Any</a:t>
                      </a:r>
                      <a:endParaRPr lang="ca-ES" sz="1100" kern="1400" dirty="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000000"/>
                          </a:solidFill>
                          <a:effectLst/>
                          <a:latin typeface="Arial Narrow" panose="020B0606020202030204" pitchFamily="34" charset="0"/>
                        </a:rPr>
                        <a:t>Catalunya</a:t>
                      </a:r>
                      <a:br>
                        <a:rPr lang="ca-ES" sz="1100" b="1" kern="1400" dirty="0">
                          <a:solidFill>
                            <a:srgbClr val="000000"/>
                          </a:solidFill>
                          <a:effectLst/>
                          <a:latin typeface="Arial Narrow" panose="020B0606020202030204" pitchFamily="34" charset="0"/>
                        </a:rPr>
                      </a:br>
                      <a:r>
                        <a:rPr lang="ca-ES" sz="1100" kern="1400" dirty="0">
                          <a:solidFill>
                            <a:srgbClr val="000000"/>
                          </a:solidFill>
                          <a:effectLst/>
                          <a:latin typeface="Arial Narrow" panose="020B0606020202030204" pitchFamily="34" charset="0"/>
                        </a:rPr>
                        <a:t>(llindar català)</a:t>
                      </a:r>
                    </a:p>
                  </a:txBody>
                  <a:tcPr marL="9525" marR="9525" marT="9525" marB="0" anchor="ctr">
                    <a:lnL>
                      <a:noFill/>
                    </a:lnL>
                    <a:lnR w="6350"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000000"/>
                          </a:solidFill>
                          <a:effectLst/>
                          <a:latin typeface="Arial Narrow" panose="020B0606020202030204" pitchFamily="34" charset="0"/>
                        </a:rPr>
                        <a:t>Estat espanyol</a:t>
                      </a:r>
                      <a:br>
                        <a:rPr lang="ca-ES" sz="1100" b="1" kern="1400" dirty="0">
                          <a:solidFill>
                            <a:srgbClr val="000000"/>
                          </a:solidFill>
                          <a:effectLst/>
                          <a:latin typeface="Arial Narrow" panose="020B0606020202030204" pitchFamily="34" charset="0"/>
                        </a:rPr>
                      </a:br>
                      <a:r>
                        <a:rPr lang="ca-ES" sz="1100" kern="1400" dirty="0">
                          <a:solidFill>
                            <a:srgbClr val="000000"/>
                          </a:solidFill>
                          <a:effectLst/>
                          <a:latin typeface="Arial Narrow" panose="020B0606020202030204" pitchFamily="34" charset="0"/>
                        </a:rPr>
                        <a:t>(llindar espanyol)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tcPr>
                </a:tc>
                <a:tc>
                  <a:txBody>
                    <a:bodyPr/>
                    <a:lstStyle/>
                    <a:p>
                      <a:pPr marR="0" indent="0" algn="ctr" rtl="0">
                        <a:lnSpc>
                          <a:spcPts val="1200"/>
                        </a:lnSpc>
                        <a:spcBef>
                          <a:spcPts val="300"/>
                        </a:spcBef>
                        <a:spcAft>
                          <a:spcPts val="300"/>
                        </a:spcAft>
                      </a:pPr>
                      <a:r>
                        <a:rPr lang="ca-ES" sz="1100" b="1" kern="1400" dirty="0">
                          <a:solidFill>
                            <a:srgbClr val="000000"/>
                          </a:solidFill>
                          <a:effectLst/>
                          <a:latin typeface="Arial Narrow" panose="020B0606020202030204" pitchFamily="34" charset="0"/>
                        </a:rPr>
                        <a:t>Unió Europea 27</a:t>
                      </a:r>
                      <a:endParaRPr lang="ca-ES" sz="1100" kern="1400" dirty="0">
                        <a:solidFill>
                          <a:srgbClr val="000000"/>
                        </a:solidFill>
                        <a:effectLst/>
                        <a:latin typeface="Arial Narrow" panose="020B060602020203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185725">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2020</a:t>
                      </a:r>
                      <a:endParaRPr lang="ca-ES" sz="1100" kern="1400" dirty="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26,3</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22,0</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87325">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2019</a:t>
                      </a:r>
                      <a:endParaRPr lang="ca-ES" sz="1100" kern="1400" dirty="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23,6</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20,9</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87325">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2018</a:t>
                      </a:r>
                      <a:endParaRPr lang="ca-ES" sz="1100" kern="1400" dirty="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24,7</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21,6</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87325">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2017</a:t>
                      </a:r>
                      <a:endParaRPr lang="ca-ES" sz="1100" kern="1400" dirty="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23,8</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22,4</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187325">
                <a:tc>
                  <a:txBody>
                    <a:bodyPr/>
                    <a:lstStyle/>
                    <a:p>
                      <a:pPr marR="0" indent="0" algn="ctr" rtl="0">
                        <a:lnSpc>
                          <a:spcPct val="75000"/>
                        </a:lnSpc>
                        <a:spcBef>
                          <a:spcPts val="300"/>
                        </a:spcBef>
                        <a:spcAft>
                          <a:spcPts val="100"/>
                        </a:spcAft>
                      </a:pPr>
                      <a:r>
                        <a:rPr lang="ca-ES" sz="1100" b="1" kern="1400">
                          <a:solidFill>
                            <a:srgbClr val="777777"/>
                          </a:solidFill>
                          <a:effectLst/>
                          <a:latin typeface="Arial Narrow" panose="020B0606020202030204" pitchFamily="34" charset="0"/>
                        </a:rPr>
                        <a:t>2016</a:t>
                      </a:r>
                      <a:endParaRPr lang="ca-ES" sz="1100" kern="140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a:noFill/>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22,5</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23,5</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marR="0" indent="0" algn="ctr" rtl="0">
                        <a:lnSpc>
                          <a:spcPct val="75000"/>
                        </a:lnSpc>
                        <a:spcBef>
                          <a:spcPts val="300"/>
                        </a:spcBef>
                        <a:spcAft>
                          <a:spcPts val="100"/>
                        </a:spcAft>
                      </a:pPr>
                      <a:r>
                        <a:rPr lang="ca-ES" sz="1100" b="1" kern="1400">
                          <a:solidFill>
                            <a:srgbClr val="777777"/>
                          </a:solidFill>
                          <a:effectLst/>
                          <a:latin typeface="Arial Narrow" panose="020B0606020202030204" pitchFamily="34" charset="0"/>
                        </a:rPr>
                        <a:t>2015</a:t>
                      </a:r>
                      <a:endParaRPr lang="ca-ES" sz="1100" kern="140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w="9525" cap="flat" cmpd="sng" algn="ctr">
                      <a:no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a:solidFill>
                            <a:srgbClr val="000000"/>
                          </a:solidFill>
                          <a:effectLst/>
                          <a:latin typeface="Arial Narrow" panose="020B0606020202030204" pitchFamily="34" charset="0"/>
                        </a:rPr>
                        <a:t>23,5</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23,7</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marR="0" indent="0" algn="ctr" rtl="0">
                        <a:lnSpc>
                          <a:spcPct val="75000"/>
                        </a:lnSpc>
                        <a:spcBef>
                          <a:spcPts val="300"/>
                        </a:spcBef>
                        <a:spcAft>
                          <a:spcPts val="100"/>
                        </a:spcAft>
                      </a:pPr>
                      <a:r>
                        <a:rPr lang="ca-ES" sz="1100" b="1" kern="1400" dirty="0">
                          <a:solidFill>
                            <a:srgbClr val="777777"/>
                          </a:solidFill>
                          <a:effectLst/>
                          <a:latin typeface="Arial Narrow" panose="020B0606020202030204" pitchFamily="34" charset="0"/>
                        </a:rPr>
                        <a:t>2014</a:t>
                      </a:r>
                      <a:endParaRPr lang="ca-ES" sz="1100" kern="1400" dirty="0">
                        <a:solidFill>
                          <a:srgbClr val="000000"/>
                        </a:solidFill>
                        <a:effectLst/>
                        <a:latin typeface="Arial Narrow" panose="020B0606020202030204" pitchFamily="34" charset="0"/>
                      </a:endParaRPr>
                    </a:p>
                  </a:txBody>
                  <a:tcPr marL="9525" marR="9525" marT="9525" marB="0" anchor="ctr">
                    <a:lnL w="9525" cap="flat" cmpd="sng" algn="ctr">
                      <a:solidFill>
                        <a:srgbClr val="FFFFFF"/>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26,0</a:t>
                      </a:r>
                    </a:p>
                  </a:txBody>
                  <a:tcPr marL="9525" marR="9525" marT="9525"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100"/>
                        </a:spcBef>
                        <a:spcAft>
                          <a:spcPts val="100"/>
                        </a:spcAft>
                      </a:pPr>
                      <a:r>
                        <a:rPr lang="ca-ES" sz="1100" kern="1400" dirty="0">
                          <a:solidFill>
                            <a:srgbClr val="000000"/>
                          </a:solidFill>
                          <a:effectLst/>
                          <a:latin typeface="Arial Narrow" panose="020B0606020202030204" pitchFamily="34" charset="0"/>
                        </a:rPr>
                        <a:t>24,4</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7540729"/>
                  </a:ext>
                </a:extLst>
              </a:tr>
            </a:tbl>
          </a:graphicData>
        </a:graphic>
      </p:graphicFrame>
      <p:sp>
        <p:nvSpPr>
          <p:cNvPr id="5" name="Control 1"/>
          <p:cNvSpPr>
            <a:spLocks noChangeArrowheads="1" noChangeShapeType="1"/>
          </p:cNvSpPr>
          <p:nvPr/>
        </p:nvSpPr>
        <p:spPr bwMode="auto">
          <a:xfrm>
            <a:off x="185738" y="8882063"/>
            <a:ext cx="4668837" cy="1482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9"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53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54"/>
          <p:cNvSpPr>
            <a:spLocks noChangeArrowheads="1"/>
          </p:cNvSpPr>
          <p:nvPr/>
        </p:nvSpPr>
        <p:spPr bwMode="auto">
          <a:xfrm>
            <a:off x="755650" y="2996953"/>
            <a:ext cx="7681120" cy="2994272"/>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0"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59869F00-0BD8-401E-82B3-6B1F57A1179A}" type="slidenum">
              <a:rPr lang="ca-ES" altLang="ca-ES" sz="1000" smtClean="0"/>
              <a:pPr eaLnBrk="1" hangingPunct="1">
                <a:spcBef>
                  <a:spcPct val="0"/>
                </a:spcBef>
                <a:buClrTx/>
                <a:buFontTx/>
                <a:buNone/>
              </a:pPr>
              <a:t>52</a:t>
            </a:fld>
            <a:endParaRPr lang="ca-ES" altLang="ca-ES" sz="1000"/>
          </a:p>
        </p:txBody>
      </p:sp>
      <p:sp>
        <p:nvSpPr>
          <p:cNvPr id="32771" name="Rectangle 21"/>
          <p:cNvSpPr>
            <a:spLocks noChangeArrowheads="1"/>
          </p:cNvSpPr>
          <p:nvPr/>
        </p:nvSpPr>
        <p:spPr bwMode="auto">
          <a:xfrm>
            <a:off x="682625" y="1773238"/>
            <a:ext cx="77771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00" b="0" dirty="0"/>
              <a:t>A l’enquesta Òmnibus duta a terme pel Centre d’Estudis d’Opinió (CEO) durant el mes de juliol de 2020 per conèixer els impactes de la pandèmia a les llars, el 35,6% de les persones enquestades admetien que la seva situació econòmica havia empitjorat o havia empitjorat molt des de l’esclat de la pandèmia, amb poques diferències entre homes i dones (35,5% en els homes i 35,7% en les dones). </a:t>
            </a:r>
            <a:endParaRPr lang="ca-ES" altLang="ca-ES" sz="1400" dirty="0"/>
          </a:p>
        </p:txBody>
      </p:sp>
      <p:sp>
        <p:nvSpPr>
          <p:cNvPr id="32774" name="Text Box 802"/>
          <p:cNvSpPr txBox="1">
            <a:spLocks noChangeArrowheads="1"/>
          </p:cNvSpPr>
          <p:nvPr/>
        </p:nvSpPr>
        <p:spPr bwMode="auto">
          <a:xfrm>
            <a:off x="754707" y="3068960"/>
            <a:ext cx="7705725" cy="5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Situació econòmica des de l'esclat de la pandèmia per sexe. Catalunya, juliol de 2020</a:t>
            </a:r>
          </a:p>
        </p:txBody>
      </p:sp>
      <p:sp>
        <p:nvSpPr>
          <p:cNvPr id="32775" name="Control 1655"/>
          <p:cNvSpPr>
            <a:spLocks noChangeArrowheads="1" noChangeShapeType="1"/>
          </p:cNvSpPr>
          <p:nvPr/>
        </p:nvSpPr>
        <p:spPr bwMode="auto">
          <a:xfrm>
            <a:off x="2136775" y="4992688"/>
            <a:ext cx="3895725" cy="128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6" name="Control 1752"/>
          <p:cNvSpPr>
            <a:spLocks noChangeArrowheads="1" noChangeShapeType="1"/>
          </p:cNvSpPr>
          <p:nvPr/>
        </p:nvSpPr>
        <p:spPr bwMode="auto">
          <a:xfrm>
            <a:off x="2144713" y="3659188"/>
            <a:ext cx="3886200" cy="144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8" name="Rectangle 116"/>
          <p:cNvSpPr>
            <a:spLocks noChangeArrowheads="1"/>
          </p:cNvSpPr>
          <p:nvPr/>
        </p:nvSpPr>
        <p:spPr bwMode="auto">
          <a:xfrm>
            <a:off x="827088" y="5883275"/>
            <a:ext cx="532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lnSpc>
                <a:spcPct val="110000"/>
              </a:lnSpc>
              <a:spcBef>
                <a:spcPct val="0"/>
              </a:spcBef>
              <a:buClrTx/>
              <a:buFontTx/>
              <a:buNone/>
            </a:pPr>
            <a:endParaRPr lang="ca-ES" altLang="ca-ES" sz="900" b="0"/>
          </a:p>
        </p:txBody>
      </p:sp>
      <p:sp>
        <p:nvSpPr>
          <p:cNvPr id="14" name="Rectangle 255"/>
          <p:cNvSpPr txBox="1">
            <a:spLocks noChangeArrowheads="1"/>
          </p:cNvSpPr>
          <p:nvPr/>
        </p:nvSpPr>
        <p:spPr bwMode="auto">
          <a:xfrm>
            <a:off x="682625" y="611188"/>
            <a:ext cx="77739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Tx/>
              <a:buAutoNum type="arabicPeriod" startAt="5"/>
              <a:defRPr/>
            </a:pPr>
            <a:r>
              <a:rPr lang="ca-ES" altLang="ca-ES" kern="0"/>
              <a:t>Situacions de necessitat material i instrumental</a:t>
            </a:r>
            <a:br>
              <a:rPr lang="ca-ES" altLang="ca-ES" kern="0"/>
            </a:br>
            <a:r>
              <a:rPr lang="ca-ES" altLang="ca-ES" sz="1800" kern="0"/>
              <a:t>a. Context sociodemogràfic</a:t>
            </a:r>
            <a:endParaRPr lang="ca-ES" altLang="ca-ES" sz="1800" kern="0" dirty="0"/>
          </a:p>
        </p:txBody>
      </p:sp>
      <p:sp>
        <p:nvSpPr>
          <p:cNvPr id="32781" name="Control 45"/>
          <p:cNvSpPr>
            <a:spLocks noChangeArrowheads="1" noChangeShapeType="1"/>
          </p:cNvSpPr>
          <p:nvPr/>
        </p:nvSpPr>
        <p:spPr bwMode="auto">
          <a:xfrm>
            <a:off x="1685925" y="4686300"/>
            <a:ext cx="3875088"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32818" name="Control 58"/>
          <p:cNvSpPr>
            <a:spLocks noChangeArrowheads="1" noChangeShapeType="1"/>
          </p:cNvSpPr>
          <p:nvPr/>
        </p:nvSpPr>
        <p:spPr bwMode="auto">
          <a:xfrm>
            <a:off x="7270750" y="9010650"/>
            <a:ext cx="3881438"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17"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sp>
        <p:nvSpPr>
          <p:cNvPr id="4" name="Control 1"/>
          <p:cNvSpPr>
            <a:spLocks noChangeArrowheads="1" noChangeShapeType="1"/>
          </p:cNvSpPr>
          <p:nvPr/>
        </p:nvSpPr>
        <p:spPr bwMode="auto">
          <a:xfrm>
            <a:off x="185738" y="9136063"/>
            <a:ext cx="4668837" cy="12954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sp>
        <p:nvSpPr>
          <p:cNvPr id="5" name="Control 1"/>
          <p:cNvSpPr>
            <a:spLocks noChangeArrowheads="1" noChangeShapeType="1"/>
          </p:cNvSpPr>
          <p:nvPr/>
        </p:nvSpPr>
        <p:spPr bwMode="auto">
          <a:xfrm>
            <a:off x="185738" y="8882063"/>
            <a:ext cx="4668837" cy="1482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9"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3" name="Imatge 2"/>
          <p:cNvPicPr>
            <a:picLocks noChangeAspect="1"/>
          </p:cNvPicPr>
          <p:nvPr/>
        </p:nvPicPr>
        <p:blipFill>
          <a:blip r:embed="rId4"/>
          <a:stretch>
            <a:fillRect/>
          </a:stretch>
        </p:blipFill>
        <p:spPr>
          <a:xfrm>
            <a:off x="1646260" y="3467064"/>
            <a:ext cx="5878068" cy="2554224"/>
          </a:xfrm>
          <a:prstGeom prst="rect">
            <a:avLst/>
          </a:prstGeom>
        </p:spPr>
      </p:pic>
    </p:spTree>
    <p:extLst>
      <p:ext uri="{BB962C8B-B14F-4D97-AF65-F5344CB8AC3E}">
        <p14:creationId xmlns:p14="http://schemas.microsoft.com/office/powerpoint/2010/main" val="2223782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54"/>
          <p:cNvSpPr>
            <a:spLocks noChangeArrowheads="1"/>
          </p:cNvSpPr>
          <p:nvPr/>
        </p:nvSpPr>
        <p:spPr bwMode="auto">
          <a:xfrm>
            <a:off x="755650" y="3275013"/>
            <a:ext cx="7681120" cy="2716212"/>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0"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59869F00-0BD8-401E-82B3-6B1F57A1179A}" type="slidenum">
              <a:rPr lang="ca-ES" altLang="ca-ES" sz="1000" smtClean="0"/>
              <a:pPr eaLnBrk="1" hangingPunct="1">
                <a:spcBef>
                  <a:spcPct val="0"/>
                </a:spcBef>
                <a:buClrTx/>
                <a:buFontTx/>
                <a:buNone/>
              </a:pPr>
              <a:t>53</a:t>
            </a:fld>
            <a:endParaRPr lang="ca-ES" altLang="ca-ES" sz="1000"/>
          </a:p>
        </p:txBody>
      </p:sp>
      <p:sp>
        <p:nvSpPr>
          <p:cNvPr id="32771" name="Rectangle 21"/>
          <p:cNvSpPr>
            <a:spLocks noChangeArrowheads="1"/>
          </p:cNvSpPr>
          <p:nvPr/>
        </p:nvSpPr>
        <p:spPr bwMode="auto">
          <a:xfrm>
            <a:off x="682625" y="1773238"/>
            <a:ext cx="77771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00" b="0" dirty="0"/>
              <a:t>També l’espai on dur a terme el teletreball o els períodes de confinament presenten un biaix socioeconòmic important. Amb dades de l'Enquesta contínua de les llars, el 2020, a Catalunya pràcticament 2 de cada 10 llars (18,1%) tenia menys de 60m2 de superfície útil, i 4 de cada 10 (39,3%) menys de 75m2. Amb dades de la mateixa enquesta, el 42,5% de les llars de Catalunya estan constituïdes per 3 o més persones. D’ aquestes, el 30,7% vivien en habitatges de menys de 75m2 de superfície útil. </a:t>
            </a:r>
          </a:p>
        </p:txBody>
      </p:sp>
      <p:sp>
        <p:nvSpPr>
          <p:cNvPr id="32774" name="Text Box 802"/>
          <p:cNvSpPr txBox="1">
            <a:spLocks noChangeArrowheads="1"/>
          </p:cNvSpPr>
          <p:nvPr/>
        </p:nvSpPr>
        <p:spPr bwMode="auto">
          <a:xfrm>
            <a:off x="754707" y="3363242"/>
            <a:ext cx="7705725" cy="5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FontTx/>
              <a:buNone/>
            </a:pPr>
            <a:r>
              <a:rPr lang="ca-ES" altLang="ca-ES" sz="1200" dirty="0">
                <a:solidFill>
                  <a:srgbClr val="4D4D4D"/>
                </a:solidFill>
              </a:rPr>
              <a:t>Habitatges Principals. Per superfície útil. Catalunya 2019</a:t>
            </a:r>
          </a:p>
        </p:txBody>
      </p:sp>
      <p:sp>
        <p:nvSpPr>
          <p:cNvPr id="32775" name="Control 1655"/>
          <p:cNvSpPr>
            <a:spLocks noChangeArrowheads="1" noChangeShapeType="1"/>
          </p:cNvSpPr>
          <p:nvPr/>
        </p:nvSpPr>
        <p:spPr bwMode="auto">
          <a:xfrm>
            <a:off x="2136775" y="4992688"/>
            <a:ext cx="3895725" cy="128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6" name="Control 1752"/>
          <p:cNvSpPr>
            <a:spLocks noChangeArrowheads="1" noChangeShapeType="1"/>
          </p:cNvSpPr>
          <p:nvPr/>
        </p:nvSpPr>
        <p:spPr bwMode="auto">
          <a:xfrm>
            <a:off x="2144713" y="3659188"/>
            <a:ext cx="3886200" cy="144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2778" name="Rectangle 116"/>
          <p:cNvSpPr>
            <a:spLocks noChangeArrowheads="1"/>
          </p:cNvSpPr>
          <p:nvPr/>
        </p:nvSpPr>
        <p:spPr bwMode="auto">
          <a:xfrm>
            <a:off x="827088" y="5883275"/>
            <a:ext cx="53292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lnSpc>
                <a:spcPct val="110000"/>
              </a:lnSpc>
              <a:spcBef>
                <a:spcPct val="0"/>
              </a:spcBef>
              <a:buClrTx/>
              <a:buFontTx/>
              <a:buNone/>
            </a:pPr>
            <a:endParaRPr lang="ca-ES" altLang="ca-ES" sz="900" b="0"/>
          </a:p>
        </p:txBody>
      </p:sp>
      <p:sp>
        <p:nvSpPr>
          <p:cNvPr id="14" name="Rectangle 255"/>
          <p:cNvSpPr txBox="1">
            <a:spLocks noChangeArrowheads="1"/>
          </p:cNvSpPr>
          <p:nvPr/>
        </p:nvSpPr>
        <p:spPr bwMode="auto">
          <a:xfrm>
            <a:off x="682625" y="611188"/>
            <a:ext cx="77739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Tx/>
              <a:buAutoNum type="arabicPeriod" startAt="5"/>
              <a:defRPr/>
            </a:pPr>
            <a:r>
              <a:rPr lang="ca-ES" altLang="ca-ES" kern="0"/>
              <a:t>Situacions de necessitat material i instrumental</a:t>
            </a:r>
            <a:br>
              <a:rPr lang="ca-ES" altLang="ca-ES" kern="0"/>
            </a:br>
            <a:r>
              <a:rPr lang="ca-ES" altLang="ca-ES" sz="1800" kern="0"/>
              <a:t>a. Context sociodemogràfic</a:t>
            </a:r>
            <a:endParaRPr lang="ca-ES" altLang="ca-ES" sz="1800" kern="0" dirty="0"/>
          </a:p>
        </p:txBody>
      </p:sp>
      <p:sp>
        <p:nvSpPr>
          <p:cNvPr id="32781" name="Control 45"/>
          <p:cNvSpPr>
            <a:spLocks noChangeArrowheads="1" noChangeShapeType="1"/>
          </p:cNvSpPr>
          <p:nvPr/>
        </p:nvSpPr>
        <p:spPr bwMode="auto">
          <a:xfrm>
            <a:off x="1685925" y="4686300"/>
            <a:ext cx="3875088"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32818" name="Control 58"/>
          <p:cNvSpPr>
            <a:spLocks noChangeArrowheads="1" noChangeShapeType="1"/>
          </p:cNvSpPr>
          <p:nvPr/>
        </p:nvSpPr>
        <p:spPr bwMode="auto">
          <a:xfrm>
            <a:off x="7270750" y="9010650"/>
            <a:ext cx="3881438"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sp>
        <p:nvSpPr>
          <p:cNvPr id="17"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sp>
        <p:nvSpPr>
          <p:cNvPr id="4" name="Control 1"/>
          <p:cNvSpPr>
            <a:spLocks noChangeArrowheads="1" noChangeShapeType="1"/>
          </p:cNvSpPr>
          <p:nvPr/>
        </p:nvSpPr>
        <p:spPr bwMode="auto">
          <a:xfrm>
            <a:off x="185738" y="9136063"/>
            <a:ext cx="4668837" cy="12954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sp>
        <p:nvSpPr>
          <p:cNvPr id="5" name="Control 1"/>
          <p:cNvSpPr>
            <a:spLocks noChangeArrowheads="1" noChangeShapeType="1"/>
          </p:cNvSpPr>
          <p:nvPr/>
        </p:nvSpPr>
        <p:spPr bwMode="auto">
          <a:xfrm>
            <a:off x="185738" y="8882063"/>
            <a:ext cx="4668837" cy="1482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9"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e 2"/>
          <p:cNvGraphicFramePr>
            <a:graphicFrameLocks noChangeAspect="1"/>
          </p:cNvGraphicFramePr>
          <p:nvPr/>
        </p:nvGraphicFramePr>
        <p:xfrm>
          <a:off x="1820441" y="3532188"/>
          <a:ext cx="5703887" cy="2409825"/>
        </p:xfrm>
        <a:graphic>
          <a:graphicData uri="http://schemas.openxmlformats.org/presentationml/2006/ole">
            <mc:AlternateContent xmlns:mc="http://schemas.openxmlformats.org/markup-compatibility/2006">
              <mc:Choice xmlns:v="urn:schemas-microsoft-com:vml" Requires="v">
                <p:oleObj spid="_x0000_s4115" name="Hoja de cálculo" r:id="rId5" imgW="5704626" imgH="2409567" progId="Excel.Sheet.8">
                  <p:embed/>
                </p:oleObj>
              </mc:Choice>
              <mc:Fallback>
                <p:oleObj name="Hoja de cálculo" r:id="rId5" imgW="5704626" imgH="2409567" progId="Excel.Sheet.8">
                  <p:embed/>
                  <p:pic>
                    <p:nvPicPr>
                      <p:cNvPr id="3" name="Objecte 2"/>
                      <p:cNvPicPr/>
                      <p:nvPr/>
                    </p:nvPicPr>
                    <p:blipFill>
                      <a:blip r:embed="rId6"/>
                      <a:stretch>
                        <a:fillRect/>
                      </a:stretch>
                    </p:blipFill>
                    <p:spPr>
                      <a:xfrm>
                        <a:off x="1820441" y="3532188"/>
                        <a:ext cx="5703887" cy="2409825"/>
                      </a:xfrm>
                      <a:prstGeom prst="rect">
                        <a:avLst/>
                      </a:prstGeom>
                    </p:spPr>
                  </p:pic>
                </p:oleObj>
              </mc:Fallback>
            </mc:AlternateContent>
          </a:graphicData>
        </a:graphic>
      </p:graphicFrame>
    </p:spTree>
    <p:extLst>
      <p:ext uri="{BB962C8B-B14F-4D97-AF65-F5344CB8AC3E}">
        <p14:creationId xmlns:p14="http://schemas.microsoft.com/office/powerpoint/2010/main" val="2443380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A0BF43B9-EC88-4DC1-B481-9E3CFBF62B22}" type="slidenum">
              <a:rPr lang="ca-ES" altLang="ca-ES" sz="1000" smtClean="0"/>
              <a:pPr eaLnBrk="1" hangingPunct="1">
                <a:spcBef>
                  <a:spcPct val="0"/>
                </a:spcBef>
                <a:buClrTx/>
                <a:buFontTx/>
                <a:buNone/>
              </a:pPr>
              <a:t>54</a:t>
            </a:fld>
            <a:endParaRPr lang="ca-ES" altLang="ca-ES" sz="1000"/>
          </a:p>
        </p:txBody>
      </p:sp>
      <p:sp>
        <p:nvSpPr>
          <p:cNvPr id="33795" name="Rectangle 58"/>
          <p:cNvSpPr>
            <a:spLocks noChangeArrowheads="1"/>
          </p:cNvSpPr>
          <p:nvPr/>
        </p:nvSpPr>
        <p:spPr bwMode="auto">
          <a:xfrm>
            <a:off x="682625" y="1773238"/>
            <a:ext cx="77771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endParaRPr lang="ca-ES" altLang="ca-ES" sz="1500">
              <a:solidFill>
                <a:srgbClr val="C00000"/>
              </a:solidFill>
            </a:endParaRPr>
          </a:p>
        </p:txBody>
      </p:sp>
      <p:sp>
        <p:nvSpPr>
          <p:cNvPr id="46085" name="Rectangle 59"/>
          <p:cNvSpPr>
            <a:spLocks noChangeArrowheads="1"/>
          </p:cNvSpPr>
          <p:nvPr/>
        </p:nvSpPr>
        <p:spPr bwMode="auto">
          <a:xfrm>
            <a:off x="639243" y="1666137"/>
            <a:ext cx="7773988" cy="458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marL="0" indent="0" algn="just">
              <a:spcBef>
                <a:spcPct val="0"/>
              </a:spcBef>
              <a:buFont typeface="Wingdings" pitchFamily="2" charset="2"/>
              <a:buNone/>
              <a:defRPr/>
            </a:pPr>
            <a:r>
              <a:rPr lang="ca-ES" altLang="ca-ES" sz="1400" dirty="0">
                <a:solidFill>
                  <a:srgbClr val="C00000"/>
                </a:solidFill>
              </a:rPr>
              <a:t>1. Les actuacions preventives i d’inserció social</a:t>
            </a:r>
          </a:p>
          <a:p>
            <a:pPr algn="just">
              <a:spcBef>
                <a:spcPct val="0"/>
              </a:spcBef>
              <a:defRPr/>
            </a:pPr>
            <a:endParaRPr lang="ca-ES" altLang="ca-ES" sz="1000" b="0" dirty="0"/>
          </a:p>
          <a:p>
            <a:pPr marL="0" indent="0" algn="just">
              <a:spcBef>
                <a:spcPct val="0"/>
              </a:spcBef>
              <a:buFont typeface="Wingdings" pitchFamily="2" charset="2"/>
              <a:buNone/>
              <a:defRPr/>
            </a:pPr>
            <a:r>
              <a:rPr lang="ca-ES" altLang="ca-ES" sz="1500" b="0" dirty="0"/>
              <a:t>En l’àmbit de les necessitats materials i instrumentals s’han desenvolupat un seguit de dispositius i actuacions per a la inserció social de determinats col·lectius:</a:t>
            </a:r>
          </a:p>
          <a:p>
            <a:pPr marL="0" indent="0" algn="just">
              <a:spcBef>
                <a:spcPct val="0"/>
              </a:spcBef>
              <a:buFont typeface="Wingdings" pitchFamily="2" charset="2"/>
              <a:buNone/>
              <a:defRPr/>
            </a:pPr>
            <a:endParaRPr lang="ca-ES" altLang="ca-ES" sz="800" b="0" dirty="0">
              <a:solidFill>
                <a:srgbClr val="C00000"/>
              </a:solidFill>
            </a:endParaRPr>
          </a:p>
          <a:p>
            <a:pPr algn="just" eaLnBrk="1" hangingPunct="1">
              <a:defRPr/>
            </a:pPr>
            <a:r>
              <a:rPr lang="ca-ES" altLang="ca-ES" sz="1300" dirty="0"/>
              <a:t>Plans d’inclusió social. </a:t>
            </a:r>
          </a:p>
          <a:p>
            <a:pPr marL="0" indent="0" algn="just" eaLnBrk="1" hangingPunct="1">
              <a:buFont typeface="Wingdings" pitchFamily="2" charset="2"/>
              <a:buNone/>
              <a:defRPr/>
            </a:pPr>
            <a:r>
              <a:rPr lang="ca-ES" altLang="ca-ES" sz="1300" b="0" dirty="0"/>
              <a:t>El 2020 la Generalitat ha finançat els plans de 52 ens locals.</a:t>
            </a:r>
          </a:p>
          <a:p>
            <a:pPr marL="0" indent="0" algn="just" eaLnBrk="1" hangingPunct="1">
              <a:buFont typeface="Wingdings" pitchFamily="2" charset="2"/>
              <a:buNone/>
              <a:defRPr/>
            </a:pPr>
            <a:endParaRPr lang="ca-ES" altLang="ca-ES" sz="800" dirty="0"/>
          </a:p>
          <a:p>
            <a:r>
              <a:rPr lang="ca-ES" altLang="ca-ES" sz="1300" dirty="0"/>
              <a:t>Servei d’intervenció socioeducativa per a infants i adolescents.</a:t>
            </a:r>
            <a:r>
              <a:rPr lang="ca-ES" sz="1300" dirty="0"/>
              <a:t> </a:t>
            </a:r>
          </a:p>
          <a:p>
            <a:pPr marL="0" indent="0" algn="just">
              <a:buNone/>
            </a:pPr>
            <a:r>
              <a:rPr lang="ca-ES" sz="1300" b="0" dirty="0"/>
              <a:t>Els serveis d’intervenció socioeducativa (SIS) són uns recursos/equips preventius, que donen resposta a les necessitats d’intervenció socioeducativa en els casos de risc de </a:t>
            </a:r>
            <a:r>
              <a:rPr lang="ca-ES" sz="1300" b="0" dirty="0" err="1"/>
              <a:t>desprotecció</a:t>
            </a:r>
            <a:r>
              <a:rPr lang="ca-ES" sz="1300" b="0" dirty="0"/>
              <a:t>, amb caràcter diürn, i que permeten actuar preventivament i evitar la separació de l’infant o adolescent de la seva família i del seu entorn habitual, a fi de treballar les seves necessitats en l’entorn comunitari. El nombre d’infants i adolescents atesos per aquests programes, entre d’altres pels centres oberts derivats pels serveis socials bàsics va ser, l’any 2020, de 10.952, xifra que suposa haver donat atenció al 7,8 per cada 1.000 infants i adolescents de Catalunya.  </a:t>
            </a:r>
          </a:p>
          <a:p>
            <a:pPr marL="0" indent="0" algn="just">
              <a:buNone/>
            </a:pPr>
            <a:endParaRPr lang="ca-ES" sz="800" b="0" dirty="0"/>
          </a:p>
          <a:p>
            <a:pPr algn="just"/>
            <a:r>
              <a:rPr lang="ca-ES" sz="1300" dirty="0"/>
              <a:t>Inserció social adreçada a joves procedents de la xarxa de protecció social.</a:t>
            </a:r>
          </a:p>
          <a:p>
            <a:pPr marL="0" indent="0" algn="just">
              <a:buNone/>
            </a:pPr>
            <a:r>
              <a:rPr lang="ca-ES" sz="1300" b="0" dirty="0"/>
              <a:t>Un dels serveis que ofereix l’Àrea de Suport als Joves Tutelats i </a:t>
            </a:r>
            <a:r>
              <a:rPr lang="ca-ES" sz="1300" b="0" dirty="0" err="1"/>
              <a:t>Extutelats</a:t>
            </a:r>
            <a:r>
              <a:rPr lang="ca-ES" sz="1300" b="0" dirty="0"/>
              <a:t> (ASJTET) és el de seguiment socioeducatiu, destinat a prevenir o pal·liar la situació de risc de joves d’entre 16 i 20 anys procurant la seva integració sociolaboral i fomentant la seva autonomia i emancipació. Durant l’any 2020, un total de </a:t>
            </a:r>
            <a:r>
              <a:rPr lang="pt-BR" sz="1300" b="0" dirty="0"/>
              <a:t>4.505  </a:t>
            </a:r>
            <a:r>
              <a:rPr lang="pt-BR" sz="1300" b="0" dirty="0" err="1"/>
              <a:t>joves</a:t>
            </a:r>
            <a:r>
              <a:rPr lang="pt-BR" sz="1300" b="0" dirty="0"/>
              <a:t> (1.116 </a:t>
            </a:r>
            <a:r>
              <a:rPr lang="pt-BR" sz="1300" b="0" dirty="0" err="1"/>
              <a:t>noies</a:t>
            </a:r>
            <a:r>
              <a:rPr lang="pt-BR" sz="1300" b="0" dirty="0"/>
              <a:t> i 3.389 </a:t>
            </a:r>
            <a:r>
              <a:rPr lang="pt-BR" sz="1300" b="0" dirty="0" err="1"/>
              <a:t>nois</a:t>
            </a:r>
            <a:r>
              <a:rPr lang="pt-BR" sz="1300" b="0" dirty="0"/>
              <a:t>)</a:t>
            </a:r>
            <a:r>
              <a:rPr lang="ca-ES" sz="1300" b="0" dirty="0"/>
              <a:t> van disposar d’un suport socioeducatiu.</a:t>
            </a:r>
            <a:endParaRPr lang="ca-ES" altLang="ca-ES" sz="1300" dirty="0"/>
          </a:p>
        </p:txBody>
      </p:sp>
      <p:sp>
        <p:nvSpPr>
          <p:cNvPr id="33798" name="Control 5"/>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0" name="Rectangle 9"/>
          <p:cNvSpPr txBox="1">
            <a:spLocks noChangeArrowheads="1"/>
          </p:cNvSpPr>
          <p:nvPr/>
        </p:nvSpPr>
        <p:spPr bwMode="auto">
          <a:xfrm>
            <a:off x="682625" y="611188"/>
            <a:ext cx="8066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24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marL="457200" indent="-457200" eaLnBrk="1" hangingPunct="1">
              <a:buFontTx/>
              <a:buAutoNum type="arabicPeriod" startAt="5"/>
              <a:defRPr/>
            </a:pPr>
            <a:r>
              <a:rPr lang="ca-ES" altLang="ca-ES" kern="0"/>
              <a:t>Situacions de necessitat material i instrumental</a:t>
            </a:r>
            <a:br>
              <a:rPr lang="ca-ES" altLang="ca-ES" kern="0"/>
            </a:br>
            <a:r>
              <a:rPr lang="ca-ES" altLang="ca-ES" sz="1800" kern="0"/>
              <a:t>b. Acció del sistema davant la necessitat material i instrumental</a:t>
            </a:r>
            <a:endParaRPr lang="ca-ES" altLang="ca-ES" sz="1800" kern="0" dirty="0"/>
          </a:p>
        </p:txBody>
      </p:sp>
      <p:pic>
        <p:nvPicPr>
          <p:cNvPr id="9"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E0C2EAC9-45FC-4493-9F40-CDA334A10AF1}" type="slidenum">
              <a:rPr lang="ca-ES" altLang="ca-ES" sz="1000" smtClean="0"/>
              <a:pPr eaLnBrk="1" hangingPunct="1">
                <a:spcBef>
                  <a:spcPct val="0"/>
                </a:spcBef>
                <a:buClrTx/>
                <a:buFontTx/>
                <a:buNone/>
              </a:pPr>
              <a:t>55</a:t>
            </a:fld>
            <a:endParaRPr lang="ca-ES" altLang="ca-ES" sz="1000" dirty="0"/>
          </a:p>
        </p:txBody>
      </p:sp>
      <p:sp>
        <p:nvSpPr>
          <p:cNvPr id="34819" name="Rectangle 5"/>
          <p:cNvSpPr>
            <a:spLocks noChangeArrowheads="1"/>
          </p:cNvSpPr>
          <p:nvPr/>
        </p:nvSpPr>
        <p:spPr bwMode="auto">
          <a:xfrm>
            <a:off x="682625" y="1773238"/>
            <a:ext cx="79930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34820" name="Rectangle 6"/>
          <p:cNvSpPr>
            <a:spLocks noChangeArrowheads="1"/>
          </p:cNvSpPr>
          <p:nvPr/>
        </p:nvSpPr>
        <p:spPr bwMode="auto">
          <a:xfrm>
            <a:off x="685801" y="2060575"/>
            <a:ext cx="7774632" cy="43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r>
              <a:rPr lang="ca-ES" altLang="ca-ES" sz="1500" dirty="0"/>
              <a:t>Inserció social adreçada a persones amb discapacitat.</a:t>
            </a:r>
          </a:p>
          <a:p>
            <a:pPr marL="0" indent="0" algn="just" eaLnBrk="1" hangingPunct="1">
              <a:buNone/>
            </a:pPr>
            <a:r>
              <a:rPr lang="ca-ES" sz="1400" b="0" dirty="0"/>
              <a:t>A Catalunya l’any 2020 es van finançar un total de 10.183 places per a</a:t>
            </a:r>
            <a:r>
              <a:rPr lang="ca-ES" sz="1400" b="0" dirty="0">
                <a:solidFill>
                  <a:srgbClr val="FF0000"/>
                </a:solidFill>
              </a:rPr>
              <a:t> </a:t>
            </a:r>
            <a:r>
              <a:rPr lang="ca-ES" sz="1400" b="0" dirty="0"/>
              <a:t>persones amb discapacitat intel·lectual mitjançant el Servei de Teràpia Ocupacional i el Servei Ocupacional d’Inserció. Pel que fa a les persones amb discapacitat derivada de malaltia mental, el sistema català de serveis socials va oferir l’any 2020 un total de 1.387 places (1.060 places amb finançament públic) de servei </a:t>
            </a:r>
            <a:r>
              <a:rPr lang="ca-ES" sz="1400" b="0" dirty="0" err="1"/>
              <a:t>prelaboral</a:t>
            </a:r>
            <a:r>
              <a:rPr lang="ca-ES" sz="1400" b="0" dirty="0"/>
              <a:t>, servei orientat a procurar la capacitació i habilitació de les persones en edat laboral amb un diagnòstic de trastorn mental sever.</a:t>
            </a:r>
          </a:p>
          <a:p>
            <a:pPr algn="just" eaLnBrk="1" hangingPunct="1">
              <a:buFont typeface="Wingdings" pitchFamily="2" charset="2"/>
              <a:buNone/>
            </a:pPr>
            <a:endParaRPr lang="ca-ES" altLang="ca-ES" sz="1400" b="0" dirty="0"/>
          </a:p>
          <a:p>
            <a:pPr algn="just" eaLnBrk="1" hangingPunct="1"/>
            <a:r>
              <a:rPr lang="ca-ES" altLang="ca-ES" sz="1500" dirty="0"/>
              <a:t>Inserció social adreçada a persones en risc d’exclusió social.</a:t>
            </a:r>
          </a:p>
          <a:p>
            <a:pPr algn="just" eaLnBrk="1" hangingPunct="1">
              <a:buFont typeface="Wingdings" pitchFamily="2" charset="2"/>
              <a:buNone/>
            </a:pPr>
            <a:r>
              <a:rPr lang="ca-ES" altLang="ca-ES" sz="1400" b="0" dirty="0"/>
              <a:t>En aquest àmbit d’actuació ens fixem en dos col·lectius sensibles: les persones</a:t>
            </a:r>
          </a:p>
          <a:p>
            <a:pPr algn="just" eaLnBrk="1" hangingPunct="1">
              <a:buFont typeface="Wingdings" pitchFamily="2" charset="2"/>
              <a:buNone/>
            </a:pPr>
            <a:r>
              <a:rPr lang="ca-ES" altLang="ca-ES" sz="1400" b="0" dirty="0"/>
              <a:t>drogodependents i les persones amb VIH. </a:t>
            </a:r>
          </a:p>
          <a:p>
            <a:pPr lvl="1" algn="just" eaLnBrk="1" hangingPunct="1"/>
            <a:r>
              <a:rPr lang="ca-ES" altLang="ca-ES" sz="1400" b="0" dirty="0"/>
              <a:t>Per a les persones drogodependents s’ofereixen dispositius específics d’atenció diürna i residencial. El 2020 es disposava de 271 places de centre de dia, 283 places de llar amb suport i 1.232 places en comunitats terapèutiques. </a:t>
            </a:r>
          </a:p>
          <a:p>
            <a:pPr lvl="1" algn="just" eaLnBrk="1" hangingPunct="1"/>
            <a:r>
              <a:rPr lang="ca-ES" altLang="ca-ES" sz="1400" b="0" dirty="0"/>
              <a:t>En el cas de les persones afectades pel VIH i que han desenvolupat la malaltia, el 2020  es disposava de 152 places de llar residència i de llar amb suport professional.</a:t>
            </a:r>
          </a:p>
          <a:p>
            <a:pPr algn="just" eaLnBrk="1" hangingPunct="1">
              <a:buFont typeface="Wingdings" pitchFamily="2" charset="2"/>
              <a:buNone/>
            </a:pPr>
            <a:endParaRPr lang="ca-ES" altLang="ca-ES" sz="1400" b="0" dirty="0"/>
          </a:p>
          <a:p>
            <a:pPr algn="just" eaLnBrk="1" hangingPunct="1">
              <a:buFont typeface="Wingdings" pitchFamily="2" charset="2"/>
              <a:buNone/>
            </a:pPr>
            <a:endParaRPr lang="ca-ES" altLang="ca-ES" sz="1400" dirty="0"/>
          </a:p>
        </p:txBody>
      </p:sp>
      <p:sp>
        <p:nvSpPr>
          <p:cNvPr id="34821" name="Rectangle 9"/>
          <p:cNvSpPr>
            <a:spLocks noGrp="1" noChangeArrowheads="1"/>
          </p:cNvSpPr>
          <p:nvPr>
            <p:ph type="title" idx="4294967295"/>
          </p:nvPr>
        </p:nvSpPr>
        <p:spPr>
          <a:xfrm>
            <a:off x="682625" y="611188"/>
            <a:ext cx="8066088" cy="1008062"/>
          </a:xfrm>
        </p:spPr>
        <p:txBody>
          <a:bodyPr/>
          <a:lstStyle/>
          <a:p>
            <a:pPr marL="457200" indent="-457200" eaLnBrk="1" hangingPunct="1">
              <a:buFontTx/>
              <a:buAutoNum type="arabicPeriod" startAt="5"/>
            </a:pPr>
            <a:r>
              <a:rPr lang="ca-ES" altLang="ca-ES"/>
              <a:t>Situacions de necessitat material i instrumental</a:t>
            </a:r>
            <a:br>
              <a:rPr lang="ca-ES" altLang="ca-ES"/>
            </a:br>
            <a:r>
              <a:rPr lang="ca-ES" altLang="ca-ES" sz="1800"/>
              <a:t>b. Acció del sistema davant la necessitat material i instrumental</a:t>
            </a:r>
          </a:p>
        </p:txBody>
      </p:sp>
      <p:pic>
        <p:nvPicPr>
          <p:cNvPr id="8"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7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idor de número de diapositiva 1"/>
          <p:cNvSpPr>
            <a:spLocks noGrp="1"/>
          </p:cNvSpPr>
          <p:nvPr>
            <p:ph type="sldNum" sz="quarter" idx="4294967295"/>
          </p:nvPr>
        </p:nvSpPr>
        <p:spPr>
          <a:xfrm>
            <a:off x="6804248" y="6286500"/>
            <a:ext cx="2133600" cy="476250"/>
          </a:xfrm>
          <a:noFill/>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DF18A92E-51C0-4812-9F18-CDD12EB14E79}" type="slidenum">
              <a:rPr lang="ca-ES" altLang="ca-ES" sz="1000" smtClean="0"/>
              <a:pPr eaLnBrk="1" hangingPunct="1">
                <a:spcBef>
                  <a:spcPct val="0"/>
                </a:spcBef>
                <a:buClrTx/>
                <a:buFontTx/>
                <a:buNone/>
              </a:pPr>
              <a:t>56</a:t>
            </a:fld>
            <a:endParaRPr lang="ca-ES" altLang="ca-ES" sz="1000" dirty="0"/>
          </a:p>
        </p:txBody>
      </p:sp>
      <p:sp>
        <p:nvSpPr>
          <p:cNvPr id="3" name="Rectangle 6"/>
          <p:cNvSpPr>
            <a:spLocks noChangeArrowheads="1"/>
          </p:cNvSpPr>
          <p:nvPr/>
        </p:nvSpPr>
        <p:spPr bwMode="auto">
          <a:xfrm>
            <a:off x="685800" y="1844675"/>
            <a:ext cx="7773988"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lgn="just" eaLnBrk="1" hangingPunct="1">
              <a:spcBef>
                <a:spcPct val="0"/>
              </a:spcBef>
              <a:buClrTx/>
              <a:buFontTx/>
              <a:buNone/>
              <a:defRPr/>
            </a:pPr>
            <a:r>
              <a:rPr lang="ca-ES" altLang="ca-ES" sz="1400" dirty="0">
                <a:solidFill>
                  <a:srgbClr val="C00000"/>
                </a:solidFill>
              </a:rPr>
              <a:t>2. Les prestacions econòmiques</a:t>
            </a:r>
          </a:p>
          <a:p>
            <a:pPr marL="0" indent="0">
              <a:buFont typeface="Wingdings" pitchFamily="2" charset="2"/>
              <a:buNone/>
              <a:defRPr/>
            </a:pPr>
            <a:endParaRPr lang="ca-ES" sz="1300" dirty="0"/>
          </a:p>
          <a:p>
            <a:pPr algn="just">
              <a:defRPr/>
            </a:pPr>
            <a:r>
              <a:rPr lang="ca-ES" sz="1300" dirty="0"/>
              <a:t>Renda Garantida de ciutadania: </a:t>
            </a:r>
            <a:r>
              <a:rPr lang="ca-ES" sz="1300" b="0" dirty="0"/>
              <a:t>el Parlament de Catalunya aprova la prestació de dret subjectiu el 12 de juliol i entra en vigor el 15 de setembre de 2017. Amb dades de desembre</a:t>
            </a:r>
            <a:r>
              <a:rPr lang="ca-ES" sz="1300" b="0" dirty="0">
                <a:solidFill>
                  <a:srgbClr val="FF0000"/>
                </a:solidFill>
              </a:rPr>
              <a:t> </a:t>
            </a:r>
            <a:r>
              <a:rPr lang="ca-ES" sz="1300" b="0" dirty="0"/>
              <a:t>de 2021, més de 170.798</a:t>
            </a:r>
            <a:r>
              <a:rPr lang="ca-ES" sz="1300" b="0" dirty="0">
                <a:solidFill>
                  <a:srgbClr val="FF0000"/>
                </a:solidFill>
              </a:rPr>
              <a:t> </a:t>
            </a:r>
            <a:r>
              <a:rPr lang="ca-ES" sz="1300" b="0" dirty="0"/>
              <a:t>persones es beneficien de la llei, de les quals, 123.152 són beneficiaris que reben la prestació o el complement de pensions, prestacions i altres ajuts activables en el marc d’aquesta prestació, i 47.646 són pensionistes i beneficiaris de prestacions estatals amb les rendes més baixes (perceptors del Complements de Pensions No Contributives o d’altres prestacions estatals).</a:t>
            </a:r>
          </a:p>
          <a:p>
            <a:pPr marL="0" indent="0" algn="just">
              <a:buNone/>
              <a:defRPr/>
            </a:pPr>
            <a:endParaRPr lang="ca-ES" sz="1300" b="0" dirty="0"/>
          </a:p>
          <a:p>
            <a:pPr algn="just">
              <a:buFont typeface="Wingdings" pitchFamily="2" charset="2"/>
              <a:buChar char="q"/>
              <a:defRPr/>
            </a:pPr>
            <a:r>
              <a:rPr lang="ca-ES" sz="1300" dirty="0"/>
              <a:t>Pensions no contributives: </a:t>
            </a:r>
            <a:r>
              <a:rPr lang="ca-ES" sz="1300" b="0" dirty="0"/>
              <a:t>a Catalunya, els perceptors/ores de pensions no contributives per jubilació que van passar pel sistema a 31 de desembre de 2020 ascendien a 34.418 i els perceptors/ores de pensions no contributives per invalidesa a 26.229, amb un total de 60.647 beneficiaris. </a:t>
            </a:r>
          </a:p>
          <a:p>
            <a:pPr algn="just">
              <a:buFont typeface="Wingdings" pitchFamily="2" charset="2"/>
              <a:buNone/>
              <a:defRPr/>
            </a:pPr>
            <a:endParaRPr lang="ca-ES" sz="1300" b="0" dirty="0"/>
          </a:p>
          <a:p>
            <a:pPr algn="just">
              <a:defRPr/>
            </a:pPr>
            <a:r>
              <a:rPr lang="ca-ES" sz="1300" dirty="0"/>
              <a:t>Prestació complementària per a pensionistes de la modalitat no contributiva</a:t>
            </a:r>
            <a:r>
              <a:rPr lang="ca-ES" sz="1300" b="0" dirty="0"/>
              <a:t>, per invalidesa o jubilació (Llei 13/2006, de 27 de juliol, de prestacions socials de caràcter econòmic). A 31 de desembre de 2020 hi havia un total de 47.991 persones beneficiàries d’aquesta prestació.</a:t>
            </a:r>
            <a:endParaRPr lang="es-ES" sz="1300" b="0" dirty="0"/>
          </a:p>
          <a:p>
            <a:pPr algn="just">
              <a:buFont typeface="Wingdings" pitchFamily="2" charset="2"/>
              <a:buNone/>
              <a:defRPr/>
            </a:pPr>
            <a:endParaRPr lang="es-ES" sz="1400" b="0" dirty="0"/>
          </a:p>
        </p:txBody>
      </p:sp>
      <p:sp>
        <p:nvSpPr>
          <p:cNvPr id="35844" name="Rectangle 9"/>
          <p:cNvSpPr txBox="1">
            <a:spLocks noChangeArrowheads="1"/>
          </p:cNvSpPr>
          <p:nvPr/>
        </p:nvSpPr>
        <p:spPr bwMode="auto">
          <a:xfrm>
            <a:off x="682625" y="611188"/>
            <a:ext cx="80660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457200" indent="-4572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AutoNum type="arabicPeriod" startAt="5"/>
            </a:pPr>
            <a:r>
              <a:rPr lang="ca-ES" altLang="ca-ES" sz="2400">
                <a:solidFill>
                  <a:srgbClr val="C00000"/>
                </a:solidFill>
              </a:rPr>
              <a:t>Situacions de necessitat material i instrumental</a:t>
            </a:r>
            <a:br>
              <a:rPr lang="ca-ES" altLang="ca-ES" sz="2400">
                <a:solidFill>
                  <a:srgbClr val="C00000"/>
                </a:solidFill>
              </a:rPr>
            </a:br>
            <a:r>
              <a:rPr lang="ca-ES" altLang="ca-ES" sz="1800">
                <a:solidFill>
                  <a:srgbClr val="C00000"/>
                </a:solidFill>
              </a:rPr>
              <a:t>b. Acció del sistema davant la necessitat material i instrumental</a:t>
            </a: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90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idor de número de diapositiva 1"/>
          <p:cNvSpPr>
            <a:spLocks noGrp="1"/>
          </p:cNvSpPr>
          <p:nvPr>
            <p:ph type="sldNum" sz="quarter" idx="4294967295"/>
          </p:nvPr>
        </p:nvSpPr>
        <p:spPr>
          <a:xfrm>
            <a:off x="6732240" y="6286500"/>
            <a:ext cx="2133600" cy="476250"/>
          </a:xfrm>
          <a:noFill/>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01DF2D3D-03C1-4FD3-8A1B-6A8190A901DA}" type="slidenum">
              <a:rPr lang="ca-ES" altLang="ca-ES" sz="1000" smtClean="0"/>
              <a:pPr eaLnBrk="1" hangingPunct="1">
                <a:spcBef>
                  <a:spcPct val="0"/>
                </a:spcBef>
                <a:buClrTx/>
                <a:buFontTx/>
                <a:buNone/>
              </a:pPr>
              <a:t>57</a:t>
            </a:fld>
            <a:endParaRPr lang="ca-ES" altLang="ca-ES" sz="1000" dirty="0"/>
          </a:p>
        </p:txBody>
      </p:sp>
      <p:sp>
        <p:nvSpPr>
          <p:cNvPr id="3" name="Rectangle 6"/>
          <p:cNvSpPr>
            <a:spLocks noChangeArrowheads="1"/>
          </p:cNvSpPr>
          <p:nvPr/>
        </p:nvSpPr>
        <p:spPr bwMode="auto">
          <a:xfrm>
            <a:off x="685800" y="1844675"/>
            <a:ext cx="7773988"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marL="0" indent="0" algn="just">
              <a:buFont typeface="Wingdings" pitchFamily="2" charset="2"/>
              <a:buNone/>
              <a:defRPr/>
            </a:pPr>
            <a:r>
              <a:rPr lang="ca-ES" sz="1400" dirty="0">
                <a:solidFill>
                  <a:srgbClr val="C00000"/>
                </a:solidFill>
              </a:rPr>
              <a:t>3. L’atenció a les urgències socials</a:t>
            </a:r>
          </a:p>
          <a:p>
            <a:pPr marL="0" indent="0" algn="just">
              <a:buFont typeface="Wingdings" pitchFamily="2" charset="2"/>
              <a:buNone/>
              <a:defRPr/>
            </a:pPr>
            <a:endParaRPr lang="ca-ES" sz="1400" dirty="0">
              <a:solidFill>
                <a:srgbClr val="C00000"/>
              </a:solidFill>
            </a:endParaRPr>
          </a:p>
          <a:p>
            <a:pPr algn="just">
              <a:defRPr/>
            </a:pPr>
            <a:r>
              <a:rPr lang="ca-ES" sz="1300" b="0" dirty="0"/>
              <a:t>La xarxa </a:t>
            </a:r>
            <a:r>
              <a:rPr lang="ca-ES" sz="1300" dirty="0"/>
              <a:t>d’acolliment residencial d’estada limitada </a:t>
            </a:r>
            <a:r>
              <a:rPr lang="ca-ES" sz="1300" b="0" dirty="0"/>
              <a:t>inclou la residència temporal per a persones adultes en situació d’exclusió social i l’acolliment residencial d’urgència. L’any 2020 es van atendre 6.341 persones usuàries i hi va haver 684.625 estades en el primer cas, i 10.345 persones usuàries i 868.047 estades en el segon.</a:t>
            </a:r>
          </a:p>
          <a:p>
            <a:pPr algn="just">
              <a:defRPr/>
            </a:pPr>
            <a:r>
              <a:rPr lang="ca-ES" sz="1300" b="0" dirty="0"/>
              <a:t>El </a:t>
            </a:r>
            <a:r>
              <a:rPr lang="ca-ES" sz="1300" dirty="0"/>
              <a:t>servei de menjador social</a:t>
            </a:r>
            <a:r>
              <a:rPr lang="ca-ES" sz="1300" b="0" dirty="0"/>
              <a:t> es destina a cobrir les necessitats bàsiques d’alimentació d’aquelles persones i famílies amb dificultats econòmiques greus. S’adreça a l’atenció de les situacions d’urgència social i també se’n pot fer ús de manera preventiva per evitar la situació d’urgència social. Amb dades provisionals, l’any 2020 hi va haver 36.098 persones usuàries i es van servir 1.869.170 àpats al servei de menjador social.</a:t>
            </a:r>
            <a:endParaRPr lang="es-ES" sz="1300" b="0" dirty="0"/>
          </a:p>
          <a:p>
            <a:pPr marL="361950" indent="-361950" algn="just">
              <a:defRPr/>
            </a:pPr>
            <a:r>
              <a:rPr lang="ca-ES" sz="1300" b="0" dirty="0"/>
              <a:t>Les </a:t>
            </a:r>
            <a:r>
              <a:rPr lang="ca-ES" sz="1300" dirty="0"/>
              <a:t>prestacions econòmiques d’urgència social </a:t>
            </a:r>
            <a:r>
              <a:rPr lang="ca-ES" sz="1300" b="0" dirty="0"/>
              <a:t>són una alternativa utilitzada per les àrees bàsiques de serveis socials tant per atendre les situacions d’urgència social com per prevenir la seva aparició. S’han utilitzat per fer front a les necessitats urgents d’allotjament i alimentació i també han dotat econòmicament partides destinades a satisfer altres necessitats socials per prevenir l’aparició de situacions de risc social i d’urgència. </a:t>
            </a:r>
          </a:p>
          <a:p>
            <a:pPr marL="361950" indent="0" algn="just">
              <a:buNone/>
              <a:defRPr/>
            </a:pPr>
            <a:r>
              <a:rPr lang="ca-ES" sz="1300" b="0" dirty="0"/>
              <a:t>La despesa total en ajuts d’urgència, sense comptar els ajuts per subministraments, l’any 2020 per part dels ens locals titulars d’àrees bàsiques de serveis socials es va situar en els 79,8 milions d’euros (dades provisionals) i es va atendre a un total de 359.618   persones.</a:t>
            </a:r>
          </a:p>
          <a:p>
            <a:pPr>
              <a:defRPr/>
            </a:pPr>
            <a:endParaRPr lang="ca-ES" sz="1400" dirty="0"/>
          </a:p>
        </p:txBody>
      </p:sp>
      <p:sp>
        <p:nvSpPr>
          <p:cNvPr id="36868" name="Rectangle 9"/>
          <p:cNvSpPr txBox="1">
            <a:spLocks noChangeArrowheads="1"/>
          </p:cNvSpPr>
          <p:nvPr/>
        </p:nvSpPr>
        <p:spPr bwMode="auto">
          <a:xfrm>
            <a:off x="682625" y="611188"/>
            <a:ext cx="80660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457200" indent="-457200"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AutoNum type="arabicPeriod" startAt="5"/>
            </a:pPr>
            <a:r>
              <a:rPr lang="ca-ES" altLang="ca-ES" sz="2400">
                <a:solidFill>
                  <a:srgbClr val="C00000"/>
                </a:solidFill>
              </a:rPr>
              <a:t>Situacions de necessitat material i instrumental</a:t>
            </a:r>
            <a:br>
              <a:rPr lang="ca-ES" altLang="ca-ES" sz="2400">
                <a:solidFill>
                  <a:srgbClr val="C00000"/>
                </a:solidFill>
              </a:rPr>
            </a:br>
            <a:r>
              <a:rPr lang="ca-ES" altLang="ca-ES" sz="1800">
                <a:solidFill>
                  <a:srgbClr val="C00000"/>
                </a:solidFill>
              </a:rPr>
              <a:t>b. Acció del sistema davant la necessitat material i instrumental</a:t>
            </a: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39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58</a:t>
            </a:fld>
            <a:endParaRPr lang="ca-ES" altLang="ca-ES" sz="1000" dirty="0"/>
          </a:p>
        </p:txBody>
      </p:sp>
      <p:sp>
        <p:nvSpPr>
          <p:cNvPr id="37891" name="Rectangle 5"/>
          <p:cNvSpPr>
            <a:spLocks noChangeArrowheads="1"/>
          </p:cNvSpPr>
          <p:nvPr/>
        </p:nvSpPr>
        <p:spPr bwMode="auto">
          <a:xfrm>
            <a:off x="682625" y="1773238"/>
            <a:ext cx="79930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0128" y="1771389"/>
            <a:ext cx="7773988"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La Pobresa Energètica</a:t>
            </a:r>
          </a:p>
          <a:p>
            <a:pPr marL="0" indent="0" algn="just">
              <a:buNone/>
              <a:defRPr/>
            </a:pPr>
            <a:r>
              <a:rPr lang="ca-ES" sz="1400" b="0" dirty="0"/>
              <a:t>El Departament de Drets Socials, mitjançant el contracte programa amb els ens locals, va destinar el 2020 i 2021 5,1 M€ anuals a atendre deutes per rebuts impagats de subministraments d’aigua, llum i gas. El 2020 les persones beneficiàries dels ajuts van ser 78.412. Del conjunt de llars beneficiàries, el 64,8% ho eren de col·lectius especialment vulnerables, dels quals un 37,7% llars amb dos adults o més amb fills a càrrec, un 12,7% famílies monoparentals i un 14,4% persones majors de 65 anys. </a:t>
            </a:r>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Tx/>
              <a:buAutoNum type="arabicPeriod" startAt="5"/>
            </a:pPr>
            <a:r>
              <a:rPr lang="ca-ES" altLang="ca-ES"/>
              <a:t>Situacions de necessitat material i instrumental</a:t>
            </a:r>
            <a:br>
              <a:rPr lang="ca-ES" altLang="ca-ES"/>
            </a:br>
            <a:r>
              <a:rPr lang="ca-ES" altLang="ca-ES" sz="1800"/>
              <a:t>b. Acció del sistema davant la necessitat material i instrumental</a:t>
            </a:r>
          </a:p>
        </p:txBody>
      </p:sp>
      <p:sp>
        <p:nvSpPr>
          <p:cNvPr id="37895" name="Control 4"/>
          <p:cNvSpPr>
            <a:spLocks noChangeArrowheads="1" noChangeShapeType="1"/>
          </p:cNvSpPr>
          <p:nvPr/>
        </p:nvSpPr>
        <p:spPr bwMode="auto">
          <a:xfrm>
            <a:off x="726525" y="2488470"/>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9"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678845" y="5691734"/>
            <a:ext cx="7773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marL="0" indent="0" algn="just">
              <a:buNone/>
              <a:defRPr/>
            </a:pPr>
            <a:r>
              <a:rPr lang="ca-ES" sz="1400" b="0" dirty="0"/>
              <a:t>A més, la Generalitat destina 10,8 M€ a condonar el deute dels anys 2019 i 2020 de fins 35.000 famílies vulnerables en l’àmbit de la pobresa energètica.</a:t>
            </a:r>
          </a:p>
        </p:txBody>
      </p:sp>
      <p:sp>
        <p:nvSpPr>
          <p:cNvPr id="13" name="Rectangle 354"/>
          <p:cNvSpPr>
            <a:spLocks noChangeArrowheads="1"/>
          </p:cNvSpPr>
          <p:nvPr/>
        </p:nvSpPr>
        <p:spPr bwMode="auto">
          <a:xfrm>
            <a:off x="726525" y="3414916"/>
            <a:ext cx="7726308" cy="2276818"/>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14" name="Text Box 802"/>
          <p:cNvSpPr txBox="1">
            <a:spLocks noChangeArrowheads="1"/>
          </p:cNvSpPr>
          <p:nvPr/>
        </p:nvSpPr>
        <p:spPr bwMode="auto">
          <a:xfrm>
            <a:off x="947540" y="3434229"/>
            <a:ext cx="7224860" cy="28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None/>
            </a:pPr>
            <a:r>
              <a:rPr lang="ca-ES" altLang="ca-ES" sz="1050" dirty="0">
                <a:solidFill>
                  <a:srgbClr val="4D4D4D"/>
                </a:solidFill>
              </a:rPr>
              <a:t>% de llars/famílies a les quals s’ha concedit un ajut d’urgència social de subministrament, per tipus de llar. 2020 </a:t>
            </a:r>
          </a:p>
        </p:txBody>
      </p:sp>
      <p:graphicFrame>
        <p:nvGraphicFramePr>
          <p:cNvPr id="15" name="Objecte 14"/>
          <p:cNvGraphicFramePr>
            <a:graphicFrameLocks noChangeAspect="1"/>
          </p:cNvGraphicFramePr>
          <p:nvPr>
            <p:extLst>
              <p:ext uri="{D42A27DB-BD31-4B8C-83A1-F6EECF244321}">
                <p14:modId xmlns:p14="http://schemas.microsoft.com/office/powerpoint/2010/main" val="893344158"/>
              </p:ext>
            </p:extLst>
          </p:nvPr>
        </p:nvGraphicFramePr>
        <p:xfrm>
          <a:off x="2239143" y="3414916"/>
          <a:ext cx="4888939" cy="2462356"/>
        </p:xfrm>
        <a:graphic>
          <a:graphicData uri="http://schemas.openxmlformats.org/presentationml/2006/ole">
            <mc:AlternateContent xmlns:mc="http://schemas.openxmlformats.org/markup-compatibility/2006">
              <mc:Choice xmlns:v="urn:schemas-microsoft-com:vml" Requires="v">
                <p:oleObj spid="_x0000_s5139" name="Hoja de cálculo" r:id="rId5" imgW="5268633" imgH="2743299" progId="Excel.Sheet.12">
                  <p:link updateAutomatic="1"/>
                </p:oleObj>
              </mc:Choice>
              <mc:Fallback>
                <p:oleObj name="Hoja de cálculo" r:id="rId5" imgW="5268633" imgH="2743299" progId="Excel.Sheet.12">
                  <p:link updateAutomatic="1"/>
                  <p:pic>
                    <p:nvPicPr>
                      <p:cNvPr id="15" name="Objecte 14"/>
                      <p:cNvPicPr/>
                      <p:nvPr/>
                    </p:nvPicPr>
                    <p:blipFill>
                      <a:blip r:embed="rId6"/>
                      <a:stretch>
                        <a:fillRect/>
                      </a:stretch>
                    </p:blipFill>
                    <p:spPr>
                      <a:xfrm>
                        <a:off x="2239143" y="3414916"/>
                        <a:ext cx="4888939" cy="2462356"/>
                      </a:xfrm>
                      <a:prstGeom prst="rect">
                        <a:avLst/>
                      </a:prstGeom>
                    </p:spPr>
                  </p:pic>
                </p:oleObj>
              </mc:Fallback>
            </mc:AlternateContent>
          </a:graphicData>
        </a:graphic>
      </p:graphicFrame>
    </p:spTree>
    <p:extLst>
      <p:ext uri="{BB962C8B-B14F-4D97-AF65-F5344CB8AC3E}">
        <p14:creationId xmlns:p14="http://schemas.microsoft.com/office/powerpoint/2010/main" val="1612736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59</a:t>
            </a:fld>
            <a:endParaRPr lang="ca-ES" altLang="ca-ES" sz="1000" dirty="0"/>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Tx/>
              <a:buAutoNum type="arabicPeriod" startAt="5"/>
            </a:pPr>
            <a:r>
              <a:rPr lang="ca-ES" altLang="ca-ES" dirty="0"/>
              <a:t>Situacions de necessitat material i instrumental</a:t>
            </a:r>
            <a:br>
              <a:rPr lang="ca-ES" altLang="ca-ES" dirty="0"/>
            </a:br>
            <a:r>
              <a:rPr lang="ca-ES" altLang="ca-ES" sz="1800" dirty="0"/>
              <a:t>c. </a:t>
            </a:r>
            <a:r>
              <a:rPr lang="fr-FR" altLang="ca-ES" sz="1800" dirty="0"/>
              <a:t>Mesures excepcionals COVID-19 en l’àmbit de les necessitats materials i instrumentals</a:t>
            </a:r>
            <a:endParaRPr lang="ca-ES" altLang="ca-ES" sz="1800" dirty="0"/>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685800" y="1844675"/>
            <a:ext cx="8062664" cy="479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lvl="0"/>
            <a:r>
              <a:rPr lang="ca-ES" sz="1300" dirty="0"/>
              <a:t>Ajuts d’urgència social. </a:t>
            </a:r>
            <a:r>
              <a:rPr lang="ca-ES" sz="1300" b="0" dirty="0"/>
              <a:t>Addenda covid-19 contracte programa amb els ens locals.</a:t>
            </a:r>
            <a:endParaRPr lang="ca-ES" sz="1300" dirty="0"/>
          </a:p>
          <a:p>
            <a:pPr lvl="0"/>
            <a:r>
              <a:rPr lang="ca-ES" sz="1300" dirty="0"/>
              <a:t>Atenció a famílies amb infants i adolescents </a:t>
            </a:r>
            <a:r>
              <a:rPr lang="ca-ES" sz="1300" b="0" dirty="0"/>
              <a:t>en situació de vulnerabilitat agreujada per la pandèmia:</a:t>
            </a:r>
          </a:p>
          <a:p>
            <a:pPr lvl="1"/>
            <a:r>
              <a:rPr lang="ca-ES" sz="1300" b="0" dirty="0"/>
              <a:t>Signatura d’una addenda extraordinària al contracte programa amb dues noves mesures: Ajuts d’urgència social per </a:t>
            </a:r>
            <a:r>
              <a:rPr lang="ca-ES" sz="1300" dirty="0"/>
              <a:t>a l’alimentació de la infància a </a:t>
            </a:r>
            <a:r>
              <a:rPr lang="ca-ES" sz="1300" b="0" dirty="0"/>
              <a:t>l’estiu i Ajuts d’urgència social per a garantir la </a:t>
            </a:r>
            <a:r>
              <a:rPr lang="ca-ES" sz="1300" dirty="0"/>
              <a:t>cobertura de la cura i les necessitats bàsiques d’infants i adolescents vulnerables durant els períodes d’aïllament, quarantena i confinament.</a:t>
            </a:r>
          </a:p>
          <a:p>
            <a:pPr lvl="1"/>
            <a:r>
              <a:rPr lang="ca-ES" sz="1300" dirty="0"/>
              <a:t>Distribució d’ajudes econòmiques i lots de productes alimentaris i d’higiene </a:t>
            </a:r>
            <a:r>
              <a:rPr lang="ca-ES" sz="1300" b="0" dirty="0"/>
              <a:t>amb l’objectiu de cobrir les necessitats materials bàsiques de les famílies en situació de pobresa amb infants i joves al seu càrrec, mitjançant la signatura de diferents convenis amb Creu Roja. </a:t>
            </a:r>
          </a:p>
          <a:p>
            <a:pPr lvl="1"/>
            <a:r>
              <a:rPr lang="ca-ES" sz="1300" b="0" dirty="0"/>
              <a:t>Lliurament de </a:t>
            </a:r>
            <a:r>
              <a:rPr lang="ca-ES" sz="1300" dirty="0"/>
              <a:t>targetes moneder </a:t>
            </a:r>
            <a:r>
              <a:rPr lang="ca-ES" sz="1300" b="0" dirty="0"/>
              <a:t>a famílies amb infants a càrrec en situació de vulnerabilitat per a la compra d’aliments. </a:t>
            </a:r>
          </a:p>
          <a:p>
            <a:pPr lvl="1"/>
            <a:r>
              <a:rPr lang="ca-ES" sz="1300" dirty="0"/>
              <a:t>Prestació econòmica extraordinària </a:t>
            </a:r>
            <a:r>
              <a:rPr lang="ca-ES" sz="1300" b="0" dirty="0"/>
              <a:t>de pagament únic per a subministraments bàsics, per un import de 200 euros, destinat a persones treballadores amb càrregues familiars.</a:t>
            </a:r>
          </a:p>
          <a:p>
            <a:pPr lvl="0"/>
            <a:r>
              <a:rPr lang="ca-ES" sz="1300" dirty="0"/>
              <a:t>Cobertura de necessitats bàsiques d’alimentació </a:t>
            </a:r>
            <a:r>
              <a:rPr lang="ca-ES" sz="1300" b="0" dirty="0"/>
              <a:t>mitjançant la signatura de 4 convenis amb els bancs d’aliments. </a:t>
            </a:r>
          </a:p>
          <a:p>
            <a:pPr lvl="0"/>
            <a:r>
              <a:rPr lang="ca-ES" sz="1300" dirty="0"/>
              <a:t>Promoció de la inserció laboral de persones beneficiares de la RGC </a:t>
            </a:r>
            <a:r>
              <a:rPr lang="ca-ES" sz="1300" b="0" dirty="0"/>
              <a:t>mitjançant subvencions a entitats per mitigar l’impacte social i econòmic de la crisi sanitària COVID-19, incrementant el grau d’ocupabilitat i la inserció laboral d’aquest col·lectiu. </a:t>
            </a:r>
          </a:p>
          <a:p>
            <a:pPr marL="0" indent="0">
              <a:buNone/>
              <a:defRPr/>
            </a:pPr>
            <a:endParaRPr lang="ca-ES" sz="1400" dirty="0"/>
          </a:p>
        </p:txBody>
      </p:sp>
    </p:spTree>
    <p:extLst>
      <p:ext uri="{BB962C8B-B14F-4D97-AF65-F5344CB8AC3E}">
        <p14:creationId xmlns:p14="http://schemas.microsoft.com/office/powerpoint/2010/main" val="368435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7C4F10EF-47F6-4D6E-BB5E-E44A62B25D76}" type="slidenum">
              <a:rPr lang="ca-ES" altLang="ca-ES" sz="1000" smtClean="0"/>
              <a:pPr eaLnBrk="1" hangingPunct="1">
                <a:spcBef>
                  <a:spcPct val="0"/>
                </a:spcBef>
                <a:buClrTx/>
                <a:buFontTx/>
                <a:buNone/>
              </a:pPr>
              <a:t>6</a:t>
            </a:fld>
            <a:endParaRPr lang="ca-ES" altLang="ca-ES" sz="1000" dirty="0"/>
          </a:p>
        </p:txBody>
      </p:sp>
      <p:sp>
        <p:nvSpPr>
          <p:cNvPr id="5123" name="Rectangle 2"/>
          <p:cNvSpPr>
            <a:spLocks noGrp="1" noChangeArrowheads="1"/>
          </p:cNvSpPr>
          <p:nvPr>
            <p:ph type="title" idx="4294967295"/>
          </p:nvPr>
        </p:nvSpPr>
        <p:spPr/>
        <p:txBody>
          <a:bodyPr/>
          <a:lstStyle/>
          <a:p>
            <a:pPr eaLnBrk="1" hangingPunct="1"/>
            <a:r>
              <a:rPr lang="ca-ES" altLang="ca-ES"/>
              <a:t>Índex</a:t>
            </a:r>
          </a:p>
        </p:txBody>
      </p:sp>
      <p:sp>
        <p:nvSpPr>
          <p:cNvPr id="5124" name="Rectangle 3"/>
          <p:cNvSpPr>
            <a:spLocks noGrp="1" noChangeArrowheads="1"/>
          </p:cNvSpPr>
          <p:nvPr>
            <p:ph type="body" idx="4294967295"/>
          </p:nvPr>
        </p:nvSpPr>
        <p:spPr>
          <a:xfrm>
            <a:off x="755576" y="1916832"/>
            <a:ext cx="7773988" cy="3622530"/>
          </a:xfrm>
        </p:spPr>
        <p:txBody>
          <a:bodyPr/>
          <a:lstStyle/>
          <a:p>
            <a:pPr eaLnBrk="1" hangingPunct="1">
              <a:lnSpc>
                <a:spcPct val="90000"/>
              </a:lnSpc>
              <a:buFont typeface="Wingdings" pitchFamily="2" charset="2"/>
              <a:buAutoNum type="arabicPeriod"/>
            </a:pPr>
            <a:r>
              <a:rPr lang="ca-ES" altLang="ca-ES" sz="1600" b="1" dirty="0"/>
              <a:t>Pressupost de la Generalitat </a:t>
            </a:r>
          </a:p>
          <a:p>
            <a:pPr eaLnBrk="1" hangingPunct="1">
              <a:lnSpc>
                <a:spcPct val="90000"/>
              </a:lnSpc>
              <a:buFont typeface="Wingdings" pitchFamily="2" charset="2"/>
              <a:buAutoNum type="arabicPeriod"/>
            </a:pPr>
            <a:endParaRPr lang="ca-ES" altLang="ca-ES" sz="1600" b="1" dirty="0"/>
          </a:p>
          <a:p>
            <a:pPr eaLnBrk="1" hangingPunct="1">
              <a:lnSpc>
                <a:spcPct val="90000"/>
              </a:lnSpc>
              <a:buFont typeface="Wingdings" pitchFamily="2" charset="2"/>
              <a:buAutoNum type="arabicPeriod"/>
            </a:pPr>
            <a:r>
              <a:rPr lang="ca-ES" altLang="ca-ES" sz="1600" b="1" dirty="0"/>
              <a:t>Pressupost del Departament de Drets Socials</a:t>
            </a:r>
          </a:p>
          <a:p>
            <a:pPr eaLnBrk="1" hangingPunct="1">
              <a:lnSpc>
                <a:spcPct val="90000"/>
              </a:lnSpc>
              <a:buFont typeface="Wingdings" pitchFamily="2" charset="2"/>
              <a:buAutoNum type="arabicPeriod"/>
            </a:pPr>
            <a:endParaRPr lang="ca-ES" altLang="ca-ES" sz="1600" b="1" dirty="0"/>
          </a:p>
          <a:p>
            <a:pPr eaLnBrk="1" hangingPunct="1">
              <a:lnSpc>
                <a:spcPct val="90000"/>
              </a:lnSpc>
              <a:buFont typeface="Wingdings" pitchFamily="2" charset="2"/>
              <a:buAutoNum type="arabicPeriod"/>
            </a:pPr>
            <a:r>
              <a:rPr lang="ca-ES" altLang="ca-ES" sz="1600" b="1" dirty="0"/>
              <a:t>Principals xifres del pressupost</a:t>
            </a:r>
          </a:p>
          <a:p>
            <a:pPr lvl="1" eaLnBrk="1" hangingPunct="1">
              <a:lnSpc>
                <a:spcPct val="90000"/>
              </a:lnSpc>
              <a:buFont typeface="Wingdings" pitchFamily="2" charset="2"/>
              <a:buAutoNum type="alphaLcParenR"/>
            </a:pPr>
            <a:r>
              <a:rPr lang="ca-ES" altLang="ca-ES" dirty="0"/>
              <a:t>Promoció de l’autonomia personal	</a:t>
            </a:r>
          </a:p>
          <a:p>
            <a:pPr marL="762000" lvl="1" indent="-304800" eaLnBrk="1" hangingPunct="1">
              <a:lnSpc>
                <a:spcPct val="90000"/>
              </a:lnSpc>
              <a:buFont typeface="Wingdings" pitchFamily="2" charset="2"/>
              <a:buAutoNum type="alphaLcParenR"/>
            </a:pPr>
            <a:r>
              <a:rPr lang="ca-ES" altLang="ca-ES" dirty="0"/>
              <a:t>Suport a les famílies, inclusió social i lluita contra la pobresa</a:t>
            </a:r>
          </a:p>
          <a:p>
            <a:pPr marL="762000" lvl="1" indent="-304800" eaLnBrk="1" hangingPunct="1">
              <a:lnSpc>
                <a:spcPct val="90000"/>
              </a:lnSpc>
              <a:buFont typeface="Wingdings" pitchFamily="2" charset="2"/>
              <a:buAutoNum type="alphaLcParenR"/>
            </a:pPr>
            <a:r>
              <a:rPr lang="ca-ES" dirty="0"/>
              <a:t>Infància, adolescència i joventut</a:t>
            </a:r>
          </a:p>
          <a:p>
            <a:pPr marL="762000" lvl="1" indent="-304800" eaLnBrk="1" hangingPunct="1">
              <a:lnSpc>
                <a:spcPct val="90000"/>
              </a:lnSpc>
              <a:buFont typeface="Wingdings" pitchFamily="2" charset="2"/>
              <a:buAutoNum type="alphaLcParenR"/>
            </a:pPr>
            <a:r>
              <a:rPr lang="ca-ES" altLang="ca-ES" dirty="0"/>
              <a:t>Habitatge i acció comunitària	</a:t>
            </a:r>
          </a:p>
          <a:p>
            <a:pPr marL="762000" lvl="1" indent="-304800" eaLnBrk="1" hangingPunct="1">
              <a:lnSpc>
                <a:spcPct val="90000"/>
              </a:lnSpc>
              <a:buFont typeface="Wingdings" pitchFamily="2" charset="2"/>
              <a:buAutoNum type="alphaLcParenR"/>
            </a:pPr>
            <a:endParaRPr lang="ca-ES" altLang="ca-ES" dirty="0"/>
          </a:p>
          <a:p>
            <a:pPr eaLnBrk="1" hangingPunct="1">
              <a:lnSpc>
                <a:spcPct val="90000"/>
              </a:lnSpc>
              <a:buFont typeface="Wingdings" pitchFamily="2" charset="2"/>
              <a:buAutoNum type="arabicPeriod"/>
            </a:pPr>
            <a:r>
              <a:rPr lang="ca-ES" altLang="ca-ES" sz="1600" b="1" dirty="0"/>
              <a:t>Distribució pressupost: Imports destacats. </a:t>
            </a:r>
            <a:r>
              <a:rPr lang="ca-ES" altLang="ca-ES" dirty="0"/>
              <a:t>	</a:t>
            </a:r>
          </a:p>
          <a:p>
            <a:pPr marL="762000" lvl="1" indent="-304800" eaLnBrk="1" hangingPunct="1">
              <a:lnSpc>
                <a:spcPct val="90000"/>
              </a:lnSpc>
              <a:buFont typeface="Wingdings" pitchFamily="2" charset="2"/>
              <a:buAutoNum type="alphaLcParenR"/>
            </a:pPr>
            <a:endParaRPr lang="ca-ES" altLang="ca-ES" dirty="0"/>
          </a:p>
          <a:p>
            <a:pPr marL="762000" lvl="1" indent="-304800" eaLnBrk="1" hangingPunct="1">
              <a:buFont typeface="Wingdings" pitchFamily="2" charset="2"/>
              <a:buAutoNum type="alphaLcParenR"/>
            </a:pPr>
            <a:endParaRPr lang="ca-ES" altLang="ca-ES" dirty="0"/>
          </a:p>
        </p:txBody>
      </p:sp>
      <p:pic>
        <p:nvPicPr>
          <p:cNvPr id="54280"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63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60</a:t>
            </a:fld>
            <a:endParaRPr lang="ca-ES" altLang="ca-ES" sz="1000" dirty="0"/>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Tx/>
              <a:buAutoNum type="arabicPeriod" startAt="5"/>
            </a:pPr>
            <a:r>
              <a:rPr lang="ca-ES" altLang="ca-ES" dirty="0"/>
              <a:t>Situacions de necessitat material i instrumental</a:t>
            </a:r>
            <a:br>
              <a:rPr lang="ca-ES" altLang="ca-ES" dirty="0"/>
            </a:br>
            <a:r>
              <a:rPr lang="ca-ES" altLang="ca-ES" sz="1800" dirty="0"/>
              <a:t>c. </a:t>
            </a:r>
            <a:r>
              <a:rPr lang="fr-FR" altLang="ca-ES" sz="1800" dirty="0"/>
              <a:t>Mesures excepcionals COVID-19 en l’àmbit de les necessitats materials i instrumentals</a:t>
            </a:r>
            <a:endParaRPr lang="ca-ES" altLang="ca-ES" sz="1800" dirty="0"/>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685800" y="1844675"/>
            <a:ext cx="8062664" cy="33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lvl="0"/>
            <a:r>
              <a:rPr lang="ca-ES" sz="1400" dirty="0"/>
              <a:t>Atenció a les persones sense llar </a:t>
            </a:r>
          </a:p>
          <a:p>
            <a:endParaRPr lang="ca-ES" sz="1400" b="0" dirty="0"/>
          </a:p>
          <a:p>
            <a:pPr lvl="1"/>
            <a:r>
              <a:rPr lang="ca-ES" sz="1400" b="0" dirty="0"/>
              <a:t>Signatura d’addendes </a:t>
            </a:r>
            <a:r>
              <a:rPr lang="ca-ES" sz="1400" b="0" dirty="0" err="1"/>
              <a:t>Covid</a:t>
            </a:r>
            <a:r>
              <a:rPr lang="ca-ES" sz="1400" b="0" dirty="0"/>
              <a:t> al contracte programa amb mesures extraordinàries i complementàries en l’àmbit de l’atenció a </a:t>
            </a:r>
            <a:r>
              <a:rPr lang="ca-ES" sz="1400" dirty="0"/>
              <a:t>persones sense llar </a:t>
            </a:r>
            <a:r>
              <a:rPr lang="ca-ES" sz="1400" b="0" dirty="0"/>
              <a:t>i als </a:t>
            </a:r>
            <a:r>
              <a:rPr lang="ca-ES" sz="1400" dirty="0"/>
              <a:t>joves en situació de carrer</a:t>
            </a:r>
            <a:r>
              <a:rPr lang="ca-ES" sz="1400" b="0" dirty="0"/>
              <a:t> amb  la posada en marxa d’equipaments i serveis per facilitar l’atenció i el confinament de persones sense llar mentre duri el període d’emergència i el Projecte Sostre 360º, d’intervenció integral i comunitària d’atenció social a joves en situació de vulnerabilitat al carrer. </a:t>
            </a:r>
          </a:p>
          <a:p>
            <a:pPr lvl="1"/>
            <a:endParaRPr lang="ca-ES" sz="1400" b="0" dirty="0"/>
          </a:p>
          <a:p>
            <a:pPr lvl="1"/>
            <a:r>
              <a:rPr lang="ca-ES" sz="1400" b="0" dirty="0"/>
              <a:t>Habilitació d’equipaments específics per allotjar els </a:t>
            </a:r>
            <a:r>
              <a:rPr lang="ca-ES" sz="1400" dirty="0"/>
              <a:t>treballadors agraris temporers </a:t>
            </a:r>
            <a:r>
              <a:rPr lang="ca-ES" sz="1400" b="0" dirty="0"/>
              <a:t>que no disposaven d’allotjament i d’aquells que, tot i no ser positius per COVID-19, havien estat contactes directes de casos positius i no podien fer la quarantena a l’allotjament on estaven vivint, atès que aquest no complia les condicions necessàries. </a:t>
            </a:r>
          </a:p>
          <a:p>
            <a:pPr lvl="1"/>
            <a:endParaRPr lang="ca-ES" sz="1400" b="0" dirty="0"/>
          </a:p>
        </p:txBody>
      </p:sp>
    </p:spTree>
    <p:extLst>
      <p:ext uri="{BB962C8B-B14F-4D97-AF65-F5344CB8AC3E}">
        <p14:creationId xmlns:p14="http://schemas.microsoft.com/office/powerpoint/2010/main" val="3991101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61</a:t>
            </a:fld>
            <a:endParaRPr lang="ca-ES" altLang="ca-ES" sz="1000"/>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startAt="6"/>
            </a:pPr>
            <a:r>
              <a:rPr lang="ca-ES" altLang="ca-ES" dirty="0"/>
              <a:t>Mesures excepcionals COVID-19 de caràcter    General i de suport al Tercer Sector Social</a:t>
            </a:r>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685800" y="1844675"/>
            <a:ext cx="7846640" cy="41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marL="0" indent="0" algn="just">
              <a:buNone/>
              <a:defRPr/>
            </a:pPr>
            <a:endParaRPr lang="ca-ES" sz="1400" dirty="0"/>
          </a:p>
          <a:p>
            <a:pPr lvl="0"/>
            <a:r>
              <a:rPr lang="ca-ES" sz="1400" dirty="0"/>
              <a:t>Es garanteix el pagament a les entitats proveïdores de serveis socials i s’activa tota la xarxa assistencial. </a:t>
            </a:r>
            <a:r>
              <a:rPr lang="ca-ES" sz="1400" b="0" dirty="0"/>
              <a:t>El Departament no suspèn cap contracte i finança el 100% dels imports, també en serveis que han tancat, per assegurar els ingressos del sector que atén a persones vulnerables i per garantir el manteniment dels llocs de treball. S’han aplicat mesures excepcionals d’organització i recursos humans per mobilitzar tot el personal disponible en els àmbits on es necessiti, especialment els residencials i d’atenció domiciliària. </a:t>
            </a:r>
          </a:p>
          <a:p>
            <a:endParaRPr lang="ca-ES" sz="1400" b="0" dirty="0"/>
          </a:p>
          <a:p>
            <a:pPr lvl="0"/>
            <a:r>
              <a:rPr lang="ca-ES" sz="1400" dirty="0"/>
              <a:t>Adaptació dels llocs de treball del personal del Departament a les necessitats de protecció individual i col·lectiva </a:t>
            </a:r>
            <a:r>
              <a:rPr lang="ca-ES" sz="1400" b="0" dirty="0"/>
              <a:t>a l’efecte de garantir la seguretat i evitar el risc de contagi, mitjançant el subministrament d’equips de protecció individual així com la implementació de les mesures estructurals necessàries a les seus del departament, als seus equipaments i als punts d’atenció a la ciutadania. </a:t>
            </a:r>
          </a:p>
          <a:p>
            <a:pPr algn="just">
              <a:defRPr/>
            </a:pPr>
            <a:endParaRPr lang="ca-ES" sz="1400" b="0" dirty="0"/>
          </a:p>
          <a:p>
            <a:pPr>
              <a:defRPr/>
            </a:pPr>
            <a:r>
              <a:rPr lang="ca-ES" sz="1400" dirty="0"/>
              <a:t>Mesures urgents de suport a entitats del tercer sector social: </a:t>
            </a:r>
            <a:r>
              <a:rPr lang="ca-ES" sz="1400" b="0" dirty="0"/>
              <a:t>ajut extraordinari i puntual, de pagament únic (de 10.000 € o 20.000 € en funció del tipus d'entitat), que té per finalitat afavorir el manteniment de l’activitat de les entitats dedicades a l’atenció i la defensa dels drets socials de col·lectius vulnerables i en risc d’exclusió, atès que han patit una afectació en el funcionament dels seus serveis d’atenció a les persones i de les activitats de voluntariat, a conseqüència de les restriccions i necessitats imposades en el marc de la pandèmia de la COVID-19, a fi de permetre’ls que segueixin prestant aquesta atenció. </a:t>
            </a:r>
          </a:p>
          <a:p>
            <a:pPr>
              <a:defRPr/>
            </a:pPr>
            <a:endParaRPr lang="ca-ES" sz="1400" dirty="0"/>
          </a:p>
        </p:txBody>
      </p:sp>
    </p:spTree>
    <p:extLst>
      <p:ext uri="{BB962C8B-B14F-4D97-AF65-F5344CB8AC3E}">
        <p14:creationId xmlns:p14="http://schemas.microsoft.com/office/powerpoint/2010/main" val="2778263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54"/>
          <p:cNvSpPr>
            <a:spLocks noChangeArrowheads="1"/>
          </p:cNvSpPr>
          <p:nvPr/>
        </p:nvSpPr>
        <p:spPr bwMode="auto">
          <a:xfrm>
            <a:off x="812006" y="2844538"/>
            <a:ext cx="7681120" cy="3342770"/>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9939" name="Marcador de número de diapositiva 5"/>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20A1E920-5B7F-4E7E-BE1A-3A493249D608}" type="slidenum">
              <a:rPr lang="ca-ES" altLang="ca-ES" sz="1000" smtClean="0"/>
              <a:pPr eaLnBrk="1" hangingPunct="1">
                <a:spcBef>
                  <a:spcPct val="0"/>
                </a:spcBef>
                <a:buClrTx/>
                <a:buFontTx/>
                <a:buNone/>
              </a:pPr>
              <a:t>62</a:t>
            </a:fld>
            <a:endParaRPr lang="ca-ES" altLang="ca-ES" sz="1000"/>
          </a:p>
        </p:txBody>
      </p:sp>
      <p:sp>
        <p:nvSpPr>
          <p:cNvPr id="39940" name="Rectangle 8"/>
          <p:cNvSpPr>
            <a:spLocks noChangeArrowheads="1"/>
          </p:cNvSpPr>
          <p:nvPr/>
        </p:nvSpPr>
        <p:spPr bwMode="auto">
          <a:xfrm>
            <a:off x="684213" y="1776252"/>
            <a:ext cx="7777163" cy="168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eaLnBrk="1" hangingPunct="1">
              <a:spcBef>
                <a:spcPct val="0"/>
              </a:spcBef>
              <a:buClrTx/>
              <a:buFontTx/>
              <a:buNone/>
            </a:pPr>
            <a:r>
              <a:rPr lang="ca-ES" altLang="ca-ES" sz="1450" b="0" dirty="0"/>
              <a:t>L’any 2020, el pressupost executat del Departament de Drets Socials destinat a finançar programes de serveis socials va ser de 2.437,16 milions euros, amb un increment del 15,89% respecte la despesa realitzada el 2019. Aquesta xifra representa el 7,59% del conjunt del pressupost executat pels departaments de la Generalitat.</a:t>
            </a:r>
            <a:r>
              <a:rPr lang="ca-ES" altLang="ca-ES" sz="1500" b="0" dirty="0"/>
              <a:t> </a:t>
            </a:r>
            <a:endParaRPr lang="ca-ES" altLang="ca-ES" sz="1450" b="0" dirty="0"/>
          </a:p>
        </p:txBody>
      </p:sp>
      <p:sp>
        <p:nvSpPr>
          <p:cNvPr id="39941" name="Rectangle 14"/>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startAt="7"/>
            </a:pPr>
            <a:r>
              <a:rPr lang="ca-ES" altLang="ca-ES" dirty="0"/>
              <a:t>El finançament dels serveis socials</a:t>
            </a:r>
            <a:br>
              <a:rPr lang="ca-ES" altLang="ca-ES" dirty="0"/>
            </a:br>
            <a:r>
              <a:rPr lang="ca-ES" altLang="ca-ES" sz="1800" dirty="0"/>
              <a:t>La Generalitat de Catalunya</a:t>
            </a:r>
          </a:p>
        </p:txBody>
      </p:sp>
      <p:sp>
        <p:nvSpPr>
          <p:cNvPr id="39943"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2" name="QuadreDeText 1"/>
          <p:cNvSpPr txBox="1"/>
          <p:nvPr/>
        </p:nvSpPr>
        <p:spPr>
          <a:xfrm>
            <a:off x="838951" y="5291207"/>
            <a:ext cx="7563730" cy="957955"/>
          </a:xfrm>
          <a:prstGeom prst="rect">
            <a:avLst/>
          </a:prstGeom>
          <a:noFill/>
        </p:spPr>
        <p:txBody>
          <a:bodyPr wrap="square" rtlCol="0">
            <a:spAutoFit/>
          </a:bodyPr>
          <a:lstStyle/>
          <a:p>
            <a:pPr>
              <a:buFontTx/>
              <a:buNone/>
            </a:pPr>
            <a:r>
              <a:rPr lang="ca-ES" altLang="ca-ES" sz="750" dirty="0"/>
              <a:t>Notes:</a:t>
            </a:r>
          </a:p>
          <a:p>
            <a:pPr marL="228600" indent="-228600">
              <a:buFontTx/>
              <a:buAutoNum type="arabicPeriod"/>
            </a:pPr>
            <a:r>
              <a:rPr lang="ca-ES" altLang="ca-ES" sz="750" b="0" dirty="0"/>
              <a:t>A partir del 2017, i arran d’una nova sentència del Tribunal Constitucional, el Departament convoca per primera vegada subvencions a entitats destinades a la realització de programes d'interès general amb càrrec al 0,7% de l’IRPF.</a:t>
            </a:r>
          </a:p>
          <a:p>
            <a:pPr marL="228600" indent="-228600">
              <a:buFontTx/>
              <a:buAutoNum type="arabicPeriod"/>
            </a:pPr>
            <a:r>
              <a:rPr lang="ca-ES" altLang="ca-ES" sz="750" b="0" dirty="0"/>
              <a:t>Els recursos destinats a finançar la Renda Garantida de Ciutadania no s’han comptabilitzat perquè formen part de la política pressupostària de foment de l’ocupació. Sí que s’ha comptabilitzat l’increment pressupostari destinat a complementar les PNC per equiparar el seu import al de la RGC.</a:t>
            </a:r>
          </a:p>
          <a:p>
            <a:endParaRPr lang="ca-ES" sz="750" dirty="0"/>
          </a:p>
        </p:txBody>
      </p:sp>
      <p:sp>
        <p:nvSpPr>
          <p:cNvPr id="14"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sp>
        <p:nvSpPr>
          <p:cNvPr id="39945" name="Rectangle 11"/>
          <p:cNvSpPr>
            <a:spLocks noChangeArrowheads="1"/>
          </p:cNvSpPr>
          <p:nvPr/>
        </p:nvSpPr>
        <p:spPr bwMode="auto">
          <a:xfrm>
            <a:off x="912404" y="2844538"/>
            <a:ext cx="7416824"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None/>
            </a:pPr>
            <a:r>
              <a:rPr lang="ca-ES" altLang="ca-ES" sz="1200" dirty="0">
                <a:solidFill>
                  <a:schemeClr val="tx1">
                    <a:lumMod val="50000"/>
                    <a:lumOff val="50000"/>
                  </a:schemeClr>
                </a:solidFill>
              </a:rPr>
              <a:t>Evolució del pressupost del Departament de Drets Socials</a:t>
            </a:r>
          </a:p>
          <a:p>
            <a:pPr algn="ctr" eaLnBrk="1" hangingPunct="1">
              <a:spcBef>
                <a:spcPct val="0"/>
              </a:spcBef>
              <a:buClrTx/>
              <a:buNone/>
            </a:pPr>
            <a:r>
              <a:rPr lang="ca-ES" altLang="ca-ES" sz="1200" dirty="0">
                <a:solidFill>
                  <a:schemeClr val="tx1">
                    <a:lumMod val="50000"/>
                    <a:lumOff val="50000"/>
                  </a:schemeClr>
                </a:solidFill>
              </a:rPr>
              <a:t>en programes de serveis socials. 2016-2020. En milions d’euros</a:t>
            </a:r>
          </a:p>
        </p:txBody>
      </p:sp>
      <p:pic>
        <p:nvPicPr>
          <p:cNvPr id="15"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e 11"/>
          <p:cNvGraphicFramePr>
            <a:graphicFrameLocks noChangeAspect="1"/>
          </p:cNvGraphicFramePr>
          <p:nvPr>
            <p:extLst>
              <p:ext uri="{D42A27DB-BD31-4B8C-83A1-F6EECF244321}">
                <p14:modId xmlns:p14="http://schemas.microsoft.com/office/powerpoint/2010/main" val="664336389"/>
              </p:ext>
            </p:extLst>
          </p:nvPr>
        </p:nvGraphicFramePr>
        <p:xfrm>
          <a:off x="1403648" y="3357301"/>
          <a:ext cx="6336704" cy="2044575"/>
        </p:xfrm>
        <a:graphic>
          <a:graphicData uri="http://schemas.openxmlformats.org/presentationml/2006/ole">
            <mc:AlternateContent xmlns:mc="http://schemas.openxmlformats.org/markup-compatibility/2006">
              <mc:Choice xmlns:v="urn:schemas-microsoft-com:vml" Requires="v">
                <p:oleObj spid="_x0000_s6163" name="Hoja de cálculo" r:id="rId5" imgW="5542973" imgH="1763343" progId="Excel.Sheet.8">
                  <p:link updateAutomatic="1"/>
                </p:oleObj>
              </mc:Choice>
              <mc:Fallback>
                <p:oleObj name="Hoja de cálculo" r:id="rId5" imgW="5542973" imgH="1763343" progId="Excel.Sheet.8">
                  <p:link updateAutomatic="1"/>
                  <p:pic>
                    <p:nvPicPr>
                      <p:cNvPr id="12" name="Objecte 11"/>
                      <p:cNvPicPr/>
                      <p:nvPr/>
                    </p:nvPicPr>
                    <p:blipFill>
                      <a:blip r:embed="rId6"/>
                      <a:stretch>
                        <a:fillRect/>
                      </a:stretch>
                    </p:blipFill>
                    <p:spPr>
                      <a:xfrm>
                        <a:off x="1403648" y="3357301"/>
                        <a:ext cx="6336704" cy="2044575"/>
                      </a:xfrm>
                      <a:prstGeom prst="rect">
                        <a:avLst/>
                      </a:prstGeom>
                    </p:spPr>
                  </p:pic>
                </p:oleObj>
              </mc:Fallback>
            </mc:AlternateContent>
          </a:graphicData>
        </a:graphic>
      </p:graphicFrame>
    </p:spTree>
    <p:extLst>
      <p:ext uri="{BB962C8B-B14F-4D97-AF65-F5344CB8AC3E}">
        <p14:creationId xmlns:p14="http://schemas.microsoft.com/office/powerpoint/2010/main" val="2973601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54"/>
          <p:cNvSpPr>
            <a:spLocks noChangeArrowheads="1"/>
          </p:cNvSpPr>
          <p:nvPr/>
        </p:nvSpPr>
        <p:spPr bwMode="auto">
          <a:xfrm>
            <a:off x="755650" y="3078163"/>
            <a:ext cx="7681120" cy="2913061"/>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40963" name="Rectangle 176"/>
          <p:cNvSpPr>
            <a:spLocks noChangeArrowheads="1"/>
          </p:cNvSpPr>
          <p:nvPr/>
        </p:nvSpPr>
        <p:spPr bwMode="auto">
          <a:xfrm>
            <a:off x="1993948" y="3163241"/>
            <a:ext cx="5204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None/>
            </a:pPr>
            <a:r>
              <a:rPr lang="ca-ES" altLang="ca-ES" sz="1200" dirty="0">
                <a:solidFill>
                  <a:schemeClr val="tx1">
                    <a:lumMod val="50000"/>
                    <a:lumOff val="50000"/>
                  </a:schemeClr>
                </a:solidFill>
              </a:rPr>
              <a:t>Evolució dels pressupostos dels ens locals en serveis socials bàsics. Àmbits territorials. 2014-2020</a:t>
            </a:r>
          </a:p>
        </p:txBody>
      </p:sp>
      <p:sp>
        <p:nvSpPr>
          <p:cNvPr id="40965" name="Marcador de número de diapositiva 5"/>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spcBef>
                <a:spcPct val="0"/>
              </a:spcBef>
              <a:buClrTx/>
              <a:buFontTx/>
              <a:buNone/>
            </a:pPr>
            <a:fld id="{37FABE53-1B35-4479-A265-80C0536FFBD5}" type="slidenum">
              <a:rPr lang="ca-ES" altLang="ca-ES" sz="1000" b="0"/>
              <a:pPr algn="r" eaLnBrk="1" hangingPunct="1">
                <a:spcBef>
                  <a:spcPct val="0"/>
                </a:spcBef>
                <a:buClrTx/>
                <a:buFontTx/>
                <a:buNone/>
              </a:pPr>
              <a:t>63</a:t>
            </a:fld>
            <a:endParaRPr lang="ca-ES" altLang="ca-ES" sz="1000" b="0"/>
          </a:p>
        </p:txBody>
      </p:sp>
      <p:sp>
        <p:nvSpPr>
          <p:cNvPr id="40966" name="Control 64"/>
          <p:cNvSpPr>
            <a:spLocks noChangeArrowheads="1" noChangeShapeType="1"/>
          </p:cNvSpPr>
          <p:nvPr/>
        </p:nvSpPr>
        <p:spPr bwMode="auto">
          <a:xfrm>
            <a:off x="4946650" y="5065713"/>
            <a:ext cx="38941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40967" name="Rectangle 116"/>
          <p:cNvSpPr>
            <a:spLocks noChangeArrowheads="1"/>
          </p:cNvSpPr>
          <p:nvPr/>
        </p:nvSpPr>
        <p:spPr bwMode="auto">
          <a:xfrm>
            <a:off x="3419872" y="6165552"/>
            <a:ext cx="532859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elaboració pròpia a partir de les dades del Recull Únic de Dades dels Ens Locals (RUDEL). </a:t>
            </a:r>
          </a:p>
        </p:txBody>
      </p:sp>
      <p:sp>
        <p:nvSpPr>
          <p:cNvPr id="40968" name="Rectangle 14"/>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startAt="7"/>
            </a:pPr>
            <a:r>
              <a:rPr lang="ca-ES" altLang="ca-ES" dirty="0"/>
              <a:t>El finançament dels serveis socials</a:t>
            </a:r>
            <a:br>
              <a:rPr lang="ca-ES" altLang="ca-ES" dirty="0"/>
            </a:br>
            <a:r>
              <a:rPr lang="ca-ES" altLang="ca-ES" sz="1800" dirty="0"/>
              <a:t>Els Ens Locals</a:t>
            </a:r>
          </a:p>
        </p:txBody>
      </p:sp>
      <p:sp>
        <p:nvSpPr>
          <p:cNvPr id="40969" name="Rectangle 8"/>
          <p:cNvSpPr>
            <a:spLocks noChangeArrowheads="1"/>
          </p:cNvSpPr>
          <p:nvPr/>
        </p:nvSpPr>
        <p:spPr bwMode="auto">
          <a:xfrm>
            <a:off x="682625" y="1773238"/>
            <a:ext cx="77771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a:buFont typeface="Wingdings" pitchFamily="2" charset="2"/>
              <a:buNone/>
            </a:pPr>
            <a:r>
              <a:rPr lang="ca-ES" altLang="ca-ES" sz="1450" b="0" dirty="0"/>
              <a:t>L’any 2020 el pressupost dels Ens Locals titulars d’Àrees Bàsiques de Serveis Socials destinat a serveis socials bàsics va ser de 606,64 milions d’euros.</a:t>
            </a:r>
          </a:p>
          <a:p>
            <a:pPr algn="just">
              <a:buNone/>
            </a:pPr>
            <a:r>
              <a:rPr lang="ca-ES" altLang="ca-ES" sz="1450" b="0" dirty="0"/>
              <a:t>La Generalitat de Catalunya aporta el 66% del cost dels equips dels serveis socials bàsics, dels serveis d’ajuda a domicili i dels serveis d’intervenció socioeducativa per a infants i adolescents. També cofinança els ajuts d’urgència.</a:t>
            </a:r>
          </a:p>
        </p:txBody>
      </p:sp>
      <p:sp>
        <p:nvSpPr>
          <p:cNvPr id="41038" name="Control 71"/>
          <p:cNvSpPr>
            <a:spLocks noChangeArrowheads="1" noChangeShapeType="1"/>
          </p:cNvSpPr>
          <p:nvPr/>
        </p:nvSpPr>
        <p:spPr bwMode="auto">
          <a:xfrm>
            <a:off x="8169275" y="8682038"/>
            <a:ext cx="3894138"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a:p>
        </p:txBody>
      </p:sp>
      <p:graphicFrame>
        <p:nvGraphicFramePr>
          <p:cNvPr id="3" name="Taula 2"/>
          <p:cNvGraphicFramePr>
            <a:graphicFrameLocks noGrp="1"/>
          </p:cNvGraphicFramePr>
          <p:nvPr/>
        </p:nvGraphicFramePr>
        <p:xfrm>
          <a:off x="899592" y="3706901"/>
          <a:ext cx="7344815" cy="2161555"/>
        </p:xfrm>
        <a:graphic>
          <a:graphicData uri="http://schemas.openxmlformats.org/drawingml/2006/table">
            <a:tbl>
              <a:tblPr/>
              <a:tblGrid>
                <a:gridCol w="1145952">
                  <a:extLst>
                    <a:ext uri="{9D8B030D-6E8A-4147-A177-3AD203B41FA5}">
                      <a16:colId xmlns:a16="http://schemas.microsoft.com/office/drawing/2014/main" val="20000"/>
                    </a:ext>
                  </a:extLst>
                </a:gridCol>
                <a:gridCol w="1073398">
                  <a:extLst>
                    <a:ext uri="{9D8B030D-6E8A-4147-A177-3AD203B41FA5}">
                      <a16:colId xmlns:a16="http://schemas.microsoft.com/office/drawing/2014/main" val="20001"/>
                    </a:ext>
                  </a:extLst>
                </a:gridCol>
                <a:gridCol w="867660">
                  <a:extLst>
                    <a:ext uri="{9D8B030D-6E8A-4147-A177-3AD203B41FA5}">
                      <a16:colId xmlns:a16="http://schemas.microsoft.com/office/drawing/2014/main" val="20002"/>
                    </a:ext>
                  </a:extLst>
                </a:gridCol>
                <a:gridCol w="894493">
                  <a:extLst>
                    <a:ext uri="{9D8B030D-6E8A-4147-A177-3AD203B41FA5}">
                      <a16:colId xmlns:a16="http://schemas.microsoft.com/office/drawing/2014/main" val="20003"/>
                    </a:ext>
                  </a:extLst>
                </a:gridCol>
                <a:gridCol w="840828">
                  <a:extLst>
                    <a:ext uri="{9D8B030D-6E8A-4147-A177-3AD203B41FA5}">
                      <a16:colId xmlns:a16="http://schemas.microsoft.com/office/drawing/2014/main" val="20004"/>
                    </a:ext>
                  </a:extLst>
                </a:gridCol>
                <a:gridCol w="840828">
                  <a:extLst>
                    <a:ext uri="{9D8B030D-6E8A-4147-A177-3AD203B41FA5}">
                      <a16:colId xmlns:a16="http://schemas.microsoft.com/office/drawing/2014/main" val="20005"/>
                    </a:ext>
                  </a:extLst>
                </a:gridCol>
                <a:gridCol w="840828">
                  <a:extLst>
                    <a:ext uri="{9D8B030D-6E8A-4147-A177-3AD203B41FA5}">
                      <a16:colId xmlns:a16="http://schemas.microsoft.com/office/drawing/2014/main" val="20006"/>
                    </a:ext>
                  </a:extLst>
                </a:gridCol>
                <a:gridCol w="840828">
                  <a:extLst>
                    <a:ext uri="{9D8B030D-6E8A-4147-A177-3AD203B41FA5}">
                      <a16:colId xmlns:a16="http://schemas.microsoft.com/office/drawing/2014/main" val="2387944207"/>
                    </a:ext>
                  </a:extLst>
                </a:gridCol>
              </a:tblGrid>
              <a:tr h="175457">
                <a:tc>
                  <a:txBody>
                    <a:bodyPr/>
                    <a:lstStyle/>
                    <a:p>
                      <a:pPr marR="0" indent="0" algn="ctr" rtl="0">
                        <a:lnSpc>
                          <a:spcPts val="1200"/>
                        </a:lnSpc>
                        <a:spcBef>
                          <a:spcPts val="300"/>
                        </a:spcBef>
                        <a:spcAft>
                          <a:spcPts val="600"/>
                        </a:spcAft>
                      </a:pPr>
                      <a:r>
                        <a:rPr lang="ca-ES" sz="1200" b="1" kern="1400" dirty="0">
                          <a:solidFill>
                            <a:srgbClr val="000000"/>
                          </a:solidFill>
                          <a:effectLst/>
                          <a:latin typeface="Arial Narrow" panose="020B0606020202030204" pitchFamily="34" charset="0"/>
                        </a:rPr>
                        <a:t> </a:t>
                      </a:r>
                      <a:endParaRPr lang="ca-ES" sz="1200" kern="1400" dirty="0">
                        <a:solidFill>
                          <a:srgbClr val="000000"/>
                        </a:solidFill>
                        <a:effectLst/>
                        <a:latin typeface="Arial Narrow" panose="020B0606020202030204" pitchFamily="34" charset="0"/>
                      </a:endParaRPr>
                    </a:p>
                  </a:txBody>
                  <a:tcPr marL="3741" marR="3741" marT="3741"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12700" cap="flat" cmpd="sng" algn="ctr">
                      <a:solidFill>
                        <a:schemeClr val="accent5"/>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200" b="1" kern="1400" dirty="0">
                          <a:solidFill>
                            <a:srgbClr val="000000"/>
                          </a:solidFill>
                          <a:effectLst/>
                          <a:latin typeface="Arial Narrow" panose="020B0606020202030204" pitchFamily="34" charset="0"/>
                        </a:rPr>
                        <a:t>2014</a:t>
                      </a:r>
                      <a:endParaRPr lang="ca-ES" sz="1200" kern="1400" dirty="0">
                        <a:solidFill>
                          <a:srgbClr val="000000"/>
                        </a:solidFill>
                        <a:effectLst/>
                        <a:latin typeface="Arial Narrow" panose="020B0606020202030204" pitchFamily="34" charset="0"/>
                      </a:endParaRPr>
                    </a:p>
                  </a:txBody>
                  <a:tcPr marL="3741" marR="3741" marT="3741" marB="0" anchor="ctr">
                    <a:lnL w="9525" cap="flat" cmpd="sng" algn="ctr">
                      <a:solidFill>
                        <a:srgbClr val="FFFFFF"/>
                      </a:solidFill>
                      <a:prstDash val="solid"/>
                      <a:round/>
                      <a:headEnd type="none" w="med" len="med"/>
                      <a:tailEnd type="none" w="med" len="med"/>
                    </a:lnL>
                    <a:lnR>
                      <a:noFill/>
                    </a:lnR>
                    <a:lnT>
                      <a:noFill/>
                    </a:lnT>
                    <a:lnB w="12700" cap="flat" cmpd="sng" algn="ctr">
                      <a:solidFill>
                        <a:schemeClr val="accent5"/>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200" b="1" kern="1400" dirty="0">
                          <a:solidFill>
                            <a:srgbClr val="000000"/>
                          </a:solidFill>
                          <a:effectLst/>
                          <a:latin typeface="Arial Narrow" panose="020B0606020202030204" pitchFamily="34" charset="0"/>
                        </a:rPr>
                        <a:t>2015</a:t>
                      </a:r>
                      <a:endParaRPr lang="ca-ES" sz="1200" kern="1400" dirty="0">
                        <a:solidFill>
                          <a:srgbClr val="000000"/>
                        </a:solidFill>
                        <a:effectLst/>
                        <a:latin typeface="Arial Narrow" panose="020B0606020202030204" pitchFamily="34" charset="0"/>
                      </a:endParaRPr>
                    </a:p>
                  </a:txBody>
                  <a:tcPr marL="3741" marR="3741" marT="3741" marB="0" anchor="ctr">
                    <a:lnL>
                      <a:noFill/>
                    </a:lnL>
                    <a:lnR>
                      <a:noFill/>
                    </a:lnR>
                    <a:lnT>
                      <a:noFill/>
                    </a:lnT>
                    <a:lnB w="12700" cap="flat" cmpd="sng" algn="ctr">
                      <a:solidFill>
                        <a:schemeClr val="accent5"/>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200" b="1" kern="1400" dirty="0">
                          <a:solidFill>
                            <a:srgbClr val="000000"/>
                          </a:solidFill>
                          <a:effectLst/>
                          <a:latin typeface="Arial Narrow" panose="020B0606020202030204" pitchFamily="34" charset="0"/>
                        </a:rPr>
                        <a:t>2016</a:t>
                      </a:r>
                      <a:endParaRPr lang="ca-ES" sz="1200" kern="1400" dirty="0">
                        <a:solidFill>
                          <a:srgbClr val="000000"/>
                        </a:solidFill>
                        <a:effectLst/>
                        <a:latin typeface="Arial Narrow" panose="020B0606020202030204" pitchFamily="34" charset="0"/>
                      </a:endParaRPr>
                    </a:p>
                  </a:txBody>
                  <a:tcPr marL="3741" marR="3741" marT="3741" marB="0" anchor="ctr">
                    <a:lnL>
                      <a:noFill/>
                    </a:lnL>
                    <a:lnR>
                      <a:noFill/>
                    </a:lnR>
                    <a:lnT>
                      <a:noFill/>
                    </a:lnT>
                    <a:lnB w="12700" cap="flat" cmpd="sng" algn="ctr">
                      <a:solidFill>
                        <a:schemeClr val="accent5"/>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200" b="1" kern="1400" dirty="0">
                          <a:solidFill>
                            <a:srgbClr val="000000"/>
                          </a:solidFill>
                          <a:effectLst/>
                          <a:latin typeface="Arial Narrow" panose="020B0606020202030204" pitchFamily="34" charset="0"/>
                        </a:rPr>
                        <a:t>2017</a:t>
                      </a:r>
                      <a:endParaRPr lang="ca-ES" sz="1200" kern="1400" dirty="0">
                        <a:solidFill>
                          <a:srgbClr val="000000"/>
                        </a:solidFill>
                        <a:effectLst/>
                        <a:latin typeface="Arial Narrow" panose="020B0606020202030204" pitchFamily="34" charset="0"/>
                      </a:endParaRPr>
                    </a:p>
                  </a:txBody>
                  <a:tcPr marL="3741" marR="3741" marT="3741" marB="0" anchor="ctr">
                    <a:lnL>
                      <a:noFill/>
                    </a:lnL>
                    <a:lnR>
                      <a:noFill/>
                    </a:lnR>
                    <a:lnT>
                      <a:noFill/>
                    </a:lnT>
                    <a:lnB w="12700" cap="flat" cmpd="sng" algn="ctr">
                      <a:solidFill>
                        <a:schemeClr val="accent5"/>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200" b="1" kern="1400" dirty="0">
                          <a:solidFill>
                            <a:srgbClr val="000000"/>
                          </a:solidFill>
                          <a:effectLst/>
                          <a:latin typeface="Arial Narrow" panose="020B0606020202030204" pitchFamily="34" charset="0"/>
                        </a:rPr>
                        <a:t>2018</a:t>
                      </a:r>
                      <a:endParaRPr lang="ca-ES" sz="1200" kern="1400" dirty="0">
                        <a:solidFill>
                          <a:srgbClr val="000000"/>
                        </a:solidFill>
                        <a:effectLst/>
                        <a:latin typeface="Arial Narrow" panose="020B0606020202030204" pitchFamily="34" charset="0"/>
                      </a:endParaRPr>
                    </a:p>
                  </a:txBody>
                  <a:tcPr marL="3741" marR="3741" marT="3741" marB="0" anchor="ctr">
                    <a:lnL>
                      <a:noFill/>
                    </a:lnL>
                    <a:lnR>
                      <a:noFill/>
                    </a:lnR>
                    <a:lnT>
                      <a:noFill/>
                    </a:lnT>
                    <a:lnB w="12700" cap="flat" cmpd="sng" algn="ctr">
                      <a:solidFill>
                        <a:schemeClr val="accent5"/>
                      </a:solidFill>
                      <a:prstDash val="solid"/>
                      <a:round/>
                      <a:headEnd type="none" w="med" len="med"/>
                      <a:tailEnd type="none" w="med" len="med"/>
                    </a:lnB>
                  </a:tcPr>
                </a:tc>
                <a:tc>
                  <a:txBody>
                    <a:bodyPr/>
                    <a:lstStyle/>
                    <a:p>
                      <a:pPr marR="0" indent="0" algn="ctr" rtl="0">
                        <a:lnSpc>
                          <a:spcPts val="1200"/>
                        </a:lnSpc>
                        <a:spcBef>
                          <a:spcPts val="300"/>
                        </a:spcBef>
                        <a:spcAft>
                          <a:spcPts val="600"/>
                        </a:spcAft>
                      </a:pPr>
                      <a:r>
                        <a:rPr lang="ca-ES" sz="1200" b="1" kern="1400" dirty="0">
                          <a:solidFill>
                            <a:srgbClr val="000000"/>
                          </a:solidFill>
                          <a:effectLst/>
                          <a:latin typeface="Arial Narrow" panose="020B0606020202030204" pitchFamily="34" charset="0"/>
                        </a:rPr>
                        <a:t>2019</a:t>
                      </a:r>
                      <a:endParaRPr lang="ca-ES" sz="1200" kern="1400" dirty="0">
                        <a:solidFill>
                          <a:srgbClr val="000000"/>
                        </a:solidFill>
                        <a:effectLst/>
                        <a:latin typeface="Arial Narrow" panose="020B0606020202030204" pitchFamily="34" charset="0"/>
                      </a:endParaRPr>
                    </a:p>
                  </a:txBody>
                  <a:tcPr marL="3741" marR="3741" marT="3741" marB="0" anchor="ctr">
                    <a:lnL>
                      <a:noFill/>
                    </a:lnL>
                    <a:lnR>
                      <a:noFill/>
                    </a:lnR>
                    <a:lnT>
                      <a:noFill/>
                    </a:lnT>
                    <a:lnB w="12700" cap="flat" cmpd="sng" algn="ctr">
                      <a:solidFill>
                        <a:schemeClr val="accent5"/>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600"/>
                        </a:spcAft>
                      </a:pPr>
                      <a:r>
                        <a:rPr lang="ca-ES" sz="1200" b="1" kern="1400" dirty="0">
                          <a:solidFill>
                            <a:srgbClr val="000000"/>
                          </a:solidFill>
                          <a:effectLst/>
                          <a:latin typeface="Arial Narrow" panose="020B0606020202030204" pitchFamily="34" charset="0"/>
                          <a:ea typeface="+mn-ea"/>
                          <a:cs typeface="+mn-cs"/>
                        </a:rPr>
                        <a:t>2020</a:t>
                      </a:r>
                    </a:p>
                  </a:txBody>
                  <a:tcPr marL="3741" marR="3741" marT="3741" marB="0" anchor="ctr">
                    <a:lnL>
                      <a:noFill/>
                    </a:lnL>
                    <a:lnR>
                      <a:noFill/>
                    </a:lnR>
                    <a:lnT>
                      <a:noFill/>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0"/>
                  </a:ext>
                </a:extLst>
              </a:tr>
              <a:tr h="175641">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 Alt Pirineu i Aran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w="12700" cap="flat" cmpd="sng" algn="ctr">
                      <a:solidFill>
                        <a:schemeClr val="accent5"/>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es-ES" sz="1050" kern="1400" dirty="0">
                          <a:solidFill>
                            <a:srgbClr val="000000"/>
                          </a:solidFill>
                          <a:effectLst/>
                          <a:latin typeface="Arial Narrow" panose="020B0606020202030204" pitchFamily="34" charset="0"/>
                        </a:rPr>
                        <a:t>2.902.661,55</a:t>
                      </a:r>
                    </a:p>
                  </a:txBody>
                  <a:tcPr marL="3746" marR="3746" marT="3746" marB="0" anchor="ctr">
                    <a:lnL>
                      <a:noFill/>
                    </a:lnL>
                    <a:lnR>
                      <a:noFill/>
                    </a:lnR>
                    <a:lnT w="12700" cap="flat" cmpd="sng" algn="ctr">
                      <a:solidFill>
                        <a:schemeClr val="accent5"/>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2.772.436,59</a:t>
                      </a:r>
                    </a:p>
                  </a:txBody>
                  <a:tcPr marL="3746" marR="3746" marT="3746" marB="0" anchor="ctr">
                    <a:lnL>
                      <a:noFill/>
                    </a:lnL>
                    <a:lnR>
                      <a:noFill/>
                    </a:lnR>
                    <a:lnT w="12700" cap="flat" cmpd="sng" algn="ctr">
                      <a:solidFill>
                        <a:schemeClr val="accent5"/>
                      </a:solidFill>
                      <a:prstDash val="solid"/>
                      <a:round/>
                      <a:headEnd type="none" w="med" len="med"/>
                      <a:tailEnd type="none" w="med" len="med"/>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2.896.613,59</a:t>
                      </a:r>
                    </a:p>
                  </a:txBody>
                  <a:tcPr marL="3746" marR="3746" marT="3746" marB="0" anchor="ctr">
                    <a:lnL>
                      <a:noFill/>
                    </a:lnL>
                    <a:lnR>
                      <a:noFill/>
                    </a:lnR>
                    <a:lnT w="12700" cap="flat" cmpd="sng" algn="ctr">
                      <a:solidFill>
                        <a:schemeClr val="accent5"/>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2.788.206,44</a:t>
                      </a:r>
                    </a:p>
                  </a:txBody>
                  <a:tcPr marL="9525" marR="9525" marT="9525" marB="0" anchor="ctr">
                    <a:lnL>
                      <a:noFill/>
                    </a:lnL>
                    <a:lnR>
                      <a:noFill/>
                    </a:lnR>
                    <a:lnT w="12700" cap="flat" cmpd="sng" algn="ctr">
                      <a:solidFill>
                        <a:schemeClr val="accent5"/>
                      </a:solidFill>
                      <a:prstDash val="solid"/>
                      <a:round/>
                      <a:headEnd type="none" w="med" len="med"/>
                      <a:tailEnd type="none" w="med" len="med"/>
                    </a:lnT>
                    <a:lnB>
                      <a:noFill/>
                    </a:lnB>
                  </a:tcPr>
                </a:tc>
                <a:tc>
                  <a:txBody>
                    <a:bodyPr/>
                    <a:lstStyle/>
                    <a:p>
                      <a:pPr marL="0" marR="0" indent="0" algn="ctr" defTabSz="914400" rtl="0" eaLnBrk="1" latinLnBrk="0" hangingPunct="1">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3.201.435,19</a:t>
                      </a:r>
                    </a:p>
                  </a:txBody>
                  <a:tcPr marL="9525" marR="9525" marT="9525" marB="0" anchor="ctr">
                    <a:lnL>
                      <a:noFill/>
                    </a:lnL>
                    <a:lnR>
                      <a:noFill/>
                    </a:lnR>
                    <a:lnT w="12700" cap="flat" cmpd="sng" algn="ctr">
                      <a:solidFill>
                        <a:schemeClr val="accent5"/>
                      </a:solidFill>
                      <a:prstDash val="solid"/>
                      <a:round/>
                      <a:headEnd type="none" w="med" len="med"/>
                      <a:tailEnd type="none" w="med" len="med"/>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3.313.538,49</a:t>
                      </a:r>
                    </a:p>
                  </a:txBody>
                  <a:tcPr marL="9525" marR="9525" marT="9525" marB="0" anchor="ctr">
                    <a:lnL>
                      <a:noFill/>
                    </a:lnL>
                    <a:lnR>
                      <a:noFill/>
                    </a:lnR>
                    <a:lnT w="12700" cap="flat" cmpd="sng" algn="ctr">
                      <a:solidFill>
                        <a:schemeClr val="accent5"/>
                      </a:solidFill>
                      <a:prstDash val="solid"/>
                      <a:round/>
                      <a:headEnd type="none" w="med" len="med"/>
                      <a:tailEnd type="none" w="med" len="med"/>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3.377.617,47</a:t>
                      </a:r>
                    </a:p>
                  </a:txBody>
                  <a:tcPr marL="9525" marR="9525" marT="9525" marB="0" anchor="ctr">
                    <a:lnL>
                      <a:noFill/>
                    </a:lnL>
                    <a:lnR>
                      <a:noFill/>
                    </a:lnR>
                    <a:lnT w="12700" cap="flat" cmpd="sng" algn="ctr">
                      <a:solidFill>
                        <a:schemeClr val="accent5"/>
                      </a:solidFill>
                      <a:prstDash val="solid"/>
                      <a:round/>
                      <a:headEnd type="none" w="med" len="med"/>
                      <a:tailEnd type="none" w="med" len="med"/>
                    </a:lnT>
                    <a:lnB>
                      <a:noFill/>
                    </a:lnB>
                  </a:tcPr>
                </a:tc>
                <a:extLst>
                  <a:ext uri="{0D108BD9-81ED-4DB2-BD59-A6C34878D82A}">
                    <a16:rowId xmlns:a16="http://schemas.microsoft.com/office/drawing/2014/main" val="10001"/>
                  </a:ext>
                </a:extLst>
              </a:tr>
              <a:tr h="289166">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 Metropolità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es-ES" sz="1050" kern="1400" dirty="0">
                          <a:solidFill>
                            <a:srgbClr val="000000"/>
                          </a:solidFill>
                          <a:effectLst/>
                          <a:latin typeface="Arial Narrow" panose="020B0606020202030204" pitchFamily="34" charset="0"/>
                        </a:rPr>
                        <a:t>312.511.847,17</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300.290.536,23</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377.947.649,68</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441.760.363,82</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431.078.603,33</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407.943.294,06</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464.083.895,87</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217753">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Comarques Centrals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es-ES" sz="1050" kern="1400" dirty="0">
                          <a:solidFill>
                            <a:srgbClr val="000000"/>
                          </a:solidFill>
                          <a:effectLst/>
                          <a:latin typeface="Arial Narrow" panose="020B0606020202030204" pitchFamily="34" charset="0"/>
                        </a:rPr>
                        <a:t>16.952.523,12</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rPr>
                        <a:t>17.700.050,64</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18.350.905,29</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20.437.830,52</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20.503.864,91</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20.920.464,66</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23.269.061,26</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235423">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Comarques Gironines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es-ES" sz="1050" kern="1400" dirty="0">
                          <a:solidFill>
                            <a:srgbClr val="000000"/>
                          </a:solidFill>
                          <a:effectLst/>
                          <a:latin typeface="Arial Narrow" panose="020B0606020202030204" pitchFamily="34" charset="0"/>
                        </a:rPr>
                        <a:t>29.079.111,18</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rPr>
                        <a:t>30.560.821,31</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29.657.752,97</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31.204.410,29</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33.095.598,72</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34.979.270,72</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37.742.088,48</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75641">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Ponent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es-ES" sz="1050" kern="1400" dirty="0">
                          <a:solidFill>
                            <a:srgbClr val="000000"/>
                          </a:solidFill>
                          <a:effectLst/>
                          <a:latin typeface="Arial Narrow" panose="020B0606020202030204" pitchFamily="34" charset="0"/>
                        </a:rPr>
                        <a:t>12.326.933,82</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12.865.457,59</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13.664.300,40</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13.834.722,28</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15.049.650,83</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16.295.764,52</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16.829.834,10</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252026">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    Camp de Tarragona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es-ES" sz="1050" kern="1400">
                          <a:solidFill>
                            <a:srgbClr val="000000"/>
                          </a:solidFill>
                          <a:effectLst/>
                          <a:latin typeface="Arial Narrow" panose="020B0606020202030204" pitchFamily="34" charset="0"/>
                        </a:rPr>
                        <a:t>20.843.663,87</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21.480.872,50</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23.338.601,52</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25.385.180,88</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27.082.085,11</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29.530.008,05</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30.450.120,41</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75641">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  Terres de l'Ebre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es-ES" sz="1050" kern="1400">
                          <a:solidFill>
                            <a:srgbClr val="000000"/>
                          </a:solidFill>
                          <a:effectLst/>
                          <a:latin typeface="Arial Narrow" panose="020B0606020202030204" pitchFamily="34" charset="0"/>
                        </a:rPr>
                        <a:t>5.109.604,71</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rPr>
                        <a:t>5.160.597,07</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5.514.926,11</a:t>
                      </a: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5.707.235,78</a:t>
                      </a:r>
                    </a:p>
                  </a:txBody>
                  <a:tcPr marL="9525" marR="9525" marT="9525" marB="0" anchor="ctr">
                    <a:lnL>
                      <a:noFill/>
                    </a:lnL>
                    <a:lnR>
                      <a:noFill/>
                    </a:lnR>
                    <a:lnT>
                      <a:noFill/>
                    </a:lnT>
                    <a:lnB>
                      <a:noFill/>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6.362.646,63</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7.547.891,56</a:t>
                      </a:r>
                    </a:p>
                  </a:txBody>
                  <a:tcPr marL="9525" marR="9525" marT="9525" marB="0" anchor="ctr">
                    <a:lnL>
                      <a:noFill/>
                    </a:lnL>
                    <a:lnR>
                      <a:noFill/>
                    </a:lnR>
                    <a:lnT>
                      <a:noFill/>
                    </a:lnT>
                    <a:lnB>
                      <a:noFill/>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8.027.401,80</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75641">
                <a:tc>
                  <a:txBody>
                    <a:bodyPr/>
                    <a:lstStyle/>
                    <a:p>
                      <a:pPr marR="0" indent="0" algn="r" rtl="0">
                        <a:lnSpc>
                          <a:spcPts val="900"/>
                        </a:lnSpc>
                        <a:spcBef>
                          <a:spcPts val="300"/>
                        </a:spcBef>
                        <a:spcAft>
                          <a:spcPts val="600"/>
                        </a:spcAft>
                      </a:pPr>
                      <a:r>
                        <a:rPr lang="ca-ES" sz="1050" b="1" kern="1400" dirty="0">
                          <a:solidFill>
                            <a:srgbClr val="4D4D4D"/>
                          </a:solidFill>
                          <a:effectLst/>
                          <a:latin typeface="Arial Narrow" panose="020B0606020202030204" pitchFamily="34" charset="0"/>
                        </a:rPr>
                        <a:t>Penedès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a:noFill/>
                    </a:lnB>
                  </a:tcPr>
                </a:tc>
                <a:tc>
                  <a:txBody>
                    <a:bodyPr/>
                    <a:lstStyle/>
                    <a:p>
                      <a:pPr marR="0" indent="0" algn="ctr" rtl="0">
                        <a:lnSpc>
                          <a:spcPts val="1200"/>
                        </a:lnSpc>
                        <a:spcBef>
                          <a:spcPts val="300"/>
                        </a:spcBef>
                        <a:spcAft>
                          <a:spcPts val="1400"/>
                        </a:spcAft>
                      </a:pPr>
                      <a:r>
                        <a:rPr lang="es-ES" sz="1050" kern="1400" dirty="0">
                          <a:solidFill>
                            <a:srgbClr val="000000"/>
                          </a:solidFill>
                          <a:effectLst/>
                          <a:latin typeface="Arial Narrow" panose="020B0606020202030204" pitchFamily="34" charset="0"/>
                        </a:rPr>
                        <a:t>15.421.362,91</a:t>
                      </a:r>
                    </a:p>
                  </a:txBody>
                  <a:tcPr marL="3746" marR="3746" marT="3746"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rPr>
                        <a:t>16.497.171,70</a:t>
                      </a:r>
                    </a:p>
                  </a:txBody>
                  <a:tcPr marL="3746" marR="3746" marT="3746"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rPr>
                        <a:t>17.787.505,96</a:t>
                      </a:r>
                    </a:p>
                  </a:txBody>
                  <a:tcPr marL="3746" marR="3746" marT="3746"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050" kern="1400">
                          <a:solidFill>
                            <a:srgbClr val="000000"/>
                          </a:solidFill>
                          <a:effectLst/>
                          <a:latin typeface="Arial Narrow" panose="020B0606020202030204" pitchFamily="34" charset="0"/>
                          <a:ea typeface="+mn-ea"/>
                          <a:cs typeface="+mn-cs"/>
                        </a:rPr>
                        <a:t>16.464.155,15</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19.365.978,01</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20.740.192,62</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tc>
                  <a:txBody>
                    <a:bodyPr/>
                    <a:lstStyle/>
                    <a:p>
                      <a:pPr marR="0" indent="0" algn="r" rtl="0">
                        <a:lnSpc>
                          <a:spcPts val="1200"/>
                        </a:lnSpc>
                        <a:spcBef>
                          <a:spcPts val="300"/>
                        </a:spcBef>
                        <a:spcAft>
                          <a:spcPts val="1400"/>
                        </a:spcAft>
                      </a:pPr>
                      <a:r>
                        <a:rPr lang="ca-ES" sz="1050" kern="1400" dirty="0">
                          <a:solidFill>
                            <a:srgbClr val="000000"/>
                          </a:solidFill>
                          <a:effectLst/>
                          <a:latin typeface="Arial Narrow" panose="020B0606020202030204" pitchFamily="34" charset="0"/>
                          <a:ea typeface="+mn-ea"/>
                          <a:cs typeface="+mn-cs"/>
                        </a:rPr>
                        <a:t>22.859.225,37</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8"/>
                  </a:ext>
                </a:extLst>
              </a:tr>
              <a:tr h="289166">
                <a:tc>
                  <a:txBody>
                    <a:bodyPr/>
                    <a:lstStyle/>
                    <a:p>
                      <a:pPr marR="0" indent="0" algn="r" rtl="0">
                        <a:lnSpc>
                          <a:spcPts val="1200"/>
                        </a:lnSpc>
                        <a:spcBef>
                          <a:spcPts val="300"/>
                        </a:spcBef>
                        <a:spcAft>
                          <a:spcPts val="600"/>
                        </a:spcAft>
                      </a:pPr>
                      <a:r>
                        <a:rPr lang="ca-ES" sz="1050" b="1" kern="1400" dirty="0">
                          <a:solidFill>
                            <a:srgbClr val="4D4D4D"/>
                          </a:solidFill>
                          <a:effectLst/>
                          <a:latin typeface="Arial Narrow" panose="020B0606020202030204" pitchFamily="34" charset="0"/>
                        </a:rPr>
                        <a:t>Catalunya </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a:noFill/>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es-ES" sz="1050" b="1" kern="1400" dirty="0">
                          <a:solidFill>
                            <a:srgbClr val="4D4D4D"/>
                          </a:solidFill>
                          <a:effectLst/>
                          <a:latin typeface="Arial Narrow" panose="020B0606020202030204" pitchFamily="34" charset="0"/>
                        </a:rPr>
                        <a:t>415.147.708,33</a:t>
                      </a:r>
                      <a:endParaRPr lang="es-ES" sz="1050" kern="1400" dirty="0">
                        <a:solidFill>
                          <a:srgbClr val="000000"/>
                        </a:solidFill>
                        <a:effectLst/>
                        <a:latin typeface="Arial Narrow" panose="020B0606020202030204" pitchFamily="34" charset="0"/>
                      </a:endParaRPr>
                    </a:p>
                  </a:txBody>
                  <a:tcPr marL="3746" marR="3746" marT="3746"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050" b="1" kern="1400" dirty="0">
                          <a:solidFill>
                            <a:srgbClr val="4D4D4D"/>
                          </a:solidFill>
                          <a:effectLst/>
                          <a:latin typeface="Arial Narrow" panose="020B0606020202030204" pitchFamily="34" charset="0"/>
                        </a:rPr>
                        <a:t>407.327.943,63</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R="0" indent="0" algn="ctr" rtl="0">
                        <a:lnSpc>
                          <a:spcPts val="1200"/>
                        </a:lnSpc>
                        <a:spcBef>
                          <a:spcPts val="300"/>
                        </a:spcBef>
                        <a:spcAft>
                          <a:spcPts val="1400"/>
                        </a:spcAft>
                      </a:pPr>
                      <a:r>
                        <a:rPr lang="ca-ES" sz="1050" b="1" kern="1400" dirty="0">
                          <a:solidFill>
                            <a:srgbClr val="4D4D4D"/>
                          </a:solidFill>
                          <a:effectLst/>
                          <a:latin typeface="Arial Narrow" panose="020B0606020202030204" pitchFamily="34" charset="0"/>
                        </a:rPr>
                        <a:t>489.158.255,52</a:t>
                      </a:r>
                      <a:endParaRPr lang="ca-ES" sz="1050" kern="1400" dirty="0">
                        <a:solidFill>
                          <a:srgbClr val="000000"/>
                        </a:solidFill>
                        <a:effectLst/>
                        <a:latin typeface="Arial Narrow" panose="020B0606020202030204" pitchFamily="34" charset="0"/>
                      </a:endParaRPr>
                    </a:p>
                  </a:txBody>
                  <a:tcPr marL="3746" marR="3746" marT="3746"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050" b="1" kern="1400" dirty="0">
                          <a:solidFill>
                            <a:srgbClr val="4D4D4D"/>
                          </a:solidFill>
                          <a:effectLst/>
                          <a:latin typeface="Arial Narrow" panose="020B0606020202030204" pitchFamily="34" charset="0"/>
                          <a:ea typeface="+mn-ea"/>
                          <a:cs typeface="+mn-cs"/>
                        </a:rPr>
                        <a:t>557.582.105,16</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050" b="1" kern="1400" dirty="0">
                          <a:solidFill>
                            <a:srgbClr val="4D4D4D"/>
                          </a:solidFill>
                          <a:effectLst/>
                          <a:latin typeface="Arial Narrow" panose="020B0606020202030204" pitchFamily="34" charset="0"/>
                          <a:ea typeface="+mn-ea"/>
                          <a:cs typeface="+mn-cs"/>
                        </a:rPr>
                        <a:t>555.739.862,74</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050" b="1" kern="1400" dirty="0">
                          <a:solidFill>
                            <a:srgbClr val="4D4D4D"/>
                          </a:solidFill>
                          <a:effectLst/>
                          <a:latin typeface="Arial Narrow" panose="020B0606020202030204" pitchFamily="34" charset="0"/>
                          <a:ea typeface="+mn-ea"/>
                          <a:cs typeface="+mn-cs"/>
                        </a:rPr>
                        <a:t>541.270.424,67</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indent="0" algn="ctr" defTabSz="914400" rtl="0" eaLnBrk="1" latinLnBrk="0" hangingPunct="1">
                        <a:lnSpc>
                          <a:spcPts val="1200"/>
                        </a:lnSpc>
                        <a:spcBef>
                          <a:spcPts val="300"/>
                        </a:spcBef>
                        <a:spcAft>
                          <a:spcPts val="1400"/>
                        </a:spcAft>
                      </a:pPr>
                      <a:r>
                        <a:rPr lang="ca-ES" sz="1050" b="1" kern="1400" dirty="0">
                          <a:solidFill>
                            <a:srgbClr val="4D4D4D"/>
                          </a:solidFill>
                          <a:effectLst/>
                          <a:latin typeface="Arial Narrow" panose="020B0606020202030204" pitchFamily="34" charset="0"/>
                          <a:ea typeface="+mn-ea"/>
                          <a:cs typeface="+mn-cs"/>
                        </a:rPr>
                        <a:t>606.639.244,76</a:t>
                      </a:r>
                    </a:p>
                  </a:txBody>
                  <a:tcPr marL="9525" marR="9525" marT="9525" marB="0" anchor="ctr">
                    <a:lnL>
                      <a:noFill/>
                    </a:lnL>
                    <a:lnR>
                      <a:noFill/>
                    </a:lnR>
                    <a:lnT w="12700" cap="flat" cmpd="sng" algn="ctr">
                      <a:solidFill>
                        <a:srgbClr val="FFFFFF"/>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Control 1"/>
          <p:cNvSpPr>
            <a:spLocks noChangeArrowheads="1" noChangeShapeType="1"/>
          </p:cNvSpPr>
          <p:nvPr/>
        </p:nvSpPr>
        <p:spPr bwMode="auto">
          <a:xfrm>
            <a:off x="8616950" y="7070725"/>
            <a:ext cx="4652963" cy="39258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ca-ES"/>
          </a:p>
        </p:txBody>
      </p:sp>
      <p:pic>
        <p:nvPicPr>
          <p:cNvPr id="15"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97302"/>
            <a:ext cx="2574920" cy="33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23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54"/>
          <p:cNvSpPr>
            <a:spLocks noChangeArrowheads="1"/>
          </p:cNvSpPr>
          <p:nvPr/>
        </p:nvSpPr>
        <p:spPr bwMode="auto">
          <a:xfrm>
            <a:off x="803624" y="3323504"/>
            <a:ext cx="7656164" cy="2799218"/>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41988" name="Marcador de número de diapositiva 5"/>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spcBef>
                <a:spcPct val="0"/>
              </a:spcBef>
              <a:buClrTx/>
              <a:buFontTx/>
              <a:buNone/>
            </a:pPr>
            <a:fld id="{2D6C259B-ADF8-4208-BFDF-0CFAB5E1396E}" type="slidenum">
              <a:rPr lang="ca-ES" altLang="ca-ES" sz="1000" b="0"/>
              <a:pPr algn="r" eaLnBrk="1" hangingPunct="1">
                <a:spcBef>
                  <a:spcPct val="0"/>
                </a:spcBef>
                <a:buClrTx/>
                <a:buFontTx/>
                <a:buNone/>
              </a:pPr>
              <a:t>64</a:t>
            </a:fld>
            <a:endParaRPr lang="ca-ES" altLang="ca-ES" sz="1000" b="0"/>
          </a:p>
        </p:txBody>
      </p:sp>
      <p:sp>
        <p:nvSpPr>
          <p:cNvPr id="41989" name="Rectangle 11"/>
          <p:cNvSpPr>
            <a:spLocks noChangeArrowheads="1"/>
          </p:cNvSpPr>
          <p:nvPr/>
        </p:nvSpPr>
        <p:spPr bwMode="auto">
          <a:xfrm>
            <a:off x="803624" y="3531452"/>
            <a:ext cx="7416824"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ctr" eaLnBrk="1" hangingPunct="1">
              <a:spcBef>
                <a:spcPct val="0"/>
              </a:spcBef>
              <a:buClrTx/>
              <a:buNone/>
            </a:pPr>
            <a:r>
              <a:rPr lang="ca-ES" altLang="ca-ES" sz="1200" dirty="0">
                <a:solidFill>
                  <a:schemeClr val="tx1">
                    <a:lumMod val="50000"/>
                    <a:lumOff val="50000"/>
                  </a:schemeClr>
                </a:solidFill>
              </a:rPr>
              <a:t>Evolució de l’assignació de l’Administració General de l’Estat al Departament de Drets Socials per programes socials i per dependència. 2014-2020. En milions d’euros. </a:t>
            </a:r>
          </a:p>
        </p:txBody>
      </p:sp>
      <p:sp>
        <p:nvSpPr>
          <p:cNvPr id="41991" name="Rectangle 14"/>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startAt="7"/>
            </a:pPr>
            <a:r>
              <a:rPr lang="ca-ES" altLang="ca-ES" dirty="0"/>
              <a:t>El finançament dels serveis socials</a:t>
            </a:r>
            <a:br>
              <a:rPr lang="ca-ES" altLang="ca-ES" dirty="0"/>
            </a:br>
            <a:r>
              <a:rPr lang="ca-ES" altLang="ca-ES" sz="1800" dirty="0"/>
              <a:t>L’Administració General de l’Estat</a:t>
            </a:r>
          </a:p>
        </p:txBody>
      </p:sp>
      <p:sp>
        <p:nvSpPr>
          <p:cNvPr id="14"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FontTx/>
              <a:buNone/>
            </a:pPr>
            <a:r>
              <a:rPr lang="ca-ES" altLang="ca-ES" sz="900" b="0" dirty="0"/>
              <a:t>Font: Departament de Drets Socials</a:t>
            </a:r>
          </a:p>
        </p:txBody>
      </p:sp>
      <p:sp>
        <p:nvSpPr>
          <p:cNvPr id="12" name="Rectangle 8"/>
          <p:cNvSpPr>
            <a:spLocks noChangeArrowheads="1"/>
          </p:cNvSpPr>
          <p:nvPr/>
        </p:nvSpPr>
        <p:spPr bwMode="auto">
          <a:xfrm>
            <a:off x="803624" y="1773238"/>
            <a:ext cx="7656164" cy="15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just">
              <a:buNone/>
            </a:pPr>
            <a:r>
              <a:rPr lang="ca-ES" altLang="ca-ES" sz="1300" b="0" dirty="0"/>
              <a:t>L’administració General de l’Estat cofinança programes de l’àmbit dels serveis socials. L’assignació per programes socials recurrents s’incrementa a partir del 2017 bàsicament per la incorporació dels crèdits per a la gestió del 0,7% de l’IRPF per a fins socials i de fons destinats a combatre la violència masclista i atendre a infants i adolescents migrats sols, si bé s’havia reduït significativament el 2012. Si es considera el període 2011-2020 i sense comptabilitzar els crèdits del 0,7% de l’IRPF, la reducció en conjunt és del 73,96% (de 74,2M€ a 19,4M€). Pel què fa al programa d’atenció a la dependència, en termes relatius cal destacar que l’aportació de l’Estat es situa el 2020 en el 15,2% mentre que l’aportació de la Generalitat és del 84,8%. </a:t>
            </a:r>
            <a:r>
              <a:rPr lang="it-IT" altLang="ca-ES" sz="1300" b="0" dirty="0"/>
              <a:t> </a:t>
            </a:r>
            <a:endParaRPr lang="ca-ES" altLang="ca-ES" sz="1300" b="0" dirty="0"/>
          </a:p>
          <a:p>
            <a:pPr algn="just">
              <a:buNone/>
            </a:pPr>
            <a:endParaRPr lang="ca-ES" altLang="ca-ES" sz="1400" b="0" dirty="0"/>
          </a:p>
        </p:txBody>
      </p:sp>
      <p:pic>
        <p:nvPicPr>
          <p:cNvPr id="13"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27" y="6203670"/>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e 5"/>
          <p:cNvGraphicFramePr>
            <a:graphicFrameLocks noChangeAspect="1"/>
          </p:cNvGraphicFramePr>
          <p:nvPr>
            <p:extLst>
              <p:ext uri="{D42A27DB-BD31-4B8C-83A1-F6EECF244321}">
                <p14:modId xmlns:p14="http://schemas.microsoft.com/office/powerpoint/2010/main" val="1029708350"/>
              </p:ext>
            </p:extLst>
          </p:nvPr>
        </p:nvGraphicFramePr>
        <p:xfrm>
          <a:off x="1631716" y="3946421"/>
          <a:ext cx="5760640" cy="1842280"/>
        </p:xfrm>
        <a:graphic>
          <a:graphicData uri="http://schemas.openxmlformats.org/presentationml/2006/ole">
            <mc:AlternateContent xmlns:mc="http://schemas.openxmlformats.org/markup-compatibility/2006">
              <mc:Choice xmlns:v="urn:schemas-microsoft-com:vml" Requires="v">
                <p:oleObj spid="_x0000_s7187" name="Hoja de cálculo" r:id="rId4" imgW="4657714" imgH="2162008" progId="Excel.Sheet.8">
                  <p:link updateAutomatic="1"/>
                </p:oleObj>
              </mc:Choice>
              <mc:Fallback>
                <p:oleObj name="Hoja de cálculo" r:id="rId4" imgW="4657714" imgH="2162008" progId="Excel.Sheet.8">
                  <p:link updateAutomatic="1"/>
                  <p:pic>
                    <p:nvPicPr>
                      <p:cNvPr id="6" name="Objecte 5"/>
                      <p:cNvPicPr/>
                      <p:nvPr/>
                    </p:nvPicPr>
                    <p:blipFill>
                      <a:blip r:embed="rId5"/>
                      <a:stretch>
                        <a:fillRect/>
                      </a:stretch>
                    </p:blipFill>
                    <p:spPr>
                      <a:xfrm>
                        <a:off x="1631716" y="3946421"/>
                        <a:ext cx="5760640" cy="1842280"/>
                      </a:xfrm>
                      <a:prstGeom prst="rect">
                        <a:avLst/>
                      </a:prstGeom>
                    </p:spPr>
                  </p:pic>
                </p:oleObj>
              </mc:Fallback>
            </mc:AlternateContent>
          </a:graphicData>
        </a:graphic>
      </p:graphicFrame>
      <p:sp>
        <p:nvSpPr>
          <p:cNvPr id="10" name="QuadreDeText 9"/>
          <p:cNvSpPr txBox="1"/>
          <p:nvPr/>
        </p:nvSpPr>
        <p:spPr>
          <a:xfrm>
            <a:off x="971600" y="5847345"/>
            <a:ext cx="6617090" cy="380873"/>
          </a:xfrm>
          <a:prstGeom prst="rect">
            <a:avLst/>
          </a:prstGeom>
          <a:noFill/>
        </p:spPr>
        <p:txBody>
          <a:bodyPr wrap="square" rtlCol="0">
            <a:spAutoFit/>
          </a:bodyPr>
          <a:lstStyle/>
          <a:p>
            <a:pPr>
              <a:buFontTx/>
              <a:buNone/>
            </a:pPr>
            <a:r>
              <a:rPr lang="ca-ES" altLang="ca-ES" sz="750" b="0" dirty="0"/>
              <a:t>*Inclou l’assignació per programes socials i la gestió del 0,7% de l’IRPF.</a:t>
            </a:r>
          </a:p>
          <a:p>
            <a:r>
              <a:rPr lang="it-IT" sz="750" b="0" dirty="0"/>
              <a:t>No inclou el finançament rebut el 2020 per a programes socials per fer front a la crisi derivada del Covid-19, per un import total de 48,51 milions d’euros  </a:t>
            </a:r>
            <a:endParaRPr lang="ca-ES" sz="750" b="0" dirty="0"/>
          </a:p>
        </p:txBody>
      </p:sp>
    </p:spTree>
    <p:extLst>
      <p:ext uri="{BB962C8B-B14F-4D97-AF65-F5344CB8AC3E}">
        <p14:creationId xmlns:p14="http://schemas.microsoft.com/office/powerpoint/2010/main" val="3498817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a:extLst>
              <a:ext uri="{FF2B5EF4-FFF2-40B4-BE49-F238E27FC236}">
                <a16:creationId xmlns:a16="http://schemas.microsoft.com/office/drawing/2014/main" id="{29438573-D6E5-4310-8258-28BD7BDBD804}"/>
              </a:ext>
            </a:extLst>
          </p:cNvPr>
          <p:cNvSpPr>
            <a:spLocks noGrp="1"/>
          </p:cNvSpPr>
          <p:nvPr>
            <p:ph type="ctrTitle"/>
          </p:nvPr>
        </p:nvSpPr>
        <p:spPr>
          <a:xfrm>
            <a:off x="719382" y="2924944"/>
            <a:ext cx="7772400" cy="1252800"/>
          </a:xfrm>
        </p:spPr>
        <p:txBody>
          <a:bodyPr>
            <a:normAutofit/>
          </a:bodyPr>
          <a:lstStyle/>
          <a:p>
            <a:pPr eaLnBrk="1" hangingPunct="1"/>
            <a:r>
              <a:rPr lang="ca-ES" altLang="ca-ES" dirty="0"/>
              <a:t>5. Marc d’acció per a l’abordatge del sensellarisme a Catalunya</a:t>
            </a:r>
          </a:p>
        </p:txBody>
      </p:sp>
      <p:sp>
        <p:nvSpPr>
          <p:cNvPr id="6"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pic>
        <p:nvPicPr>
          <p:cNvPr id="4" name="Picture 2" descr="http://identitatcorporativa.gencat.cat/web/.content/Documentacio/descarregues/dpt/COLOR/Drets-Socials/drets_socials_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22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57188" y="573088"/>
            <a:ext cx="8570912" cy="213975"/>
          </a:xfrm>
        </p:spPr>
        <p:txBody>
          <a:bodyPr/>
          <a:lstStyle/>
          <a:p>
            <a:pPr algn="ctr"/>
            <a:r>
              <a:rPr lang="ca-ES" sz="2000" dirty="0"/>
              <a:t>MARC D’ACCIÓ PER A L’ABORDATGE DEL SENSELLARISME A CATALUNYA 2022-2025</a:t>
            </a:r>
          </a:p>
        </p:txBody>
      </p:sp>
      <p:sp>
        <p:nvSpPr>
          <p:cNvPr id="7171" name="Contenidor de contingut 2">
            <a:extLst>
              <a:ext uri="{FF2B5EF4-FFF2-40B4-BE49-F238E27FC236}">
                <a16:creationId xmlns:a16="http://schemas.microsoft.com/office/drawing/2014/main" id="{CE89B078-4868-4928-B4E1-BF41E3079012}"/>
              </a:ext>
            </a:extLst>
          </p:cNvPr>
          <p:cNvSpPr>
            <a:spLocks noGrp="1"/>
          </p:cNvSpPr>
          <p:nvPr>
            <p:ph idx="1"/>
          </p:nvPr>
        </p:nvSpPr>
        <p:spPr>
          <a:xfrm>
            <a:off x="740994" y="2404109"/>
            <a:ext cx="7851278" cy="2221334"/>
          </a:xfrm>
        </p:spPr>
        <p:txBody>
          <a:bodyPr/>
          <a:lstStyle/>
          <a:p>
            <a:endParaRPr lang="ca-ES" sz="1050" dirty="0">
              <a:solidFill>
                <a:srgbClr val="000000"/>
              </a:solidFill>
            </a:endParaRPr>
          </a:p>
          <a:p>
            <a:pPr>
              <a:buFont typeface="Wingdings" panose="05000000000000000000" pitchFamily="2" charset="2"/>
              <a:buChar char="ü"/>
            </a:pPr>
            <a:r>
              <a:rPr lang="ca-ES" altLang="ca-ES" sz="2000" dirty="0"/>
              <a:t>Estratègia sensellarisme 2012-21</a:t>
            </a:r>
          </a:p>
          <a:p>
            <a:pPr>
              <a:buFont typeface="Wingdings" panose="05000000000000000000" pitchFamily="2" charset="2"/>
              <a:buChar char="ü"/>
            </a:pPr>
            <a:r>
              <a:rPr lang="ca-ES" altLang="ca-ES" sz="2000" dirty="0"/>
              <a:t>Compliment amb el Pla estratègic de serveis socials 2021-2024</a:t>
            </a:r>
          </a:p>
          <a:p>
            <a:pPr>
              <a:buFont typeface="Wingdings" panose="05000000000000000000" pitchFamily="2" charset="2"/>
              <a:buChar char="ü"/>
            </a:pPr>
            <a:r>
              <a:rPr lang="ca-ES" altLang="ca-ES" sz="2000" dirty="0"/>
              <a:t>Addendes complementàries del Contracte Programa – COVID19 + Programa 360</a:t>
            </a:r>
          </a:p>
          <a:p>
            <a:pPr>
              <a:buFont typeface="Wingdings" panose="05000000000000000000" pitchFamily="2" charset="2"/>
              <a:buChar char="ü"/>
            </a:pPr>
            <a:r>
              <a:rPr lang="ca-ES" altLang="ca-ES" sz="2000" dirty="0"/>
              <a:t>Contracte Programa 2022-2025: Fitxa específica d’atenció a les persones sense llar </a:t>
            </a:r>
          </a:p>
          <a:p>
            <a:pPr>
              <a:buFont typeface="Wingdings" panose="05000000000000000000" pitchFamily="2" charset="2"/>
              <a:buChar char="ü"/>
            </a:pPr>
            <a:r>
              <a:rPr lang="ca-ES" altLang="ca-ES" sz="2000" dirty="0"/>
              <a:t>Pla de recuperació per a Europa. Fons </a:t>
            </a:r>
            <a:r>
              <a:rPr lang="ca-ES" altLang="ca-ES" sz="2000" dirty="0" err="1"/>
              <a:t>Next</a:t>
            </a:r>
            <a:r>
              <a:rPr lang="ca-ES" altLang="ca-ES" sz="2000" dirty="0"/>
              <a:t> </a:t>
            </a:r>
            <a:r>
              <a:rPr lang="ca-ES" altLang="ca-ES" sz="2000" dirty="0" err="1"/>
              <a:t>Generation</a:t>
            </a:r>
            <a:endParaRPr lang="ca-ES" altLang="ca-ES" sz="2000" dirty="0"/>
          </a:p>
          <a:p>
            <a:pPr>
              <a:buFont typeface="Wingdings" panose="05000000000000000000" pitchFamily="2" charset="2"/>
              <a:buChar char="ü"/>
            </a:pPr>
            <a:r>
              <a:rPr lang="ca-ES" altLang="ca-ES" sz="2000" dirty="0"/>
              <a:t>Treball conjunt amb l’Agència de l’Habitatge de Catalunya</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66</a:t>
            </a:fld>
            <a:endParaRPr lang="ca-ES" altLang="ca-ES">
              <a:solidFill>
                <a:srgbClr val="898989"/>
              </a:solidFill>
              <a:latin typeface="Arial" panose="020B0604020202020204" pitchFamily="34" charset="0"/>
            </a:endParaRPr>
          </a:p>
        </p:txBody>
      </p:sp>
      <p:sp>
        <p:nvSpPr>
          <p:cNvPr id="6" name="QuadreDeText 5"/>
          <p:cNvSpPr txBox="1"/>
          <p:nvPr/>
        </p:nvSpPr>
        <p:spPr>
          <a:xfrm>
            <a:off x="611560" y="1462830"/>
            <a:ext cx="7488832" cy="400110"/>
          </a:xfrm>
          <a:prstGeom prst="rect">
            <a:avLst/>
          </a:prstGeom>
          <a:noFill/>
        </p:spPr>
        <p:txBody>
          <a:bodyPr wrap="square" rtlCol="0">
            <a:spAutoFit/>
          </a:bodyPr>
          <a:lstStyle/>
          <a:p>
            <a:r>
              <a:rPr lang="ca-ES" sz="2000" b="1" dirty="0">
                <a:latin typeface="Arial" panose="020B0604020202020204" pitchFamily="34" charset="0"/>
              </a:rPr>
              <a:t>MOTIVACIÓ</a:t>
            </a:r>
          </a:p>
        </p:txBody>
      </p:sp>
      <p:sp>
        <p:nvSpPr>
          <p:cNvPr id="7" name="Rectangle arrodonit 6"/>
          <p:cNvSpPr/>
          <p:nvPr/>
        </p:nvSpPr>
        <p:spPr>
          <a:xfrm>
            <a:off x="828787" y="2004950"/>
            <a:ext cx="7416824" cy="390642"/>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spc="600" dirty="0">
                <a:solidFill>
                  <a:schemeClr val="tx1"/>
                </a:solidFill>
                <a:latin typeface="Arial" panose="020B0604020202020204" pitchFamily="34" charset="0"/>
                <a:cs typeface="Arial" panose="020B0604020202020204" pitchFamily="34" charset="0"/>
              </a:rPr>
              <a:t>ANTECEDENTS</a:t>
            </a:r>
          </a:p>
        </p:txBody>
      </p:sp>
      <p:sp>
        <p:nvSpPr>
          <p:cNvPr id="12" name="Rectangle arrodonit 11"/>
          <p:cNvSpPr/>
          <p:nvPr/>
        </p:nvSpPr>
        <p:spPr>
          <a:xfrm>
            <a:off x="807634" y="5589240"/>
            <a:ext cx="7416824" cy="390642"/>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spc="600" dirty="0">
                <a:solidFill>
                  <a:schemeClr val="tx1"/>
                </a:solidFill>
                <a:latin typeface="Arial" panose="020B0604020202020204" pitchFamily="34" charset="0"/>
                <a:cs typeface="Arial" panose="020B0604020202020204" pitchFamily="34" charset="0"/>
              </a:rPr>
              <a:t>VOLUNTAT POLÍTICA</a:t>
            </a:r>
          </a:p>
        </p:txBody>
      </p:sp>
      <p:pic>
        <p:nvPicPr>
          <p:cNvPr id="8"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89247"/>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3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57188" y="573088"/>
            <a:ext cx="8570912" cy="213975"/>
          </a:xfrm>
        </p:spPr>
        <p:txBody>
          <a:bodyPr/>
          <a:lstStyle/>
          <a:p>
            <a:pPr algn="ctr"/>
            <a:r>
              <a:rPr lang="ca-ES" sz="2000" dirty="0"/>
              <a:t>MARC D’ACCIÓ PER A L’ABORDATGE DEL SENSELLARISME A CATALUNYA 2022-2025</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67</a:t>
            </a:fld>
            <a:endParaRPr lang="ca-ES" altLang="ca-ES">
              <a:solidFill>
                <a:srgbClr val="898989"/>
              </a:solidFill>
              <a:latin typeface="Arial" panose="020B0604020202020204" pitchFamily="34" charset="0"/>
            </a:endParaRPr>
          </a:p>
        </p:txBody>
      </p:sp>
      <p:sp>
        <p:nvSpPr>
          <p:cNvPr id="11" name="Contenidor de text 3">
            <a:extLst>
              <a:ext uri="{FF2B5EF4-FFF2-40B4-BE49-F238E27FC236}">
                <a16:creationId xmlns:a16="http://schemas.microsoft.com/office/drawing/2014/main" id="{84DEECFC-6B40-45B8-9365-FFCBE94690C4}"/>
              </a:ext>
            </a:extLst>
          </p:cNvPr>
          <p:cNvSpPr>
            <a:spLocks noGrp="1"/>
          </p:cNvSpPr>
          <p:nvPr>
            <p:ph type="body" sz="quarter" idx="13"/>
          </p:nvPr>
        </p:nvSpPr>
        <p:spPr>
          <a:xfrm>
            <a:off x="356399" y="1268413"/>
            <a:ext cx="8571600" cy="428400"/>
          </a:xfrm>
        </p:spPr>
        <p:txBody>
          <a:bodyPr/>
          <a:lstStyle/>
          <a:p>
            <a:pPr eaLnBrk="1" hangingPunct="1"/>
            <a:r>
              <a:rPr lang="es-ES" altLang="ca-ES" dirty="0"/>
              <a:t>METODOLOGIA</a:t>
            </a:r>
          </a:p>
        </p:txBody>
      </p:sp>
      <p:sp>
        <p:nvSpPr>
          <p:cNvPr id="13" name="Rectangle arrodonit 12"/>
          <p:cNvSpPr/>
          <p:nvPr/>
        </p:nvSpPr>
        <p:spPr>
          <a:xfrm>
            <a:off x="539552" y="2091916"/>
            <a:ext cx="2231045" cy="689011"/>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latin typeface="Arial" panose="020B0604020202020204" pitchFamily="34" charset="0"/>
                <a:cs typeface="Arial" panose="020B0604020202020204" pitchFamily="34" charset="0"/>
              </a:rPr>
              <a:t>Instruments de planificació</a:t>
            </a:r>
          </a:p>
        </p:txBody>
      </p:sp>
      <p:sp>
        <p:nvSpPr>
          <p:cNvPr id="14" name="Fletxa dreta 13"/>
          <p:cNvSpPr/>
          <p:nvPr/>
        </p:nvSpPr>
        <p:spPr>
          <a:xfrm>
            <a:off x="2987824" y="2363839"/>
            <a:ext cx="504056" cy="216024"/>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QuadreDeText 14"/>
          <p:cNvSpPr txBox="1"/>
          <p:nvPr/>
        </p:nvSpPr>
        <p:spPr>
          <a:xfrm>
            <a:off x="3709107" y="2201382"/>
            <a:ext cx="4656856"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ca-ES" dirty="0">
                <a:latin typeface="Arial" panose="020B0604020202020204" pitchFamily="34" charset="0"/>
              </a:rPr>
              <a:t>Document Marc – Aprovació mitjançant un Acord de Govern</a:t>
            </a:r>
          </a:p>
        </p:txBody>
      </p:sp>
      <p:sp>
        <p:nvSpPr>
          <p:cNvPr id="16" name="Rectangle arrodonit 15"/>
          <p:cNvSpPr/>
          <p:nvPr/>
        </p:nvSpPr>
        <p:spPr>
          <a:xfrm>
            <a:off x="539551" y="3950849"/>
            <a:ext cx="2231045" cy="689011"/>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latin typeface="Arial" panose="020B0604020202020204" pitchFamily="34" charset="0"/>
                <a:cs typeface="Arial" panose="020B0604020202020204" pitchFamily="34" charset="0"/>
              </a:rPr>
              <a:t>Treball en xarxa</a:t>
            </a:r>
          </a:p>
        </p:txBody>
      </p:sp>
      <p:sp>
        <p:nvSpPr>
          <p:cNvPr id="17" name="Fletxa dreta 16"/>
          <p:cNvSpPr/>
          <p:nvPr/>
        </p:nvSpPr>
        <p:spPr>
          <a:xfrm>
            <a:off x="2987824" y="4187342"/>
            <a:ext cx="504056" cy="216024"/>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9" name="QuadreDeText 18"/>
          <p:cNvSpPr txBox="1"/>
          <p:nvPr/>
        </p:nvSpPr>
        <p:spPr>
          <a:xfrm>
            <a:off x="3635896" y="3352282"/>
            <a:ext cx="4977693" cy="2031325"/>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ca-ES" dirty="0" err="1">
                <a:latin typeface="Arial" panose="020B0604020202020204" pitchFamily="34" charset="0"/>
              </a:rPr>
              <a:t>Interdepartamentalitat</a:t>
            </a:r>
            <a:endParaRPr lang="ca-ES" dirty="0">
              <a:latin typeface="Arial" panose="020B0604020202020204" pitchFamily="34" charset="0"/>
            </a:endParaRPr>
          </a:p>
          <a:p>
            <a:pPr marL="285750" indent="-285750">
              <a:buClr>
                <a:srgbClr val="C00000"/>
              </a:buClr>
              <a:buFont typeface="Wingdings" panose="05000000000000000000" pitchFamily="2" charset="2"/>
              <a:buChar char="ü"/>
            </a:pPr>
            <a:r>
              <a:rPr lang="ca-ES" dirty="0">
                <a:latin typeface="Arial" panose="020B0604020202020204" pitchFamily="34" charset="0"/>
              </a:rPr>
              <a:t>Provisió d’habitatges mitjançant l’Agència de l’Habitatge de Catalunya</a:t>
            </a:r>
          </a:p>
          <a:p>
            <a:pPr marL="285750" indent="-285750">
              <a:buClr>
                <a:srgbClr val="C00000"/>
              </a:buClr>
              <a:buFont typeface="Wingdings" panose="05000000000000000000" pitchFamily="2" charset="2"/>
              <a:buChar char="ü"/>
            </a:pPr>
            <a:r>
              <a:rPr lang="ca-ES" dirty="0">
                <a:latin typeface="Arial" panose="020B0604020202020204" pitchFamily="34" charset="0"/>
              </a:rPr>
              <a:t>Coordinació amb el món local: Contracte Programa. Fitxa 48.</a:t>
            </a:r>
          </a:p>
          <a:p>
            <a:pPr marL="285750" indent="-285750">
              <a:buClr>
                <a:srgbClr val="C00000"/>
              </a:buClr>
              <a:buFont typeface="Wingdings" panose="05000000000000000000" pitchFamily="2" charset="2"/>
              <a:buChar char="ü"/>
            </a:pPr>
            <a:r>
              <a:rPr lang="ca-ES" dirty="0">
                <a:latin typeface="Arial" panose="020B0604020202020204" pitchFamily="34" charset="0"/>
              </a:rPr>
              <a:t>Coordinació amb el tercer sector: experiència i coneixement de les entitats</a:t>
            </a:r>
          </a:p>
        </p:txBody>
      </p:sp>
      <p:pic>
        <p:nvPicPr>
          <p:cNvPr id="12"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47" y="6194041"/>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80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57188" y="573088"/>
            <a:ext cx="8570912" cy="213975"/>
          </a:xfrm>
        </p:spPr>
        <p:txBody>
          <a:bodyPr/>
          <a:lstStyle/>
          <a:p>
            <a:pPr algn="ctr"/>
            <a:r>
              <a:rPr lang="ca-ES" sz="2000" dirty="0"/>
              <a:t>MARC D’ACCIÓ PER A L’ABORDATGE DEL SENSELLARISME A CATALUNYA 2022-2025</a:t>
            </a:r>
          </a:p>
        </p:txBody>
      </p:sp>
      <p:sp>
        <p:nvSpPr>
          <p:cNvPr id="5" name="Contenidor de número de diapositiva 4">
            <a:extLst>
              <a:ext uri="{FF2B5EF4-FFF2-40B4-BE49-F238E27FC236}">
                <a16:creationId xmlns:a16="http://schemas.microsoft.com/office/drawing/2014/main" id="{25FAA6EF-276F-40CC-8242-2D6139378626}"/>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241E22-F93B-4487-A798-11D11F04CB4A}" type="slidenum">
              <a:rPr lang="ca-ES" altLang="ca-ES">
                <a:solidFill>
                  <a:srgbClr val="898989"/>
                </a:solidFill>
                <a:latin typeface="Arial" panose="020B0604020202020204" pitchFamily="34" charset="0"/>
              </a:rPr>
              <a:pPr eaLnBrk="1" hangingPunct="1"/>
              <a:t>68</a:t>
            </a:fld>
            <a:endParaRPr lang="ca-ES" altLang="ca-ES">
              <a:solidFill>
                <a:srgbClr val="898989"/>
              </a:solidFill>
              <a:latin typeface="Arial" panose="020B0604020202020204" pitchFamily="34" charset="0"/>
            </a:endParaRPr>
          </a:p>
        </p:txBody>
      </p:sp>
      <p:sp>
        <p:nvSpPr>
          <p:cNvPr id="11" name="Contenidor de text 3">
            <a:extLst>
              <a:ext uri="{FF2B5EF4-FFF2-40B4-BE49-F238E27FC236}">
                <a16:creationId xmlns:a16="http://schemas.microsoft.com/office/drawing/2014/main" id="{84DEECFC-6B40-45B8-9365-FFCBE94690C4}"/>
              </a:ext>
            </a:extLst>
          </p:cNvPr>
          <p:cNvSpPr>
            <a:spLocks noGrp="1"/>
          </p:cNvSpPr>
          <p:nvPr>
            <p:ph type="body" sz="quarter" idx="13"/>
          </p:nvPr>
        </p:nvSpPr>
        <p:spPr>
          <a:xfrm>
            <a:off x="532974" y="1426013"/>
            <a:ext cx="8571600" cy="428400"/>
          </a:xfrm>
        </p:spPr>
        <p:txBody>
          <a:bodyPr/>
          <a:lstStyle/>
          <a:p>
            <a:pPr eaLnBrk="1" hangingPunct="1"/>
            <a:r>
              <a:rPr lang="es-ES" altLang="ca-ES" dirty="0"/>
              <a:t>METODOLOGIA</a:t>
            </a:r>
          </a:p>
        </p:txBody>
      </p:sp>
      <p:sp>
        <p:nvSpPr>
          <p:cNvPr id="14" name="Fletxa dreta 13"/>
          <p:cNvSpPr/>
          <p:nvPr/>
        </p:nvSpPr>
        <p:spPr>
          <a:xfrm>
            <a:off x="2957756" y="2574800"/>
            <a:ext cx="504056" cy="216024"/>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angle arrodonit 11"/>
          <p:cNvSpPr/>
          <p:nvPr/>
        </p:nvSpPr>
        <p:spPr>
          <a:xfrm>
            <a:off x="532974" y="2338307"/>
            <a:ext cx="2231045" cy="689011"/>
          </a:xfrm>
          <a:prstGeom prst="roundRect">
            <a:avLst/>
          </a:prstGeom>
          <a:solidFill>
            <a:schemeClr val="accent2">
              <a:lumMod val="40000"/>
              <a:lumOff val="6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latin typeface="Arial" panose="020B0604020202020204" pitchFamily="34" charset="0"/>
                <a:cs typeface="Arial" panose="020B0604020202020204" pitchFamily="34" charset="0"/>
              </a:rPr>
              <a:t>Òrgans de </a:t>
            </a:r>
            <a:r>
              <a:rPr lang="ca-ES" b="1" dirty="0" err="1">
                <a:solidFill>
                  <a:schemeClr val="tx1"/>
                </a:solidFill>
                <a:latin typeface="Arial" panose="020B0604020202020204" pitchFamily="34" charset="0"/>
                <a:cs typeface="Arial" panose="020B0604020202020204" pitchFamily="34" charset="0"/>
              </a:rPr>
              <a:t>Governança</a:t>
            </a:r>
            <a:endParaRPr lang="ca-ES" b="1" dirty="0">
              <a:solidFill>
                <a:schemeClr val="tx1"/>
              </a:solidFill>
              <a:latin typeface="Arial" panose="020B0604020202020204" pitchFamily="34" charset="0"/>
              <a:cs typeface="Arial" panose="020B0604020202020204" pitchFamily="34" charset="0"/>
            </a:endParaRPr>
          </a:p>
        </p:txBody>
      </p:sp>
      <p:sp>
        <p:nvSpPr>
          <p:cNvPr id="18" name="QuadreDeText 17"/>
          <p:cNvSpPr txBox="1"/>
          <p:nvPr/>
        </p:nvSpPr>
        <p:spPr>
          <a:xfrm>
            <a:off x="3672317" y="2227474"/>
            <a:ext cx="4656856" cy="923330"/>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ca-ES" dirty="0">
                <a:latin typeface="Arial" panose="020B0604020202020204" pitchFamily="34" charset="0"/>
              </a:rPr>
              <a:t>Plenari</a:t>
            </a:r>
          </a:p>
          <a:p>
            <a:pPr marL="285750" indent="-285750">
              <a:buClr>
                <a:srgbClr val="C00000"/>
              </a:buClr>
              <a:buFont typeface="Wingdings" panose="05000000000000000000" pitchFamily="2" charset="2"/>
              <a:buChar char="ü"/>
            </a:pPr>
            <a:r>
              <a:rPr lang="ca-ES" dirty="0">
                <a:latin typeface="Arial" panose="020B0604020202020204" pitchFamily="34" charset="0"/>
              </a:rPr>
              <a:t>Comissió Permanent</a:t>
            </a:r>
          </a:p>
          <a:p>
            <a:pPr marL="285750" indent="-285750">
              <a:buClr>
                <a:srgbClr val="C00000"/>
              </a:buClr>
              <a:buFont typeface="Wingdings" panose="05000000000000000000" pitchFamily="2" charset="2"/>
              <a:buChar char="ü"/>
            </a:pPr>
            <a:r>
              <a:rPr lang="ca-ES" dirty="0">
                <a:latin typeface="Arial" panose="020B0604020202020204" pitchFamily="34" charset="0"/>
              </a:rPr>
              <a:t>Gestores territorials de casos</a:t>
            </a:r>
          </a:p>
        </p:txBody>
      </p:sp>
      <p:pic>
        <p:nvPicPr>
          <p:cNvPr id="20" name="Imat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690603"/>
            <a:ext cx="792088" cy="1331382"/>
          </a:xfrm>
          <a:prstGeom prst="rect">
            <a:avLst/>
          </a:prstGeom>
        </p:spPr>
      </p:pic>
      <p:sp>
        <p:nvSpPr>
          <p:cNvPr id="21" name="Fletxa dreta 20"/>
          <p:cNvSpPr/>
          <p:nvPr/>
        </p:nvSpPr>
        <p:spPr>
          <a:xfrm>
            <a:off x="2164465" y="4259514"/>
            <a:ext cx="793291" cy="41442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QuadreDeText 21"/>
          <p:cNvSpPr txBox="1"/>
          <p:nvPr/>
        </p:nvSpPr>
        <p:spPr>
          <a:xfrm>
            <a:off x="3209784" y="4212278"/>
            <a:ext cx="4656856" cy="923330"/>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ca-ES" dirty="0">
                <a:latin typeface="Arial" panose="020B0604020202020204" pitchFamily="34" charset="0"/>
              </a:rPr>
              <a:t>Cronograma de desplegament</a:t>
            </a:r>
          </a:p>
          <a:p>
            <a:pPr marL="285750" indent="-285750">
              <a:buClr>
                <a:srgbClr val="C00000"/>
              </a:buClr>
              <a:buFont typeface="Wingdings" panose="05000000000000000000" pitchFamily="2" charset="2"/>
              <a:buChar char="ü"/>
            </a:pPr>
            <a:r>
              <a:rPr lang="ca-ES" dirty="0">
                <a:latin typeface="Arial" panose="020B0604020202020204" pitchFamily="34" charset="0"/>
              </a:rPr>
              <a:t>Recursos econòmics previstos</a:t>
            </a:r>
          </a:p>
          <a:p>
            <a:pPr marL="285750" indent="-285750">
              <a:buClr>
                <a:srgbClr val="C00000"/>
              </a:buClr>
              <a:buFont typeface="Wingdings" panose="05000000000000000000" pitchFamily="2" charset="2"/>
              <a:buChar char="ü"/>
            </a:pPr>
            <a:endParaRPr lang="ca-ES" dirty="0">
              <a:latin typeface="Arial" panose="020B0604020202020204" pitchFamily="34" charset="0"/>
            </a:endParaRPr>
          </a:p>
        </p:txBody>
      </p:sp>
      <p:pic>
        <p:nvPicPr>
          <p:cNvPr id="13"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65" y="6194041"/>
            <a:ext cx="2520377" cy="324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82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64C82C-B733-4249-9B8B-AF1D62D0FCB2}"/>
              </a:ext>
            </a:extLst>
          </p:cNvPr>
          <p:cNvSpPr txBox="1"/>
          <p:nvPr/>
        </p:nvSpPr>
        <p:spPr>
          <a:xfrm>
            <a:off x="1388756" y="2269682"/>
            <a:ext cx="6572379" cy="1754326"/>
          </a:xfrm>
          <a:prstGeom prst="rect">
            <a:avLst/>
          </a:prstGeom>
          <a:noFill/>
        </p:spPr>
        <p:txBody>
          <a:bodyPr wrap="square" rtlCol="0">
            <a:spAutoFit/>
          </a:bodyPr>
          <a:lstStyle/>
          <a:p>
            <a:pPr algn="ctr"/>
            <a:r>
              <a:rPr lang="ca-ES" sz="3600" b="1" dirty="0">
                <a:solidFill>
                  <a:srgbClr val="C00000"/>
                </a:solidFill>
                <a:latin typeface="Arial" panose="020B0604020202020204" pitchFamily="34" charset="0"/>
                <a:ea typeface="Calibri" panose="020F0502020204030204" pitchFamily="34" charset="0"/>
              </a:rPr>
              <a:t>6. L’Estat dels treballs per a l’atenció integrada social i sanitària</a:t>
            </a:r>
            <a:endParaRPr lang="en-GB" sz="3600" b="1" dirty="0">
              <a:solidFill>
                <a:srgbClr val="C00000"/>
              </a:solidFill>
              <a:latin typeface="Arial" panose="020B0604020202020204" pitchFamily="34" charset="0"/>
            </a:endParaRPr>
          </a:p>
        </p:txBody>
      </p:sp>
      <p:sp>
        <p:nvSpPr>
          <p:cNvPr id="9"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388985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732233" y="1962728"/>
            <a:ext cx="7681120" cy="3982606"/>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7</a:t>
            </a:fld>
            <a:endParaRPr lang="ca-ES" altLang="ca-ES" sz="1000"/>
          </a:p>
        </p:txBody>
      </p:sp>
      <p:sp>
        <p:nvSpPr>
          <p:cNvPr id="37891" name="Rectangle 5"/>
          <p:cNvSpPr>
            <a:spLocks noChangeArrowheads="1"/>
          </p:cNvSpPr>
          <p:nvPr/>
        </p:nvSpPr>
        <p:spPr bwMode="auto">
          <a:xfrm>
            <a:off x="682625" y="1773238"/>
            <a:ext cx="79930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5799" y="1551778"/>
            <a:ext cx="777398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Despeses de la generalitat </a:t>
            </a:r>
            <a:r>
              <a:rPr lang="ca-ES" sz="1400" b="0" dirty="0">
                <a:solidFill>
                  <a:schemeClr val="tx1">
                    <a:lumMod val="65000"/>
                    <a:lumOff val="35000"/>
                  </a:schemeClr>
                </a:solidFill>
              </a:rPr>
              <a:t>(capítols 1 a 8)</a:t>
            </a:r>
          </a:p>
          <a:p>
            <a:pPr marL="0" indent="0">
              <a:buNone/>
              <a:defRPr/>
            </a:pPr>
            <a:endParaRPr lang="ca-ES" sz="1400" dirty="0"/>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a:pPr>
            <a:r>
              <a:rPr lang="ca-ES" altLang="ca-ES" dirty="0"/>
              <a:t>Pressupost de la Generalitat </a:t>
            </a:r>
            <a:endParaRPr lang="ca-ES" altLang="ca-ES" sz="1800" dirty="0"/>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ula 12"/>
          <p:cNvGraphicFramePr>
            <a:graphicFrameLocks noGrp="1"/>
          </p:cNvGraphicFramePr>
          <p:nvPr>
            <p:extLst>
              <p:ext uri="{D42A27DB-BD31-4B8C-83A1-F6EECF244321}">
                <p14:modId xmlns:p14="http://schemas.microsoft.com/office/powerpoint/2010/main" val="3199479628"/>
              </p:ext>
            </p:extLst>
          </p:nvPr>
        </p:nvGraphicFramePr>
        <p:xfrm>
          <a:off x="732233" y="2054203"/>
          <a:ext cx="7424561" cy="3990078"/>
        </p:xfrm>
        <a:graphic>
          <a:graphicData uri="http://schemas.openxmlformats.org/drawingml/2006/table">
            <a:tbl>
              <a:tblPr>
                <a:tableStyleId>{5C22544A-7EE6-4342-B048-85BDC9FD1C3A}</a:tableStyleId>
              </a:tblPr>
              <a:tblGrid>
                <a:gridCol w="1598921">
                  <a:extLst>
                    <a:ext uri="{9D8B030D-6E8A-4147-A177-3AD203B41FA5}">
                      <a16:colId xmlns:a16="http://schemas.microsoft.com/office/drawing/2014/main" val="4088785608"/>
                    </a:ext>
                  </a:extLst>
                </a:gridCol>
                <a:gridCol w="485470">
                  <a:extLst>
                    <a:ext uri="{9D8B030D-6E8A-4147-A177-3AD203B41FA5}">
                      <a16:colId xmlns:a16="http://schemas.microsoft.com/office/drawing/2014/main" val="3776307873"/>
                    </a:ext>
                  </a:extLst>
                </a:gridCol>
                <a:gridCol w="485470">
                  <a:extLst>
                    <a:ext uri="{9D8B030D-6E8A-4147-A177-3AD203B41FA5}">
                      <a16:colId xmlns:a16="http://schemas.microsoft.com/office/drawing/2014/main" val="1940606679"/>
                    </a:ext>
                  </a:extLst>
                </a:gridCol>
                <a:gridCol w="485470">
                  <a:extLst>
                    <a:ext uri="{9D8B030D-6E8A-4147-A177-3AD203B41FA5}">
                      <a16:colId xmlns:a16="http://schemas.microsoft.com/office/drawing/2014/main" val="3162450217"/>
                    </a:ext>
                  </a:extLst>
                </a:gridCol>
                <a:gridCol w="485470">
                  <a:extLst>
                    <a:ext uri="{9D8B030D-6E8A-4147-A177-3AD203B41FA5}">
                      <a16:colId xmlns:a16="http://schemas.microsoft.com/office/drawing/2014/main" val="3797018527"/>
                    </a:ext>
                  </a:extLst>
                </a:gridCol>
                <a:gridCol w="485470">
                  <a:extLst>
                    <a:ext uri="{9D8B030D-6E8A-4147-A177-3AD203B41FA5}">
                      <a16:colId xmlns:a16="http://schemas.microsoft.com/office/drawing/2014/main" val="2199439033"/>
                    </a:ext>
                  </a:extLst>
                </a:gridCol>
                <a:gridCol w="485470">
                  <a:extLst>
                    <a:ext uri="{9D8B030D-6E8A-4147-A177-3AD203B41FA5}">
                      <a16:colId xmlns:a16="http://schemas.microsoft.com/office/drawing/2014/main" val="4286146413"/>
                    </a:ext>
                  </a:extLst>
                </a:gridCol>
                <a:gridCol w="485470">
                  <a:extLst>
                    <a:ext uri="{9D8B030D-6E8A-4147-A177-3AD203B41FA5}">
                      <a16:colId xmlns:a16="http://schemas.microsoft.com/office/drawing/2014/main" val="3904003985"/>
                    </a:ext>
                  </a:extLst>
                </a:gridCol>
                <a:gridCol w="485470">
                  <a:extLst>
                    <a:ext uri="{9D8B030D-6E8A-4147-A177-3AD203B41FA5}">
                      <a16:colId xmlns:a16="http://schemas.microsoft.com/office/drawing/2014/main" val="2680067571"/>
                    </a:ext>
                  </a:extLst>
                </a:gridCol>
                <a:gridCol w="485470">
                  <a:extLst>
                    <a:ext uri="{9D8B030D-6E8A-4147-A177-3AD203B41FA5}">
                      <a16:colId xmlns:a16="http://schemas.microsoft.com/office/drawing/2014/main" val="1002353493"/>
                    </a:ext>
                  </a:extLst>
                </a:gridCol>
                <a:gridCol w="485470">
                  <a:extLst>
                    <a:ext uri="{9D8B030D-6E8A-4147-A177-3AD203B41FA5}">
                      <a16:colId xmlns:a16="http://schemas.microsoft.com/office/drawing/2014/main" val="1080505947"/>
                    </a:ext>
                  </a:extLst>
                </a:gridCol>
                <a:gridCol w="485470">
                  <a:extLst>
                    <a:ext uri="{9D8B030D-6E8A-4147-A177-3AD203B41FA5}">
                      <a16:colId xmlns:a16="http://schemas.microsoft.com/office/drawing/2014/main" val="3464369999"/>
                    </a:ext>
                  </a:extLst>
                </a:gridCol>
                <a:gridCol w="485470">
                  <a:extLst>
                    <a:ext uri="{9D8B030D-6E8A-4147-A177-3AD203B41FA5}">
                      <a16:colId xmlns:a16="http://schemas.microsoft.com/office/drawing/2014/main" val="440297889"/>
                    </a:ext>
                  </a:extLst>
                </a:gridCol>
              </a:tblGrid>
              <a:tr h="163816">
                <a:tc>
                  <a:txBody>
                    <a:bodyPr/>
                    <a:lstStyle/>
                    <a:p>
                      <a:pPr algn="ctr" fontAlgn="ctr"/>
                      <a:endParaRPr lang="ca-ES" sz="1050" b="1" kern="1400" dirty="0">
                        <a:solidFill>
                          <a:srgbClr val="000000"/>
                        </a:solidFill>
                        <a:effectLst/>
                        <a:latin typeface="Arial Narrow"/>
                        <a:ea typeface="+mn-ea"/>
                        <a:cs typeface="+mn-cs"/>
                      </a:endParaRPr>
                    </a:p>
                  </a:txBody>
                  <a:tcPr marL="6350" marR="6350" marT="6350" marB="0" anchor="ctr">
                    <a:lnL w="12700" cmpd="sng">
                      <a:noFill/>
                    </a:lnL>
                    <a:lnR w="12700" cap="flat" cmpd="sng" algn="ctr">
                      <a:no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a-ES" sz="1050" b="1" kern="1400" dirty="0">
                        <a:solidFill>
                          <a:srgbClr val="000000"/>
                        </a:solidFill>
                        <a:effectLst/>
                        <a:latin typeface="Arial Narrow"/>
                        <a:ea typeface="+mn-ea"/>
                        <a:cs typeface="+mn-cs"/>
                      </a:endParaRPr>
                    </a:p>
                  </a:txBody>
                  <a:tcPr marL="6350" marR="36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a-ES" sz="1050" b="1" kern="1400" dirty="0">
                        <a:solidFill>
                          <a:srgbClr val="000000"/>
                        </a:solidFill>
                        <a:effectLst/>
                        <a:latin typeface="Arial Narrow"/>
                        <a:ea typeface="+mn-ea"/>
                        <a:cs typeface="+mn-cs"/>
                      </a:endParaRPr>
                    </a:p>
                  </a:txBody>
                  <a:tcPr marL="6350" marR="36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ca-ES" sz="1050" b="1" kern="1400" dirty="0">
                          <a:solidFill>
                            <a:srgbClr val="000000"/>
                          </a:solidFill>
                          <a:effectLst/>
                          <a:latin typeface="Arial Narrow"/>
                          <a:ea typeface="+mn-ea"/>
                          <a:cs typeface="+mn-cs"/>
                        </a:rPr>
                        <a:t>Variació 2022-2020h </a:t>
                      </a:r>
                    </a:p>
                  </a:txBody>
                  <a:tcPr marL="6350" marR="36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ca-ES" sz="1100" b="1" i="0" u="none" strike="noStrike" dirty="0">
                        <a:solidFill>
                          <a:schemeClr val="bg1"/>
                        </a:solidFill>
                        <a:effectLst/>
                        <a:latin typeface="Arial" panose="020B0604020202020204" pitchFamily="34" charset="0"/>
                        <a:cs typeface="Arial" panose="020B0604020202020204" pitchFamily="34" charset="0"/>
                      </a:endParaRPr>
                    </a:p>
                  </a:txBody>
                  <a:tcPr marL="6350" marR="36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283A"/>
                    </a:solidFill>
                  </a:tcPr>
                </a:tc>
                <a:tc hMerge="1">
                  <a:txBody>
                    <a:bodyPr/>
                    <a:lstStyle/>
                    <a:p>
                      <a:pPr algn="ctr" fontAlgn="ctr"/>
                      <a:endParaRPr lang="ca-ES" sz="1100" b="1" i="0" u="none" strike="noStrike" dirty="0">
                        <a:solidFill>
                          <a:schemeClr val="bg1"/>
                        </a:solidFill>
                        <a:effectLst/>
                        <a:latin typeface="Arial" panose="020B0604020202020204" pitchFamily="34" charset="0"/>
                        <a:cs typeface="Arial" panose="020B0604020202020204" pitchFamily="34" charset="0"/>
                      </a:endParaRPr>
                    </a:p>
                  </a:txBody>
                  <a:tcPr marL="6350" marR="36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283A"/>
                    </a:solidFill>
                  </a:tcPr>
                </a:tc>
                <a:tc hMerge="1">
                  <a:txBody>
                    <a:bodyPr/>
                    <a:lstStyle/>
                    <a:p>
                      <a:pPr algn="ctr" fontAlgn="ctr"/>
                      <a:endParaRPr lang="ca-ES" sz="1100" b="1" i="0" u="none" strike="noStrike" dirty="0">
                        <a:solidFill>
                          <a:schemeClr val="bg1"/>
                        </a:solidFill>
                        <a:effectLst/>
                        <a:latin typeface="Arial" panose="020B0604020202020204" pitchFamily="34" charset="0"/>
                        <a:cs typeface="Arial" panose="020B0604020202020204" pitchFamily="34" charset="0"/>
                      </a:endParaRPr>
                    </a:p>
                  </a:txBody>
                  <a:tcPr marL="6350" marR="36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283A"/>
                    </a:solidFill>
                  </a:tcPr>
                </a:tc>
                <a:tc hMerge="1">
                  <a:txBody>
                    <a:bodyPr/>
                    <a:lstStyle/>
                    <a:p>
                      <a:pPr algn="ctr" fontAlgn="ctr"/>
                      <a:endParaRPr lang="ca-ES" sz="1100" b="1" i="0" u="none" strike="noStrike" dirty="0">
                        <a:solidFill>
                          <a:schemeClr val="bg1"/>
                        </a:solidFill>
                        <a:effectLst/>
                        <a:latin typeface="Arial" panose="020B0604020202020204" pitchFamily="34" charset="0"/>
                        <a:cs typeface="Arial" panose="020B0604020202020204" pitchFamily="34" charset="0"/>
                      </a:endParaRPr>
                    </a:p>
                  </a:txBody>
                  <a:tcPr marL="6350" marR="36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283A"/>
                    </a:solidFill>
                  </a:tcPr>
                </a:tc>
                <a:tc>
                  <a:txBody>
                    <a:bodyPr/>
                    <a:lstStyle/>
                    <a:p>
                      <a:pPr algn="ctr" fontAlgn="ctr"/>
                      <a:endParaRPr lang="ca-ES" sz="1050" b="1" kern="1400" dirty="0">
                        <a:solidFill>
                          <a:srgbClr val="000000"/>
                        </a:solidFill>
                        <a:effectLst/>
                        <a:latin typeface="Arial Narrow"/>
                        <a:ea typeface="+mn-ea"/>
                        <a:cs typeface="+mn-cs"/>
                      </a:endParaRPr>
                    </a:p>
                  </a:txBody>
                  <a:tcPr marL="6350" marR="36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a-ES" sz="1050" b="1" kern="1400" dirty="0">
                        <a:solidFill>
                          <a:srgbClr val="000000"/>
                        </a:solidFill>
                        <a:effectLst/>
                        <a:latin typeface="Arial Narrow"/>
                        <a:ea typeface="+mn-ea"/>
                        <a:cs typeface="+mn-cs"/>
                      </a:endParaRPr>
                    </a:p>
                  </a:txBody>
                  <a:tcPr marL="6350" marR="36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r>
                        <a:rPr lang="ca-ES" sz="1050" b="1" kern="1400" dirty="0">
                          <a:solidFill>
                            <a:srgbClr val="000000"/>
                          </a:solidFill>
                          <a:effectLst/>
                          <a:latin typeface="Arial Narrow"/>
                          <a:ea typeface="+mn-ea"/>
                          <a:cs typeface="+mn-cs"/>
                        </a:rPr>
                        <a:t>2022 amb PE i FE</a:t>
                      </a:r>
                    </a:p>
                  </a:txBody>
                  <a:tcPr marL="6350" marR="36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ca-ES" sz="1100" b="1" i="0" u="none" strike="noStrike" dirty="0">
                        <a:solidFill>
                          <a:schemeClr val="bg1"/>
                        </a:solidFill>
                        <a:effectLst/>
                        <a:latin typeface="Arial" panose="020B0604020202020204" pitchFamily="34" charset="0"/>
                        <a:cs typeface="Arial" panose="020B0604020202020204" pitchFamily="34" charset="0"/>
                      </a:endParaRPr>
                    </a:p>
                  </a:txBody>
                  <a:tcPr marL="6350" marR="36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283A"/>
                    </a:solidFill>
                  </a:tcPr>
                </a:tc>
                <a:tc hMerge="1">
                  <a:txBody>
                    <a:bodyPr/>
                    <a:lstStyle/>
                    <a:p>
                      <a:pPr algn="ctr" fontAlgn="ctr"/>
                      <a:endParaRPr lang="ca-ES" sz="1100" b="1" i="0" u="none" strike="noStrike" dirty="0">
                        <a:solidFill>
                          <a:schemeClr val="bg1"/>
                        </a:solidFill>
                        <a:effectLst/>
                        <a:latin typeface="Arial" panose="020B0604020202020204" pitchFamily="34" charset="0"/>
                        <a:cs typeface="Arial" panose="020B0604020202020204" pitchFamily="34" charset="0"/>
                      </a:endParaRPr>
                    </a:p>
                  </a:txBody>
                  <a:tcPr marL="6350" marR="3600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283A"/>
                    </a:solidFill>
                  </a:tcPr>
                </a:tc>
                <a:extLst>
                  <a:ext uri="{0D108BD9-81ED-4DB2-BD59-A6C34878D82A}">
                    <a16:rowId xmlns:a16="http://schemas.microsoft.com/office/drawing/2014/main" val="1867707851"/>
                  </a:ext>
                </a:extLst>
              </a:tr>
              <a:tr h="321379">
                <a:tc>
                  <a:txBody>
                    <a:bodyPr/>
                    <a:lstStyle/>
                    <a:p>
                      <a:pPr algn="ctr" fontAlgn="ctr"/>
                      <a:r>
                        <a:rPr lang="ca-ES" sz="1050" b="1" kern="1400" dirty="0">
                          <a:solidFill>
                            <a:srgbClr val="000000"/>
                          </a:solidFill>
                          <a:effectLst/>
                          <a:latin typeface="Arial Narrow"/>
                          <a:ea typeface="+mn-ea"/>
                          <a:cs typeface="+mn-cs"/>
                        </a:rPr>
                        <a:t> </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2020h</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2022</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Sense NGEU</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 s/20h</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NGEU</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Total</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 s/20h</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PE (1)</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FE (2)</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2022</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Var s/20h</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a:t>
                      </a:r>
                    </a:p>
                    <a:p>
                      <a:pPr algn="ctr" fontAlgn="ctr"/>
                      <a:r>
                        <a:rPr lang="ca-ES" sz="1050" b="1" kern="1400" dirty="0">
                          <a:solidFill>
                            <a:srgbClr val="000000"/>
                          </a:solidFill>
                          <a:effectLst/>
                          <a:latin typeface="Arial Narrow"/>
                          <a:ea typeface="+mn-ea"/>
                          <a:cs typeface="+mn-cs"/>
                        </a:rPr>
                        <a:t>s/20h</a:t>
                      </a:r>
                    </a:p>
                  </a:txBody>
                  <a:tcPr marL="6350" marR="720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28804"/>
                  </a:ext>
                </a:extLst>
              </a:tr>
              <a:tr h="166942">
                <a:tc>
                  <a:txBody>
                    <a:bodyPr/>
                    <a:lstStyle/>
                    <a:p>
                      <a:pPr algn="l" rtl="0" fontAlgn="ctr"/>
                      <a:r>
                        <a:rPr lang="ca-ES" sz="1050" b="1" i="0" u="none" strike="noStrike" kern="1200" dirty="0">
                          <a:solidFill>
                            <a:schemeClr val="tx1">
                              <a:lumMod val="50000"/>
                              <a:lumOff val="50000"/>
                            </a:schemeClr>
                          </a:solidFill>
                          <a:effectLst/>
                          <a:latin typeface="Arial Narrow" panose="020B0606020202030204" pitchFamily="34" charset="0"/>
                          <a:ea typeface="+mn-ea"/>
                          <a:cs typeface="+mn-cs"/>
                        </a:rPr>
                        <a:t>Presidència</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647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701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701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39694630"/>
                  </a:ext>
                </a:extLst>
              </a:tr>
              <a:tr h="166942">
                <a:tc>
                  <a:txBody>
                    <a:bodyPr/>
                    <a:lstStyle/>
                    <a:p>
                      <a:pPr algn="l" rtl="0" fontAlgn="ctr"/>
                      <a:r>
                        <a:rPr lang="it-IT" sz="1050" b="1" i="0" u="none" strike="noStrike" kern="1200" dirty="0">
                          <a:solidFill>
                            <a:schemeClr val="tx1">
                              <a:lumMod val="50000"/>
                              <a:lumOff val="50000"/>
                            </a:schemeClr>
                          </a:solidFill>
                          <a:effectLst/>
                          <a:latin typeface="Arial Narrow" panose="020B0606020202030204" pitchFamily="34" charset="0"/>
                          <a:ea typeface="+mn-ea"/>
                          <a:cs typeface="+mn-cs"/>
                        </a:rPr>
                        <a:t>Vic</a:t>
                      </a:r>
                      <a:r>
                        <a:rPr lang="it-IT" sz="1050" b="1" i="0" u="none" strike="noStrike" dirty="0">
                          <a:solidFill>
                            <a:schemeClr val="tx1">
                              <a:lumMod val="50000"/>
                              <a:lumOff val="50000"/>
                            </a:schemeClr>
                          </a:solidFill>
                          <a:effectLst/>
                          <a:latin typeface="Arial Narrow" panose="020B0606020202030204" pitchFamily="34" charset="0"/>
                        </a:rPr>
                        <a:t>. Pol. Digitals i Territori</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1.758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2.270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2.270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511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1043792427"/>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Empresa i Treball</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951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1.225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1.233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1854121486"/>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Economia i Hisenda</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250161754"/>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Igualtat i Feminismes</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97,7%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99,1%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99,1%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2236258946"/>
                  </a:ext>
                </a:extLst>
              </a:tr>
              <a:tr h="166942">
                <a:tc>
                  <a:txBody>
                    <a:bodyPr/>
                    <a:lstStyle/>
                    <a:p>
                      <a:pPr algn="l" rtl="0" fontAlgn="ctr"/>
                      <a:r>
                        <a:rPr lang="en-US" sz="1050" b="1" i="0" u="none" strike="noStrike">
                          <a:solidFill>
                            <a:schemeClr val="tx1">
                              <a:lumMod val="50000"/>
                              <a:lumOff val="50000"/>
                            </a:schemeClr>
                          </a:solidFill>
                          <a:effectLst/>
                          <a:latin typeface="Arial Narrow" panose="020B0606020202030204" pitchFamily="34" charset="0"/>
                        </a:rPr>
                        <a:t>Acció Ext. I Govern Obert</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708436900"/>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Educació</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5.672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6.556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405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6.681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1.009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3207692141"/>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Recerca i Universitats</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1.293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1.477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1.477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2002563118"/>
                  </a:ext>
                </a:extLst>
              </a:tr>
              <a:tr h="166942">
                <a:tc>
                  <a:txBody>
                    <a:bodyPr/>
                    <a:lstStyle/>
                    <a:p>
                      <a:pPr algn="l" rtl="0" fontAlgn="ctr"/>
                      <a:r>
                        <a:rPr lang="it-IT" sz="1050" b="1" i="0" u="none" strike="noStrike" dirty="0">
                          <a:solidFill>
                            <a:schemeClr val="tx1">
                              <a:lumMod val="50000"/>
                              <a:lumOff val="50000"/>
                            </a:schemeClr>
                          </a:solidFill>
                          <a:effectLst/>
                          <a:latin typeface="Arial Narrow" panose="020B0606020202030204" pitchFamily="34" charset="0"/>
                        </a:rPr>
                        <a:t>Acció Climàtica, Alim. i Ag.R</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877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1.178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1.178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34,2%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3310362397"/>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Salut</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9.715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10.614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580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319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899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11.171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1.456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3333133109"/>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Interior</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1.468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1.600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4259282454"/>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Drets Socials</a:t>
                      </a:r>
                    </a:p>
                  </a:txBody>
                  <a:tcPr marL="85725" marR="9525" marT="9525"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2.964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3.861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264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633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897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30,3%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3.869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905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rtl="0" fontAlgn="ctr"/>
                      <a:r>
                        <a:rPr lang="ca-ES" sz="1050" b="1" i="0" u="none" strike="noStrike" dirty="0">
                          <a:solidFill>
                            <a:schemeClr val="tx1">
                              <a:lumMod val="75000"/>
                              <a:lumOff val="25000"/>
                            </a:schemeClr>
                          </a:solidFill>
                          <a:effectLst/>
                          <a:latin typeface="Arial Narrow" panose="020B0606020202030204" pitchFamily="34" charset="0"/>
                        </a:rPr>
                        <a:t>30,5%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46441858"/>
                  </a:ext>
                </a:extLst>
              </a:tr>
              <a:tr h="166942">
                <a:tc>
                  <a:txBody>
                    <a:bodyPr/>
                    <a:lstStyle/>
                    <a:p>
                      <a:pPr algn="l" rtl="0" fontAlgn="ctr"/>
                      <a:r>
                        <a:rPr lang="ca-ES" sz="1050" b="1" i="0" u="none" strike="noStrike">
                          <a:solidFill>
                            <a:schemeClr val="tx1">
                              <a:lumMod val="50000"/>
                              <a:lumOff val="50000"/>
                            </a:schemeClr>
                          </a:solidFill>
                          <a:effectLst/>
                          <a:latin typeface="Arial Narrow" panose="020B0606020202030204" pitchFamily="34" charset="0"/>
                        </a:rPr>
                        <a:t>Cultura</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3840858701"/>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Justícia</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1.049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1.092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1.092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495368805"/>
                  </a:ext>
                </a:extLst>
              </a:tr>
              <a:tr h="166942">
                <a:tc>
                  <a:txBody>
                    <a:bodyPr/>
                    <a:lstStyle/>
                    <a:p>
                      <a:pPr algn="l" rtl="0" fontAlgn="ctr"/>
                      <a:r>
                        <a:rPr lang="ca-ES" sz="1050" b="1" i="0" u="none" strike="noStrike" dirty="0" err="1">
                          <a:solidFill>
                            <a:schemeClr val="tx1">
                              <a:lumMod val="50000"/>
                              <a:lumOff val="50000"/>
                            </a:schemeClr>
                          </a:solidFill>
                          <a:effectLst/>
                          <a:latin typeface="Arial Narrow" panose="020B0606020202030204" pitchFamily="34" charset="0"/>
                        </a:rPr>
                        <a:t>Subtotal</a:t>
                      </a:r>
                      <a:r>
                        <a:rPr lang="ca-ES" sz="1050" b="1" i="0" u="none" strike="noStrike" dirty="0">
                          <a:solidFill>
                            <a:schemeClr val="tx1">
                              <a:lumMod val="50000"/>
                              <a:lumOff val="50000"/>
                            </a:schemeClr>
                          </a:solidFill>
                          <a:effectLst/>
                          <a:latin typeface="Arial Narrow" panose="020B0606020202030204" pitchFamily="34" charset="0"/>
                        </a:rPr>
                        <a:t> Departaments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27.010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31.327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2.259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2.058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4.317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32.032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extLst>
                  <a:ext uri="{0D108BD9-81ED-4DB2-BD59-A6C34878D82A}">
                    <a16:rowId xmlns:a16="http://schemas.microsoft.com/office/drawing/2014/main" val="3611722085"/>
                  </a:ext>
                </a:extLst>
              </a:tr>
              <a:tr h="303326">
                <a:tc>
                  <a:txBody>
                    <a:bodyPr/>
                    <a:lstStyle/>
                    <a:p>
                      <a:pPr algn="l" rtl="0" fontAlgn="ctr"/>
                      <a:r>
                        <a:rPr lang="pt-BR" sz="1050" b="1" i="0" u="none" strike="noStrike" dirty="0" err="1">
                          <a:solidFill>
                            <a:schemeClr val="tx1">
                              <a:lumMod val="50000"/>
                              <a:lumOff val="50000"/>
                            </a:schemeClr>
                          </a:solidFill>
                          <a:effectLst/>
                          <a:latin typeface="Arial Narrow" panose="020B0606020202030204" pitchFamily="34" charset="0"/>
                        </a:rPr>
                        <a:t>Fons</a:t>
                      </a:r>
                      <a:r>
                        <a:rPr lang="pt-BR" sz="1050" b="1" i="0" u="none" strike="noStrike" dirty="0">
                          <a:solidFill>
                            <a:schemeClr val="tx1">
                              <a:lumMod val="50000"/>
                              <a:lumOff val="50000"/>
                            </a:schemeClr>
                          </a:solidFill>
                          <a:effectLst/>
                          <a:latin typeface="Arial Narrow" panose="020B0606020202030204" pitchFamily="34" charset="0"/>
                        </a:rPr>
                        <a:t> no </a:t>
                      </a:r>
                      <a:r>
                        <a:rPr lang="pt-BR" sz="1050" b="1" i="0" u="none" strike="noStrike" dirty="0" err="1">
                          <a:solidFill>
                            <a:schemeClr val="tx1">
                              <a:lumMod val="50000"/>
                              <a:lumOff val="50000"/>
                            </a:schemeClr>
                          </a:solidFill>
                          <a:effectLst/>
                          <a:latin typeface="Arial Narrow" panose="020B0606020202030204" pitchFamily="34" charset="0"/>
                        </a:rPr>
                        <a:t>dept</a:t>
                      </a:r>
                      <a:r>
                        <a:rPr lang="pt-BR" sz="1050" b="1" i="0" u="none" strike="noStrike" dirty="0">
                          <a:solidFill>
                            <a:schemeClr val="tx1">
                              <a:lumMod val="50000"/>
                              <a:lumOff val="50000"/>
                            </a:schemeClr>
                          </a:solidFill>
                          <a:effectLst/>
                          <a:latin typeface="Arial Narrow" panose="020B0606020202030204" pitchFamily="34" charset="0"/>
                        </a:rPr>
                        <a:t>. i </a:t>
                      </a:r>
                      <a:r>
                        <a:rPr lang="pt-BR" sz="1050" b="1" i="0" u="none" strike="noStrike" dirty="0" err="1">
                          <a:solidFill>
                            <a:schemeClr val="tx1">
                              <a:lumMod val="50000"/>
                              <a:lumOff val="50000"/>
                            </a:schemeClr>
                          </a:solidFill>
                          <a:effectLst/>
                          <a:latin typeface="Arial Narrow" panose="020B0606020202030204" pitchFamily="34" charset="0"/>
                        </a:rPr>
                        <a:t>Òrg</a:t>
                      </a:r>
                      <a:r>
                        <a:rPr lang="pt-BR" sz="1050" b="1" i="0" u="none" strike="noStrike" dirty="0">
                          <a:solidFill>
                            <a:schemeClr val="tx1">
                              <a:lumMod val="50000"/>
                              <a:lumOff val="50000"/>
                            </a:schemeClr>
                          </a:solidFill>
                          <a:effectLst/>
                          <a:latin typeface="Arial Narrow" panose="020B0606020202030204" pitchFamily="34" charset="0"/>
                        </a:rPr>
                        <a:t>. </a:t>
                      </a:r>
                      <a:r>
                        <a:rPr lang="pt-BR" sz="1050" b="1" i="0" u="none" strike="noStrike" dirty="0" err="1">
                          <a:solidFill>
                            <a:schemeClr val="tx1">
                              <a:lumMod val="50000"/>
                              <a:lumOff val="50000"/>
                            </a:schemeClr>
                          </a:solidFill>
                          <a:effectLst/>
                          <a:latin typeface="Arial Narrow" panose="020B0606020202030204" pitchFamily="34" charset="0"/>
                        </a:rPr>
                        <a:t>superiors</a:t>
                      </a:r>
                      <a:endParaRPr lang="pt-BR" sz="1050" b="1" i="0" u="none" strike="noStrike" dirty="0">
                        <a:solidFill>
                          <a:schemeClr val="tx1">
                            <a:lumMod val="50000"/>
                            <a:lumOff val="50000"/>
                          </a:schemeClr>
                        </a:solidFill>
                        <a:effectLst/>
                        <a:latin typeface="Arial Narrow" panose="020B0606020202030204" pitchFamily="34" charset="0"/>
                      </a:endParaRP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4.632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6.175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1.458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31,5%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1.543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33,3%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0" i="0" u="none" strike="noStrike">
                          <a:solidFill>
                            <a:schemeClr val="tx1">
                              <a:lumMod val="75000"/>
                              <a:lumOff val="25000"/>
                            </a:schemeClr>
                          </a:solidFill>
                          <a:effectLst/>
                          <a:latin typeface="Arial Narrow" panose="020B0606020202030204" pitchFamily="34" charset="0"/>
                        </a:rPr>
                        <a:t>-500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5.470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18,1%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1833205"/>
                  </a:ext>
                </a:extLst>
              </a:tr>
              <a:tr h="166942">
                <a:tc>
                  <a:txBody>
                    <a:bodyPr/>
                    <a:lstStyle/>
                    <a:p>
                      <a:pPr algn="l" rtl="0" fontAlgn="ctr"/>
                      <a:r>
                        <a:rPr lang="ca-ES" sz="1050" b="1" i="0" u="none" strike="noStrike" dirty="0">
                          <a:solidFill>
                            <a:schemeClr val="tx1">
                              <a:lumMod val="50000"/>
                              <a:lumOff val="50000"/>
                            </a:schemeClr>
                          </a:solidFill>
                          <a:effectLst/>
                          <a:latin typeface="Arial Narrow" panose="020B0606020202030204" pitchFamily="34" charset="0"/>
                        </a:rPr>
                        <a:t>Interessos</a:t>
                      </a:r>
                    </a:p>
                  </a:txBody>
                  <a:tcPr marL="857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879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637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637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CCDC6">
                        <a:alpha val="50196"/>
                      </a:srgbClr>
                    </a:solidFill>
                  </a:tcPr>
                </a:tc>
                <a:tc>
                  <a:txBody>
                    <a:bodyPr/>
                    <a:lstStyle/>
                    <a:p>
                      <a:pPr algn="r" rtl="0" fontAlgn="ctr"/>
                      <a:r>
                        <a:rPr lang="ca-ES" sz="1050" b="0" i="0" u="none" strike="noStrike" dirty="0">
                          <a:solidFill>
                            <a:schemeClr val="tx1">
                              <a:lumMod val="75000"/>
                              <a:lumOff val="25000"/>
                            </a:schemeClr>
                          </a:solidFill>
                          <a:effectLst/>
                          <a:latin typeface="Arial Narrow" panose="020B0606020202030204" pitchFamily="34" charset="0"/>
                        </a:rPr>
                        <a:t>-27,5%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CCDC6">
                        <a:alpha val="50196"/>
                      </a:srgbClr>
                    </a:solidFill>
                  </a:tcPr>
                </a:tc>
                <a:extLst>
                  <a:ext uri="{0D108BD9-81ED-4DB2-BD59-A6C34878D82A}">
                    <a16:rowId xmlns:a16="http://schemas.microsoft.com/office/drawing/2014/main" val="4026198701"/>
                  </a:ext>
                </a:extLst>
              </a:tr>
              <a:tr h="166942">
                <a:tc>
                  <a:txBody>
                    <a:bodyPr/>
                    <a:lstStyle/>
                    <a:p>
                      <a:pPr algn="r" rtl="0" fontAlgn="ctr"/>
                      <a:r>
                        <a:rPr lang="ca-ES" sz="1050" b="1" i="0" u="none" strike="noStrike" dirty="0">
                          <a:solidFill>
                            <a:schemeClr val="tx1"/>
                          </a:solidFill>
                          <a:effectLst/>
                          <a:latin typeface="Arial Narrow" panose="020B0606020202030204" pitchFamily="34" charset="0"/>
                        </a:rPr>
                        <a:t>Total</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32.521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38.139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3.475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10,7%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2.142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5.618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17,3%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38.139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5.618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050" b="1" i="0" u="none" strike="noStrike" dirty="0">
                          <a:solidFill>
                            <a:schemeClr val="tx1"/>
                          </a:solidFill>
                          <a:effectLst/>
                          <a:latin typeface="Arial Narrow" panose="020B0606020202030204" pitchFamily="34" charset="0"/>
                        </a:rPr>
                        <a:t>17,3%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95364"/>
                  </a:ext>
                </a:extLst>
              </a:tr>
              <a:tr h="285488">
                <a:tc gridSpan="13">
                  <a:txBody>
                    <a:bodyPr/>
                    <a:lstStyle/>
                    <a:p>
                      <a:pPr marL="228600" indent="-228600" algn="l" fontAlgn="ctr">
                        <a:buAutoNum type="arabicParenBoth"/>
                      </a:pPr>
                      <a:r>
                        <a:rPr lang="ca-ES" sz="800" b="0" i="0" u="none" strike="noStrike" dirty="0">
                          <a:solidFill>
                            <a:schemeClr val="accent4">
                              <a:lumMod val="25000"/>
                            </a:schemeClr>
                          </a:solidFill>
                          <a:effectLst/>
                          <a:latin typeface="Arial Narrow" panose="020B0606020202030204" pitchFamily="34" charset="0"/>
                          <a:cs typeface="Arial" panose="020B0604020202020204" pitchFamily="34" charset="0"/>
                        </a:rPr>
                        <a:t>Programes</a:t>
                      </a:r>
                      <a:r>
                        <a:rPr lang="ca-ES" sz="800" b="0" i="0" u="none" strike="noStrike" baseline="0" dirty="0">
                          <a:solidFill>
                            <a:schemeClr val="accent4">
                              <a:lumMod val="25000"/>
                            </a:schemeClr>
                          </a:solidFill>
                          <a:effectLst/>
                          <a:latin typeface="Arial Narrow" panose="020B0606020202030204" pitchFamily="34" charset="0"/>
                          <a:cs typeface="Arial" panose="020B0604020202020204" pitchFamily="34" charset="0"/>
                        </a:rPr>
                        <a:t> extraordinaris de personal. Fons no departamentals DD11</a:t>
                      </a:r>
                    </a:p>
                    <a:p>
                      <a:pPr marL="228600" indent="-228600" algn="l" fontAlgn="ctr">
                        <a:buAutoNum type="arabicParenBoth"/>
                      </a:pPr>
                      <a:r>
                        <a:rPr lang="ca-ES" sz="800" b="0" i="0" u="none" strike="noStrike" baseline="0" dirty="0">
                          <a:solidFill>
                            <a:schemeClr val="accent4">
                              <a:lumMod val="25000"/>
                            </a:schemeClr>
                          </a:solidFill>
                          <a:effectLst/>
                          <a:latin typeface="Arial Narrow" panose="020B0606020202030204" pitchFamily="34" charset="0"/>
                          <a:cs typeface="Arial" panose="020B0604020202020204" pitchFamily="34" charset="0"/>
                        </a:rPr>
                        <a:t>Fons extraordinaris per a Salut COVID-19. Fons no departamentals DD10</a:t>
                      </a:r>
                      <a:endParaRPr lang="ca-ES" sz="800" b="0" i="0" u="none" strike="noStrike" dirty="0">
                        <a:solidFill>
                          <a:schemeClr val="accent4">
                            <a:lumMod val="25000"/>
                          </a:schemeClr>
                        </a:solidFill>
                        <a:effectLst/>
                        <a:latin typeface="Arial Narrow" panose="020B0606020202030204" pitchFamily="34" charset="0"/>
                        <a:cs typeface="Arial" panose="020B0604020202020204" pitchFamily="34" charset="0"/>
                      </a:endParaRPr>
                    </a:p>
                  </a:txBody>
                  <a:tcPr marL="72000" marR="6350" marT="635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ca-ES"/>
                    </a:p>
                  </a:txBody>
                  <a:tcPr/>
                </a:tc>
                <a:tc hMerge="1">
                  <a:txBody>
                    <a:bodyPr/>
                    <a:lstStyle/>
                    <a:p>
                      <a:endParaRPr lang="ca-ES"/>
                    </a:p>
                  </a:txBody>
                  <a:tcPr/>
                </a:tc>
                <a:tc hMerge="1">
                  <a:txBody>
                    <a:bodyPr/>
                    <a:lstStyle/>
                    <a:p>
                      <a:pPr marL="0" algn="r" defTabSz="1007943" rtl="0" eaLnBrk="1" fontAlgn="ctr" latinLnBrk="0" hangingPunct="1"/>
                      <a:endParaRPr lang="ca-ES" sz="1000" b="1" u="none" strike="noStrike" kern="1200" dirty="0">
                        <a:solidFill>
                          <a:schemeClr val="accent4">
                            <a:lumMod val="25000"/>
                          </a:schemeClr>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9C59"/>
                    </a:solidFill>
                  </a:tcPr>
                </a:tc>
                <a:tc hMerge="1">
                  <a:txBody>
                    <a:bodyPr/>
                    <a:lstStyle/>
                    <a:p>
                      <a:pPr marL="0" algn="r" defTabSz="1007943" rtl="0" eaLnBrk="1" fontAlgn="ctr" latinLnBrk="0" hangingPunct="1"/>
                      <a:endParaRPr lang="ca-ES" sz="1000" b="1" u="none" strike="noStrike" kern="1200" dirty="0">
                        <a:solidFill>
                          <a:schemeClr val="accent4">
                            <a:lumMod val="25000"/>
                          </a:schemeClr>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9C59"/>
                    </a:solidFill>
                  </a:tcPr>
                </a:tc>
                <a:tc hMerge="1">
                  <a:txBody>
                    <a:bodyPr/>
                    <a:lstStyle/>
                    <a:p>
                      <a:pPr marL="0" algn="r" defTabSz="1007943" rtl="0" eaLnBrk="1" fontAlgn="ctr" latinLnBrk="0" hangingPunct="1"/>
                      <a:endParaRPr lang="ca-ES" sz="1000" b="1" u="none" strike="noStrike" kern="1200" dirty="0">
                        <a:solidFill>
                          <a:schemeClr val="accent4">
                            <a:lumMod val="25000"/>
                          </a:schemeClr>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9C59"/>
                    </a:solidFill>
                  </a:tcPr>
                </a:tc>
                <a:tc hMerge="1">
                  <a:txBody>
                    <a:bodyPr/>
                    <a:lstStyle/>
                    <a:p>
                      <a:endParaRPr lang="ca-ES"/>
                    </a:p>
                  </a:txBody>
                  <a:tcPr/>
                </a:tc>
                <a:tc hMerge="1">
                  <a:txBody>
                    <a:bodyPr/>
                    <a:lstStyle/>
                    <a:p>
                      <a:endParaRPr lang="ca-ES"/>
                    </a:p>
                  </a:txBody>
                  <a:tcPr/>
                </a:tc>
                <a:tc hMerge="1">
                  <a:txBody>
                    <a:bodyPr/>
                    <a:lstStyle/>
                    <a:p>
                      <a:pPr marL="0" algn="r" defTabSz="1007943" rtl="0" eaLnBrk="1" fontAlgn="ctr" latinLnBrk="0" hangingPunct="1"/>
                      <a:endParaRPr lang="ca-ES" sz="1000" b="1" u="none" strike="noStrike" kern="1200" dirty="0">
                        <a:solidFill>
                          <a:schemeClr val="accent4">
                            <a:lumMod val="25000"/>
                          </a:schemeClr>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9C59"/>
                    </a:solidFill>
                  </a:tcPr>
                </a:tc>
                <a:tc hMerge="1">
                  <a:txBody>
                    <a:bodyPr/>
                    <a:lstStyle/>
                    <a:p>
                      <a:pPr marL="0" algn="r" defTabSz="1007943" rtl="0" eaLnBrk="1" fontAlgn="ctr" latinLnBrk="0" hangingPunct="1"/>
                      <a:endParaRPr lang="ca-ES" sz="1000" b="1" u="none" strike="noStrike" kern="1200" dirty="0">
                        <a:solidFill>
                          <a:schemeClr val="accent4">
                            <a:lumMod val="25000"/>
                          </a:schemeClr>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9C59"/>
                    </a:solidFill>
                  </a:tcPr>
                </a:tc>
                <a:tc hMerge="1">
                  <a:txBody>
                    <a:bodyPr/>
                    <a:lstStyle/>
                    <a:p>
                      <a:endParaRPr lang="ca-ES"/>
                    </a:p>
                  </a:txBody>
                  <a:tcPr/>
                </a:tc>
                <a:tc hMerge="1">
                  <a:txBody>
                    <a:bodyPr/>
                    <a:lstStyle/>
                    <a:p>
                      <a:pPr marL="0" algn="r" defTabSz="1007943" rtl="0" eaLnBrk="1" fontAlgn="ctr" latinLnBrk="0" hangingPunct="1"/>
                      <a:endParaRPr lang="ca-ES" sz="1000" b="1" u="none" strike="noStrike" kern="1200" dirty="0">
                        <a:solidFill>
                          <a:schemeClr val="accent4">
                            <a:lumMod val="25000"/>
                          </a:schemeClr>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9C59"/>
                    </a:solidFill>
                  </a:tcPr>
                </a:tc>
                <a:tc hMerge="1">
                  <a:txBody>
                    <a:bodyPr/>
                    <a:lstStyle/>
                    <a:p>
                      <a:pPr marL="0" algn="r" defTabSz="1007943" rtl="0" eaLnBrk="1" fontAlgn="ctr" latinLnBrk="0" hangingPunct="1"/>
                      <a:endParaRPr lang="ca-ES" sz="1000" b="1" u="none" strike="noStrike" kern="1200" dirty="0">
                        <a:solidFill>
                          <a:schemeClr val="accent4">
                            <a:lumMod val="25000"/>
                          </a:schemeClr>
                        </a:solidFill>
                        <a:effectLst/>
                        <a:latin typeface="Arial" panose="020B0604020202020204" pitchFamily="34" charset="0"/>
                        <a:ea typeface="+mn-ea"/>
                        <a:cs typeface="Arial" panose="020B0604020202020204" pitchFamily="34" charset="0"/>
                      </a:endParaRPr>
                    </a:p>
                  </a:txBody>
                  <a:tcPr marL="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79C59"/>
                    </a:solidFill>
                  </a:tcPr>
                </a:tc>
                <a:extLst>
                  <a:ext uri="{0D108BD9-81ED-4DB2-BD59-A6C34878D82A}">
                    <a16:rowId xmlns:a16="http://schemas.microsoft.com/office/drawing/2014/main" val="430407451"/>
                  </a:ext>
                </a:extLst>
              </a:tr>
            </a:tbl>
          </a:graphicData>
        </a:graphic>
      </p:graphicFrame>
      <p:sp>
        <p:nvSpPr>
          <p:cNvPr id="10" name="Google Shape;41;p6">
            <a:extLst>
              <a:ext uri="{FF2B5EF4-FFF2-40B4-BE49-F238E27FC236}">
                <a16:creationId xmlns:a16="http://schemas.microsoft.com/office/drawing/2014/main" id="{F3C15E3B-B340-2D4F-9DA6-27CE8DEE3BF2}"/>
              </a:ext>
            </a:extLst>
          </p:cNvPr>
          <p:cNvSpPr txBox="1"/>
          <p:nvPr/>
        </p:nvSpPr>
        <p:spPr>
          <a:xfrm>
            <a:off x="1115616" y="1839706"/>
            <a:ext cx="5796000" cy="33855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buClr>
                <a:srgbClr val="000000"/>
              </a:buClr>
              <a:buSzPts val="1600"/>
              <a:defRPr sz="1600">
                <a:solidFill>
                  <a:srgbClr val="000000"/>
                </a:solidFill>
              </a:defRPr>
            </a:pPr>
            <a:endParaRPr lang="ca-ES" sz="1100" b="1" dirty="0">
              <a:solidFill>
                <a:schemeClr val="accent4">
                  <a:lumMod val="25000"/>
                </a:schemeClr>
              </a:solidFill>
              <a:latin typeface="Arial" panose="020B0604020202020204" pitchFamily="34" charset="0"/>
              <a:cs typeface="Rubik" charset="0"/>
            </a:endParaRPr>
          </a:p>
          <a:p>
            <a:pPr>
              <a:buClr>
                <a:srgbClr val="000000"/>
              </a:buClr>
              <a:buSzPts val="1600"/>
              <a:defRPr sz="1600">
                <a:solidFill>
                  <a:srgbClr val="000000"/>
                </a:solidFill>
              </a:defRPr>
            </a:pPr>
            <a:r>
              <a:rPr lang="ca-ES" sz="1100" dirty="0">
                <a:solidFill>
                  <a:schemeClr val="accent4">
                    <a:lumMod val="25000"/>
                  </a:schemeClr>
                </a:solidFill>
                <a:latin typeface="Arial" panose="020B0604020202020204" pitchFamily="34" charset="0"/>
                <a:cs typeface="Rubik" charset="0"/>
              </a:rPr>
              <a:t>M€</a:t>
            </a:r>
            <a:endParaRPr lang="ca-ES" sz="1100" b="1" dirty="0">
              <a:solidFill>
                <a:schemeClr val="accent4">
                  <a:lumMod val="25000"/>
                </a:schemeClr>
              </a:solidFill>
              <a:latin typeface="Arial" panose="020B0604020202020204" pitchFamily="34" charset="0"/>
              <a:cs typeface="Rubik" charset="0"/>
            </a:endParaRPr>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32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número de diapositiva 5">
            <a:extLst>
              <a:ext uri="{FF2B5EF4-FFF2-40B4-BE49-F238E27FC236}">
                <a16:creationId xmlns:a16="http://schemas.microsoft.com/office/drawing/2014/main" id="{DF9C855D-601D-4942-B907-1C7744C6ED98}"/>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6FE9D3-F46F-40E9-A87E-5DCCF3C3FDF2}" type="slidenum">
              <a:rPr kumimoji="0" lang="ca-ES" altLang="ca-ES" sz="1200" b="1"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ca-ES" altLang="ca-ES" sz="1200" b="1"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5" name="Título 4">
            <a:extLst>
              <a:ext uri="{FF2B5EF4-FFF2-40B4-BE49-F238E27FC236}">
                <a16:creationId xmlns:a16="http://schemas.microsoft.com/office/drawing/2014/main" id="{FBB41BB9-BC0F-7A4E-BAF2-0FAEB94CF3DB}"/>
              </a:ext>
            </a:extLst>
          </p:cNvPr>
          <p:cNvSpPr txBox="1">
            <a:spLocks/>
          </p:cNvSpPr>
          <p:nvPr/>
        </p:nvSpPr>
        <p:spPr>
          <a:xfrm>
            <a:off x="395536" y="535451"/>
            <a:ext cx="3111148" cy="632567"/>
          </a:xfrm>
          <a:prstGeom prst="rect">
            <a:avLst/>
          </a:prstGeom>
        </p:spPr>
        <p:txBody>
          <a:bodyPr/>
          <a:lstStyle>
            <a:lvl1pPr algn="l" rtl="0" eaLnBrk="0" fontAlgn="base" hangingPunct="0">
              <a:spcBef>
                <a:spcPct val="0"/>
              </a:spcBef>
              <a:spcAft>
                <a:spcPct val="0"/>
              </a:spcAft>
              <a:defRPr sz="2400" b="1">
                <a:solidFill>
                  <a:srgbClr val="C00000"/>
                </a:solidFill>
                <a:latin typeface="Arial" charset="0"/>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071" algn="l" rtl="0" fontAlgn="base">
              <a:spcBef>
                <a:spcPct val="0"/>
              </a:spcBef>
              <a:spcAft>
                <a:spcPct val="0"/>
              </a:spcAft>
              <a:defRPr sz="2400" b="1">
                <a:solidFill>
                  <a:srgbClr val="C00000"/>
                </a:solidFill>
                <a:latin typeface="Arial" charset="0"/>
              </a:defRPr>
            </a:lvl6pPr>
            <a:lvl7pPr marL="914150" algn="l" rtl="0" fontAlgn="base">
              <a:spcBef>
                <a:spcPct val="0"/>
              </a:spcBef>
              <a:spcAft>
                <a:spcPct val="0"/>
              </a:spcAft>
              <a:defRPr sz="2400" b="1">
                <a:solidFill>
                  <a:srgbClr val="C00000"/>
                </a:solidFill>
                <a:latin typeface="Arial" charset="0"/>
              </a:defRPr>
            </a:lvl7pPr>
            <a:lvl8pPr marL="1371226" algn="l" rtl="0" fontAlgn="base">
              <a:spcBef>
                <a:spcPct val="0"/>
              </a:spcBef>
              <a:spcAft>
                <a:spcPct val="0"/>
              </a:spcAft>
              <a:defRPr sz="2400" b="1">
                <a:solidFill>
                  <a:srgbClr val="C00000"/>
                </a:solidFill>
                <a:latin typeface="Arial" charset="0"/>
              </a:defRPr>
            </a:lvl8pPr>
            <a:lvl9pPr marL="1828301" algn="l" rtl="0" fontAlgn="base">
              <a:spcBef>
                <a:spcPct val="0"/>
              </a:spcBef>
              <a:spcAft>
                <a:spcPct val="0"/>
              </a:spcAft>
              <a:defRPr sz="2400" b="1">
                <a:solidFill>
                  <a:srgbClr val="C00000"/>
                </a:solidFill>
                <a:latin typeface="Arial" charset="0"/>
              </a:defRPr>
            </a:lvl9pPr>
          </a:lstStyle>
          <a:p>
            <a:pPr defTabSz="685800"/>
            <a:r>
              <a:rPr lang="ca-ES" dirty="0"/>
              <a:t>Conceptualització:</a:t>
            </a:r>
            <a:endParaRPr lang="ca-ES" kern="0" dirty="0"/>
          </a:p>
        </p:txBody>
      </p:sp>
      <p:sp>
        <p:nvSpPr>
          <p:cNvPr id="23" name="QuadreDeText 22"/>
          <p:cNvSpPr txBox="1"/>
          <p:nvPr/>
        </p:nvSpPr>
        <p:spPr>
          <a:xfrm>
            <a:off x="415903" y="1177080"/>
            <a:ext cx="3617102" cy="369332"/>
          </a:xfrm>
          <a:prstGeom prst="rect">
            <a:avLst/>
          </a:prstGeom>
          <a:noFill/>
        </p:spPr>
        <p:txBody>
          <a:bodyPr wrap="square" rtlCol="0">
            <a:spAutoFit/>
          </a:bodyPr>
          <a:lstStyle/>
          <a:p>
            <a:pPr defTabSz="685800"/>
            <a:r>
              <a:rPr lang="ca-ES" b="1" kern="0" dirty="0"/>
              <a:t>Legislatura actual: Pla de Govern</a:t>
            </a:r>
          </a:p>
        </p:txBody>
      </p:sp>
      <p:pic>
        <p:nvPicPr>
          <p:cNvPr id="24" name="Imatge 23"/>
          <p:cNvPicPr>
            <a:picLocks noChangeAspect="1"/>
          </p:cNvPicPr>
          <p:nvPr/>
        </p:nvPicPr>
        <p:blipFill>
          <a:blip r:embed="rId2"/>
          <a:stretch>
            <a:fillRect/>
          </a:stretch>
        </p:blipFill>
        <p:spPr>
          <a:xfrm>
            <a:off x="667186" y="1740386"/>
            <a:ext cx="3737350" cy="951072"/>
          </a:xfrm>
          <a:prstGeom prst="rect">
            <a:avLst/>
          </a:prstGeom>
        </p:spPr>
      </p:pic>
      <p:pic>
        <p:nvPicPr>
          <p:cNvPr id="25" name="Imatge 24"/>
          <p:cNvPicPr>
            <a:picLocks noChangeAspect="1"/>
          </p:cNvPicPr>
          <p:nvPr/>
        </p:nvPicPr>
        <p:blipFill>
          <a:blip r:embed="rId3"/>
          <a:stretch>
            <a:fillRect/>
          </a:stretch>
        </p:blipFill>
        <p:spPr>
          <a:xfrm>
            <a:off x="4860032" y="1293403"/>
            <a:ext cx="4010430" cy="1262212"/>
          </a:xfrm>
          <a:prstGeom prst="rect">
            <a:avLst/>
          </a:prstGeom>
        </p:spPr>
      </p:pic>
      <p:pic>
        <p:nvPicPr>
          <p:cNvPr id="26" name="Imatge 25"/>
          <p:cNvPicPr>
            <a:picLocks noChangeAspect="1"/>
          </p:cNvPicPr>
          <p:nvPr/>
        </p:nvPicPr>
        <p:blipFill>
          <a:blip r:embed="rId4"/>
          <a:stretch>
            <a:fillRect/>
          </a:stretch>
        </p:blipFill>
        <p:spPr>
          <a:xfrm>
            <a:off x="728815" y="2786279"/>
            <a:ext cx="4653023" cy="338560"/>
          </a:xfrm>
          <a:prstGeom prst="rect">
            <a:avLst/>
          </a:prstGeom>
        </p:spPr>
      </p:pic>
      <p:pic>
        <p:nvPicPr>
          <p:cNvPr id="27" name="Imatge 26"/>
          <p:cNvPicPr>
            <a:picLocks noChangeAspect="1"/>
          </p:cNvPicPr>
          <p:nvPr/>
        </p:nvPicPr>
        <p:blipFill>
          <a:blip r:embed="rId5"/>
          <a:stretch>
            <a:fillRect/>
          </a:stretch>
        </p:blipFill>
        <p:spPr>
          <a:xfrm>
            <a:off x="1338490" y="3656717"/>
            <a:ext cx="5121797" cy="1293471"/>
          </a:xfrm>
          <a:prstGeom prst="rect">
            <a:avLst/>
          </a:prstGeom>
        </p:spPr>
      </p:pic>
      <p:pic>
        <p:nvPicPr>
          <p:cNvPr id="28" name="Imatge 27"/>
          <p:cNvPicPr>
            <a:picLocks noChangeAspect="1"/>
          </p:cNvPicPr>
          <p:nvPr/>
        </p:nvPicPr>
        <p:blipFill>
          <a:blip r:embed="rId6"/>
          <a:stretch>
            <a:fillRect/>
          </a:stretch>
        </p:blipFill>
        <p:spPr>
          <a:xfrm>
            <a:off x="954689" y="3133901"/>
            <a:ext cx="4913453" cy="308176"/>
          </a:xfrm>
          <a:prstGeom prst="rect">
            <a:avLst/>
          </a:prstGeom>
        </p:spPr>
      </p:pic>
      <p:pic>
        <p:nvPicPr>
          <p:cNvPr id="29" name="Imatge 28"/>
          <p:cNvPicPr>
            <a:picLocks noChangeAspect="1"/>
          </p:cNvPicPr>
          <p:nvPr/>
        </p:nvPicPr>
        <p:blipFill>
          <a:blip r:embed="rId7"/>
          <a:stretch>
            <a:fillRect/>
          </a:stretch>
        </p:blipFill>
        <p:spPr>
          <a:xfrm>
            <a:off x="870216" y="3410230"/>
            <a:ext cx="2708476" cy="286474"/>
          </a:xfrm>
          <a:prstGeom prst="rect">
            <a:avLst/>
          </a:prstGeom>
        </p:spPr>
      </p:pic>
      <p:pic>
        <p:nvPicPr>
          <p:cNvPr id="30" name="Imatge 29"/>
          <p:cNvPicPr>
            <a:picLocks noChangeAspect="1"/>
          </p:cNvPicPr>
          <p:nvPr/>
        </p:nvPicPr>
        <p:blipFill>
          <a:blip r:embed="rId8"/>
          <a:stretch>
            <a:fillRect/>
          </a:stretch>
        </p:blipFill>
        <p:spPr>
          <a:xfrm>
            <a:off x="1338489" y="5251178"/>
            <a:ext cx="4618299" cy="338560"/>
          </a:xfrm>
          <a:prstGeom prst="rect">
            <a:avLst/>
          </a:prstGeom>
        </p:spPr>
      </p:pic>
      <p:sp>
        <p:nvSpPr>
          <p:cNvPr id="31" name="Rectangle 30"/>
          <p:cNvSpPr/>
          <p:nvPr/>
        </p:nvSpPr>
        <p:spPr>
          <a:xfrm>
            <a:off x="728816" y="2478431"/>
            <a:ext cx="3675720" cy="230832"/>
          </a:xfrm>
          <a:prstGeom prst="rect">
            <a:avLst/>
          </a:prstGeom>
        </p:spPr>
        <p:txBody>
          <a:bodyPr wrap="square">
            <a:spAutoFit/>
          </a:bodyPr>
          <a:lstStyle/>
          <a:p>
            <a:r>
              <a:rPr lang="ca-ES" sz="900" dirty="0">
                <a:solidFill>
                  <a:srgbClr val="0070C0"/>
                </a:solidFill>
              </a:rPr>
              <a:t>https://presidencia.gencat.cat/ca/ambits_d_actuacio/pla-de-govern/</a:t>
            </a:r>
          </a:p>
        </p:txBody>
      </p:sp>
      <p:pic>
        <p:nvPicPr>
          <p:cNvPr id="13" name="Picture 8" descr="http://identitatcorporativa.gencat.cat/web/.content/Documentacio/descarregues/dpt/COLOR/Drets-Socials/drets_socials_h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88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FA32E4BB-053C-4C6C-8697-9EC3BBF450C2}"/>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A0923D-3EAB-4380-B6F1-C0656EED6AB8}" type="slidenum">
              <a:rPr kumimoji="0" lang="ca-ES" altLang="ca-ES" sz="1200" b="1"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ca-ES" altLang="ca-ES" sz="1200" b="1"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7" name="Títol 1">
            <a:extLst>
              <a:ext uri="{FF2B5EF4-FFF2-40B4-BE49-F238E27FC236}">
                <a16:creationId xmlns:a16="http://schemas.microsoft.com/office/drawing/2014/main" id="{2E1E9811-FE90-4C7B-983F-0631C36EDD0A}"/>
              </a:ext>
            </a:extLst>
          </p:cNvPr>
          <p:cNvSpPr txBox="1">
            <a:spLocks/>
          </p:cNvSpPr>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C00000"/>
                </a:solidFill>
                <a:latin typeface="Arial" charset="0"/>
                <a:cs typeface="Arial" charset="0"/>
              </a:defRPr>
            </a:lvl2pPr>
            <a:lvl3pPr algn="l" rtl="0" eaLnBrk="0" fontAlgn="base" hangingPunct="0">
              <a:spcBef>
                <a:spcPct val="0"/>
              </a:spcBef>
              <a:spcAft>
                <a:spcPct val="0"/>
              </a:spcAft>
              <a:defRPr sz="2400" b="1">
                <a:solidFill>
                  <a:srgbClr val="C00000"/>
                </a:solidFill>
                <a:latin typeface="Arial" charset="0"/>
                <a:cs typeface="Arial" charset="0"/>
              </a:defRPr>
            </a:lvl3pPr>
            <a:lvl4pPr algn="l" rtl="0" eaLnBrk="0" fontAlgn="base" hangingPunct="0">
              <a:spcBef>
                <a:spcPct val="0"/>
              </a:spcBef>
              <a:spcAft>
                <a:spcPct val="0"/>
              </a:spcAft>
              <a:defRPr sz="2400" b="1">
                <a:solidFill>
                  <a:srgbClr val="C00000"/>
                </a:solidFill>
                <a:latin typeface="Arial" charset="0"/>
                <a:cs typeface="Arial" charset="0"/>
              </a:defRPr>
            </a:lvl4pPr>
            <a:lvl5pPr algn="l" rtl="0" eaLnBrk="0" fontAlgn="base" hangingPunct="0">
              <a:spcBef>
                <a:spcPct val="0"/>
              </a:spcBef>
              <a:spcAft>
                <a:spcPct val="0"/>
              </a:spcAft>
              <a:defRPr sz="2400" b="1">
                <a:solidFill>
                  <a:srgbClr val="C0000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eaLnBrk="1" hangingPunct="1"/>
            <a:r>
              <a:rPr lang="en-GB" dirty="0"/>
              <a:t>ATENCIÓ INTEGRADA: OBJECTIU GLOBAL</a:t>
            </a:r>
            <a:endParaRPr lang="es-ES" altLang="ca-ES" dirty="0"/>
          </a:p>
        </p:txBody>
      </p:sp>
      <p:pic>
        <p:nvPicPr>
          <p:cNvPr id="20" name="Imagen 80">
            <a:extLst>
              <a:ext uri="{FF2B5EF4-FFF2-40B4-BE49-F238E27FC236}">
                <a16:creationId xmlns:a16="http://schemas.microsoft.com/office/drawing/2014/main" id="{C23AAE04-9E50-1D4B-BB52-7991FA9B5E81}"/>
              </a:ext>
            </a:extLst>
          </p:cNvPr>
          <p:cNvPicPr>
            <a:picLocks noChangeAspect="1"/>
          </p:cNvPicPr>
          <p:nvPr/>
        </p:nvPicPr>
        <p:blipFill rotWithShape="1">
          <a:blip r:embed="rId2">
            <a:biLevel thresh="75000"/>
          </a:blip>
          <a:srcRect l="33531" r="33100"/>
          <a:stretch/>
        </p:blipFill>
        <p:spPr>
          <a:xfrm flipH="1">
            <a:off x="4059378" y="1018837"/>
            <a:ext cx="748960" cy="1666555"/>
          </a:xfrm>
          <a:prstGeom prst="rect">
            <a:avLst/>
          </a:prstGeom>
        </p:spPr>
      </p:pic>
      <p:grpSp>
        <p:nvGrpSpPr>
          <p:cNvPr id="21" name="16 Grupo">
            <a:extLst>
              <a:ext uri="{FF2B5EF4-FFF2-40B4-BE49-F238E27FC236}">
                <a16:creationId xmlns:a16="http://schemas.microsoft.com/office/drawing/2014/main" id="{46C4E2DC-4AF8-A644-BB7F-E6CCE7F67149}"/>
              </a:ext>
            </a:extLst>
          </p:cNvPr>
          <p:cNvGrpSpPr/>
          <p:nvPr/>
        </p:nvGrpSpPr>
        <p:grpSpPr>
          <a:xfrm>
            <a:off x="158710" y="4376963"/>
            <a:ext cx="3630460" cy="1685077"/>
            <a:chOff x="7451839" y="2757887"/>
            <a:chExt cx="3630460" cy="1685077"/>
          </a:xfrm>
        </p:grpSpPr>
        <p:pic>
          <p:nvPicPr>
            <p:cNvPr id="22" name="Imagen 6">
              <a:extLst>
                <a:ext uri="{FF2B5EF4-FFF2-40B4-BE49-F238E27FC236}">
                  <a16:creationId xmlns:a16="http://schemas.microsoft.com/office/drawing/2014/main" id="{65F81E6A-13A8-324B-A06D-57C555740D98}"/>
                </a:ext>
              </a:extLst>
            </p:cNvPr>
            <p:cNvPicPr preferRelativeResize="0">
              <a:picLocks/>
            </p:cNvPicPr>
            <p:nvPr/>
          </p:nvPicPr>
          <p:blipFill>
            <a:blip r:embed="rId3" cstate="print"/>
            <a:srcRect t="-140000" b="-140000"/>
            <a:stretch>
              <a:fillRect/>
            </a:stretch>
          </p:blipFill>
          <p:spPr>
            <a:xfrm rot="8437092">
              <a:off x="10059986" y="3140707"/>
              <a:ext cx="1022313" cy="80268"/>
            </a:xfrm>
            <a:prstGeom prst="rect">
              <a:avLst/>
            </a:prstGeom>
          </p:spPr>
        </p:pic>
        <p:sp>
          <p:nvSpPr>
            <p:cNvPr id="23" name="14 Rectángulo">
              <a:extLst>
                <a:ext uri="{FF2B5EF4-FFF2-40B4-BE49-F238E27FC236}">
                  <a16:creationId xmlns:a16="http://schemas.microsoft.com/office/drawing/2014/main" id="{D037AE71-84B0-1F4E-9B3C-4161573EA346}"/>
                </a:ext>
              </a:extLst>
            </p:cNvPr>
            <p:cNvSpPr/>
            <p:nvPr/>
          </p:nvSpPr>
          <p:spPr>
            <a:xfrm>
              <a:off x="7451839" y="2757887"/>
              <a:ext cx="2823723" cy="1685077"/>
            </a:xfrm>
            <a:prstGeom prst="rect">
              <a:avLst/>
            </a:prstGeom>
          </p:spPr>
          <p:txBody>
            <a:bodyPr wrap="square">
              <a:spAutoFit/>
            </a:bodyPr>
            <a:lstStyle/>
            <a:p>
              <a:pPr algn="r">
                <a:lnSpc>
                  <a:spcPct val="115000"/>
                </a:lnSpc>
                <a:defRPr/>
              </a:pPr>
              <a:r>
                <a:rPr lang="ca-ES" dirty="0">
                  <a:solidFill>
                    <a:srgbClr val="000000"/>
                  </a:solidFill>
                  <a:latin typeface="Arial" panose="020B0604020202020204" pitchFamily="34" charset="0"/>
                  <a:ea typeface="National Regular" pitchFamily="50" charset="0"/>
                </a:rPr>
                <a:t>... per part dels </a:t>
              </a:r>
              <a:r>
                <a:rPr lang="ca-ES" b="1" dirty="0">
                  <a:latin typeface="Arial" panose="020B0604020202020204" pitchFamily="34" charset="0"/>
                  <a:ea typeface="National Regular" pitchFamily="50" charset="0"/>
                </a:rPr>
                <a:t>PROFESSIONALS </a:t>
              </a:r>
              <a:r>
                <a:rPr lang="ca-ES" dirty="0">
                  <a:latin typeface="Arial" panose="020B0604020202020204" pitchFamily="34" charset="0"/>
                  <a:ea typeface="National Regular" pitchFamily="50" charset="0"/>
                </a:rPr>
                <a:t>(sanitaris i/o socials), en el </a:t>
              </a:r>
              <a:r>
                <a:rPr lang="ca-ES" b="1" dirty="0">
                  <a:latin typeface="Arial" panose="020B0604020202020204" pitchFamily="34" charset="0"/>
                  <a:ea typeface="National Regular" pitchFamily="50" charset="0"/>
                </a:rPr>
                <a:t>LLOC</a:t>
              </a:r>
              <a:r>
                <a:rPr lang="ca-ES" dirty="0">
                  <a:latin typeface="Arial" panose="020B0604020202020204" pitchFamily="34" charset="0"/>
                  <a:ea typeface="National Regular" pitchFamily="50" charset="0"/>
                </a:rPr>
                <a:t> i </a:t>
              </a:r>
              <a:r>
                <a:rPr lang="ca-ES" b="1" dirty="0">
                  <a:latin typeface="Arial" panose="020B0604020202020204" pitchFamily="34" charset="0"/>
                  <a:ea typeface="National Regular" pitchFamily="50" charset="0"/>
                </a:rPr>
                <a:t>MOMENT</a:t>
              </a:r>
              <a:r>
                <a:rPr lang="ca-ES" dirty="0">
                  <a:latin typeface="Arial" panose="020B0604020202020204" pitchFamily="34" charset="0"/>
                  <a:ea typeface="National Regular" pitchFamily="50" charset="0"/>
                </a:rPr>
                <a:t> més adequats</a:t>
              </a:r>
              <a:r>
                <a:rPr lang="ca-ES" dirty="0">
                  <a:solidFill>
                    <a:srgbClr val="000000"/>
                  </a:solidFill>
                  <a:latin typeface="Arial" panose="020B0604020202020204" pitchFamily="34" charset="0"/>
                  <a:ea typeface="National Regular" pitchFamily="50" charset="0"/>
                </a:rPr>
                <a:t>.  </a:t>
              </a:r>
              <a:endParaRPr lang="es-ES_tradnl" dirty="0">
                <a:solidFill>
                  <a:srgbClr val="000000"/>
                </a:solidFill>
                <a:latin typeface="Arial" panose="020B0604020202020204" pitchFamily="34" charset="0"/>
                <a:ea typeface="National Regular" pitchFamily="50" charset="0"/>
              </a:endParaRPr>
            </a:p>
          </p:txBody>
        </p:sp>
      </p:grpSp>
      <p:grpSp>
        <p:nvGrpSpPr>
          <p:cNvPr id="24" name="Group 14">
            <a:extLst>
              <a:ext uri="{FF2B5EF4-FFF2-40B4-BE49-F238E27FC236}">
                <a16:creationId xmlns:a16="http://schemas.microsoft.com/office/drawing/2014/main" id="{A4479796-A065-C843-8F33-4B4CE1067A5A}"/>
              </a:ext>
            </a:extLst>
          </p:cNvPr>
          <p:cNvGrpSpPr/>
          <p:nvPr/>
        </p:nvGrpSpPr>
        <p:grpSpPr>
          <a:xfrm>
            <a:off x="357188" y="2774413"/>
            <a:ext cx="3314682" cy="1366528"/>
            <a:chOff x="835383" y="3347666"/>
            <a:chExt cx="3314682" cy="1366528"/>
          </a:xfrm>
        </p:grpSpPr>
        <p:sp>
          <p:nvSpPr>
            <p:cNvPr id="25" name="Rectángulo 9">
              <a:extLst>
                <a:ext uri="{FF2B5EF4-FFF2-40B4-BE49-F238E27FC236}">
                  <a16:creationId xmlns:a16="http://schemas.microsoft.com/office/drawing/2014/main" id="{EC262996-C967-1F44-B3D7-9A3CF509D224}"/>
                </a:ext>
              </a:extLst>
            </p:cNvPr>
            <p:cNvSpPr/>
            <p:nvPr/>
          </p:nvSpPr>
          <p:spPr>
            <a:xfrm>
              <a:off x="835383" y="3347666"/>
              <a:ext cx="2649037" cy="1366528"/>
            </a:xfrm>
            <a:prstGeom prst="rect">
              <a:avLst/>
            </a:prstGeom>
          </p:spPr>
          <p:txBody>
            <a:bodyPr wrap="square">
              <a:spAutoFit/>
            </a:bodyPr>
            <a:lstStyle/>
            <a:p>
              <a:pPr algn="r">
                <a:lnSpc>
                  <a:spcPct val="115000"/>
                </a:lnSpc>
                <a:defRPr/>
              </a:pPr>
              <a:r>
                <a:rPr lang="ca-ES" kern="0" dirty="0">
                  <a:solidFill>
                    <a:srgbClr val="000000">
                      <a:lumMod val="85000"/>
                      <a:lumOff val="15000"/>
                    </a:srgbClr>
                  </a:solidFill>
                  <a:latin typeface="Arial" panose="020B0604020202020204" pitchFamily="34" charset="0"/>
                  <a:ea typeface="National Regular" pitchFamily="50" charset="0"/>
                </a:rPr>
                <a:t>...d’acord amb </a:t>
              </a:r>
              <a:r>
                <a:rPr lang="ca-ES" dirty="0">
                  <a:solidFill>
                    <a:srgbClr val="000000"/>
                  </a:solidFill>
                  <a:latin typeface="Arial" panose="020B0604020202020204" pitchFamily="34" charset="0"/>
                  <a:ea typeface="National Regular" pitchFamily="50" charset="0"/>
                </a:rPr>
                <a:t>un model </a:t>
              </a:r>
              <a:r>
                <a:rPr lang="ca-ES" dirty="0">
                  <a:latin typeface="Arial" panose="020B0604020202020204" pitchFamily="34" charset="0"/>
                  <a:ea typeface="National Regular" pitchFamily="50" charset="0"/>
                </a:rPr>
                <a:t>d’</a:t>
              </a:r>
              <a:r>
                <a:rPr lang="ca-ES" b="1" dirty="0">
                  <a:latin typeface="Arial" panose="020B0604020202020204" pitchFamily="34" charset="0"/>
                  <a:ea typeface="National Regular" pitchFamily="50" charset="0"/>
                </a:rPr>
                <a:t>ATENCI</a:t>
              </a:r>
              <a:r>
                <a:rPr lang="es-ES" b="1" dirty="0">
                  <a:latin typeface="Arial" panose="020B0604020202020204" pitchFamily="34" charset="0"/>
                  <a:ea typeface="National Regular" pitchFamily="50" charset="0"/>
                </a:rPr>
                <a:t>Ó </a:t>
              </a:r>
              <a:r>
                <a:rPr lang="ca-ES" b="1" dirty="0">
                  <a:latin typeface="Arial" panose="020B0604020202020204" pitchFamily="34" charset="0"/>
                  <a:ea typeface="National Regular" pitchFamily="50" charset="0"/>
                </a:rPr>
                <a:t>CENTRADA EN LA PERSONA... </a:t>
              </a:r>
              <a:endParaRPr lang="ca-ES" dirty="0">
                <a:latin typeface="Arial" panose="020B0604020202020204" pitchFamily="34" charset="0"/>
                <a:ea typeface="National Regular" pitchFamily="50" charset="0"/>
              </a:endParaRPr>
            </a:p>
          </p:txBody>
        </p:sp>
        <p:pic>
          <p:nvPicPr>
            <p:cNvPr id="26" name="Imagen 6">
              <a:extLst>
                <a:ext uri="{FF2B5EF4-FFF2-40B4-BE49-F238E27FC236}">
                  <a16:creationId xmlns:a16="http://schemas.microsoft.com/office/drawing/2014/main" id="{A2B90B8D-B62A-E545-9AB0-F315E922DA2E}"/>
                </a:ext>
              </a:extLst>
            </p:cNvPr>
            <p:cNvPicPr preferRelativeResize="0">
              <a:picLocks/>
            </p:cNvPicPr>
            <p:nvPr/>
          </p:nvPicPr>
          <p:blipFill>
            <a:blip r:embed="rId3" cstate="print"/>
            <a:srcRect t="-140000" b="-140000"/>
            <a:stretch>
              <a:fillRect/>
            </a:stretch>
          </p:blipFill>
          <p:spPr>
            <a:xfrm rot="10595658">
              <a:off x="3466065" y="3713159"/>
              <a:ext cx="684000" cy="96520"/>
            </a:xfrm>
            <a:prstGeom prst="rect">
              <a:avLst/>
            </a:prstGeom>
          </p:spPr>
        </p:pic>
      </p:grpSp>
      <p:grpSp>
        <p:nvGrpSpPr>
          <p:cNvPr id="27" name="17 Grupo">
            <a:extLst>
              <a:ext uri="{FF2B5EF4-FFF2-40B4-BE49-F238E27FC236}">
                <a16:creationId xmlns:a16="http://schemas.microsoft.com/office/drawing/2014/main" id="{9BC3D0C0-D710-094E-9D6A-4A452CA8E05C}"/>
              </a:ext>
            </a:extLst>
          </p:cNvPr>
          <p:cNvGrpSpPr/>
          <p:nvPr/>
        </p:nvGrpSpPr>
        <p:grpSpPr>
          <a:xfrm>
            <a:off x="310728" y="1181616"/>
            <a:ext cx="3510213" cy="1685077"/>
            <a:chOff x="-364452" y="1499934"/>
            <a:chExt cx="2943321" cy="1443261"/>
          </a:xfrm>
        </p:grpSpPr>
        <p:sp>
          <p:nvSpPr>
            <p:cNvPr id="28" name="Rectángulo 4">
              <a:extLst>
                <a:ext uri="{FF2B5EF4-FFF2-40B4-BE49-F238E27FC236}">
                  <a16:creationId xmlns:a16="http://schemas.microsoft.com/office/drawing/2014/main" id="{4C25247C-810D-B747-8AF4-E4A570C3914F}"/>
                </a:ext>
              </a:extLst>
            </p:cNvPr>
            <p:cNvSpPr/>
            <p:nvPr/>
          </p:nvSpPr>
          <p:spPr>
            <a:xfrm>
              <a:off x="-364452" y="1499934"/>
              <a:ext cx="2943321" cy="1443261"/>
            </a:xfrm>
            <a:prstGeom prst="rect">
              <a:avLst/>
            </a:prstGeom>
          </p:spPr>
          <p:txBody>
            <a:bodyPr wrap="square">
              <a:spAutoFit/>
            </a:bodyPr>
            <a:lstStyle/>
            <a:p>
              <a:pPr>
                <a:lnSpc>
                  <a:spcPct val="115000"/>
                </a:lnSpc>
                <a:defRPr/>
              </a:pPr>
              <a:r>
                <a:rPr lang="ca-ES" b="1" dirty="0">
                  <a:latin typeface="Arial" panose="020B0604020202020204" pitchFamily="34" charset="0"/>
                  <a:ea typeface="National Regular" pitchFamily="50" charset="0"/>
                </a:rPr>
                <a:t>GARANTIR UNA ATENCIÓ INTEGRAL I INTEGRADA </a:t>
              </a:r>
              <a:r>
                <a:rPr lang="ca-ES" dirty="0">
                  <a:solidFill>
                    <a:srgbClr val="000000"/>
                  </a:solidFill>
                  <a:latin typeface="Arial" panose="020B0604020202020204" pitchFamily="34" charset="0"/>
                  <a:ea typeface="National Regular" pitchFamily="50" charset="0"/>
                </a:rPr>
                <a:t>a les </a:t>
              </a:r>
              <a:r>
                <a:rPr lang="ca-ES" dirty="0">
                  <a:latin typeface="Arial" panose="020B0604020202020204" pitchFamily="34" charset="0"/>
                </a:rPr>
                <a:t>persones amb necessitats </a:t>
              </a:r>
              <a:r>
                <a:rPr lang="ca-ES" dirty="0">
                  <a:latin typeface="Arial" panose="020B0604020202020204" pitchFamily="34" charset="0"/>
                  <a:ea typeface="National Regular" pitchFamily="50" charset="0"/>
                </a:rPr>
                <a:t>d’atenció socials i sanitàries...</a:t>
              </a:r>
            </a:p>
            <a:p>
              <a:pPr>
                <a:lnSpc>
                  <a:spcPct val="115000"/>
                </a:lnSpc>
                <a:defRPr/>
              </a:pPr>
              <a:endParaRPr lang="ca-ES" b="1" kern="0" dirty="0">
                <a:solidFill>
                  <a:sysClr val="windowText" lastClr="000000">
                    <a:lumMod val="65000"/>
                    <a:lumOff val="35000"/>
                  </a:sysClr>
                </a:solidFill>
                <a:latin typeface="Arial" panose="020B0604020202020204" pitchFamily="34" charset="0"/>
                <a:ea typeface="National Regular" pitchFamily="50" charset="0"/>
              </a:endParaRPr>
            </a:p>
          </p:txBody>
        </p:sp>
        <p:pic>
          <p:nvPicPr>
            <p:cNvPr id="29" name="Imagen 6">
              <a:extLst>
                <a:ext uri="{FF2B5EF4-FFF2-40B4-BE49-F238E27FC236}">
                  <a16:creationId xmlns:a16="http://schemas.microsoft.com/office/drawing/2014/main" id="{53DF778E-0D00-4A4D-A8B3-F8870C7327D3}"/>
                </a:ext>
              </a:extLst>
            </p:cNvPr>
            <p:cNvPicPr preferRelativeResize="0">
              <a:picLocks/>
            </p:cNvPicPr>
            <p:nvPr/>
          </p:nvPicPr>
          <p:blipFill>
            <a:blip r:embed="rId3" cstate="print"/>
            <a:srcRect t="-140000" b="-140000"/>
            <a:stretch>
              <a:fillRect/>
            </a:stretch>
          </p:blipFill>
          <p:spPr>
            <a:xfrm rot="13744789">
              <a:off x="2103855" y="2355241"/>
              <a:ext cx="698678" cy="94492"/>
            </a:xfrm>
            <a:prstGeom prst="rect">
              <a:avLst/>
            </a:prstGeom>
          </p:spPr>
        </p:pic>
      </p:grpSp>
      <p:grpSp>
        <p:nvGrpSpPr>
          <p:cNvPr id="30" name="Group 1">
            <a:extLst>
              <a:ext uri="{FF2B5EF4-FFF2-40B4-BE49-F238E27FC236}">
                <a16:creationId xmlns:a16="http://schemas.microsoft.com/office/drawing/2014/main" id="{5AE4652C-8647-D74B-9AE1-DF6187DE0BB2}"/>
              </a:ext>
            </a:extLst>
          </p:cNvPr>
          <p:cNvGrpSpPr/>
          <p:nvPr/>
        </p:nvGrpSpPr>
        <p:grpSpPr>
          <a:xfrm>
            <a:off x="5063233" y="1155378"/>
            <a:ext cx="4468018" cy="5125094"/>
            <a:chOff x="7094672" y="1673800"/>
            <a:chExt cx="4468018" cy="5125094"/>
          </a:xfrm>
        </p:grpSpPr>
        <p:grpSp>
          <p:nvGrpSpPr>
            <p:cNvPr id="31" name="Group 18">
              <a:extLst>
                <a:ext uri="{FF2B5EF4-FFF2-40B4-BE49-F238E27FC236}">
                  <a16:creationId xmlns:a16="http://schemas.microsoft.com/office/drawing/2014/main" id="{53641B60-4C06-0B45-8229-E69F421823BE}"/>
                </a:ext>
              </a:extLst>
            </p:cNvPr>
            <p:cNvGrpSpPr/>
            <p:nvPr/>
          </p:nvGrpSpPr>
          <p:grpSpPr>
            <a:xfrm>
              <a:off x="7094672" y="1673800"/>
              <a:ext cx="4468018" cy="1510595"/>
              <a:chOff x="7190468" y="1765102"/>
              <a:chExt cx="4468018" cy="1510595"/>
            </a:xfrm>
          </p:grpSpPr>
          <p:sp>
            <p:nvSpPr>
              <p:cNvPr id="45" name="Rectángulo 11">
                <a:extLst>
                  <a:ext uri="{FF2B5EF4-FFF2-40B4-BE49-F238E27FC236}">
                    <a16:creationId xmlns:a16="http://schemas.microsoft.com/office/drawing/2014/main" id="{D6C77ACB-8E09-384C-A3B8-1A8F6FEA037F}"/>
                  </a:ext>
                </a:extLst>
              </p:cNvPr>
              <p:cNvSpPr/>
              <p:nvPr/>
            </p:nvSpPr>
            <p:spPr>
              <a:xfrm>
                <a:off x="7421724" y="1765102"/>
                <a:ext cx="4236762" cy="1047979"/>
              </a:xfrm>
              <a:prstGeom prst="rect">
                <a:avLst/>
              </a:prstGeom>
            </p:spPr>
            <p:txBody>
              <a:bodyPr wrap="square">
                <a:spAutoFit/>
              </a:bodyPr>
              <a:lstStyle/>
              <a:p>
                <a:pPr>
                  <a:lnSpc>
                    <a:spcPct val="115000"/>
                  </a:lnSpc>
                  <a:defRPr/>
                </a:pPr>
                <a:r>
                  <a:rPr lang="ca-ES" dirty="0">
                    <a:latin typeface="Arial" panose="020B0604020202020204" pitchFamily="34" charset="0"/>
                    <a:ea typeface="National Regular" pitchFamily="50" charset="0"/>
                  </a:rPr>
                  <a:t>Amb l’objectiu de </a:t>
                </a:r>
                <a:r>
                  <a:rPr lang="ca-ES" b="1" dirty="0">
                    <a:latin typeface="Arial" panose="020B0604020202020204" pitchFamily="34" charset="0"/>
                    <a:ea typeface="National Regular" pitchFamily="50" charset="0"/>
                  </a:rPr>
                  <a:t>MILLORAR ELS RESULTATS </a:t>
                </a:r>
                <a:r>
                  <a:rPr lang="ca-ES" dirty="0">
                    <a:solidFill>
                      <a:srgbClr val="000000"/>
                    </a:solidFill>
                    <a:latin typeface="Arial" panose="020B0604020202020204" pitchFamily="34" charset="0"/>
                    <a:ea typeface="National Regular" pitchFamily="50" charset="0"/>
                  </a:rPr>
                  <a:t>des d’una quàdruple perspectiva: </a:t>
                </a:r>
              </a:p>
            </p:txBody>
          </p:sp>
          <p:pic>
            <p:nvPicPr>
              <p:cNvPr id="46" name="Imagen 6">
                <a:extLst>
                  <a:ext uri="{FF2B5EF4-FFF2-40B4-BE49-F238E27FC236}">
                    <a16:creationId xmlns:a16="http://schemas.microsoft.com/office/drawing/2014/main" id="{1258A299-AA4D-FA4F-8A8D-6AF46445AAF7}"/>
                  </a:ext>
                </a:extLst>
              </p:cNvPr>
              <p:cNvPicPr preferRelativeResize="0">
                <a:picLocks/>
              </p:cNvPicPr>
              <p:nvPr/>
            </p:nvPicPr>
            <p:blipFill>
              <a:blip r:embed="rId3" cstate="print"/>
              <a:srcRect t="-140000" b="-140000"/>
              <a:stretch>
                <a:fillRect/>
              </a:stretch>
            </p:blipFill>
            <p:spPr>
              <a:xfrm rot="7670743">
                <a:off x="6833460" y="2828004"/>
                <a:ext cx="804701" cy="90686"/>
              </a:xfrm>
              <a:prstGeom prst="rect">
                <a:avLst/>
              </a:prstGeom>
            </p:spPr>
          </p:pic>
        </p:grpSp>
        <p:grpSp>
          <p:nvGrpSpPr>
            <p:cNvPr id="32" name="Group 19">
              <a:extLst>
                <a:ext uri="{FF2B5EF4-FFF2-40B4-BE49-F238E27FC236}">
                  <a16:creationId xmlns:a16="http://schemas.microsoft.com/office/drawing/2014/main" id="{104D31D6-9E9A-8E40-ABA8-FC0D40D84AC3}"/>
                </a:ext>
              </a:extLst>
            </p:cNvPr>
            <p:cNvGrpSpPr/>
            <p:nvPr/>
          </p:nvGrpSpPr>
          <p:grpSpPr>
            <a:xfrm>
              <a:off x="7478693" y="2691980"/>
              <a:ext cx="3698876" cy="4106914"/>
              <a:chOff x="7410861" y="3135102"/>
              <a:chExt cx="3698876" cy="4106914"/>
            </a:xfrm>
          </p:grpSpPr>
          <p:grpSp>
            <p:nvGrpSpPr>
              <p:cNvPr id="33" name="Group 10">
                <a:extLst>
                  <a:ext uri="{FF2B5EF4-FFF2-40B4-BE49-F238E27FC236}">
                    <a16:creationId xmlns:a16="http://schemas.microsoft.com/office/drawing/2014/main" id="{79F7819D-F6F3-6B4A-A3B1-7A25EF8CA87B}"/>
                  </a:ext>
                </a:extLst>
              </p:cNvPr>
              <p:cNvGrpSpPr/>
              <p:nvPr/>
            </p:nvGrpSpPr>
            <p:grpSpPr>
              <a:xfrm>
                <a:off x="7412532" y="3135102"/>
                <a:ext cx="3549875" cy="729430"/>
                <a:chOff x="6581851" y="2839439"/>
                <a:chExt cx="3549875" cy="729430"/>
              </a:xfrm>
            </p:grpSpPr>
            <p:pic>
              <p:nvPicPr>
                <p:cNvPr id="43" name="Graphic 28" descr="Target outline">
                  <a:extLst>
                    <a:ext uri="{FF2B5EF4-FFF2-40B4-BE49-F238E27FC236}">
                      <a16:creationId xmlns:a16="http://schemas.microsoft.com/office/drawing/2014/main" id="{699578BD-B5AA-DB40-A6FD-70A0CF3ACF76}"/>
                    </a:ext>
                  </a:extLst>
                </p:cNvPr>
                <p:cNvPicPr>
                  <a:picLocks noChangeAspect="1"/>
                </p:cNvPicPr>
                <p:nvPr/>
              </p:nvPicPr>
              <p:blipFill>
                <a:blip r:embed="rId4"/>
                <a:stretch>
                  <a:fillRect/>
                </a:stretch>
              </p:blipFill>
              <p:spPr>
                <a:xfrm>
                  <a:off x="6581851" y="2943912"/>
                  <a:ext cx="395879" cy="355948"/>
                </a:xfrm>
                <a:prstGeom prst="rect">
                  <a:avLst/>
                </a:prstGeom>
              </p:spPr>
            </p:pic>
            <p:sp>
              <p:nvSpPr>
                <p:cNvPr id="44" name="TextBox 48">
                  <a:extLst>
                    <a:ext uri="{FF2B5EF4-FFF2-40B4-BE49-F238E27FC236}">
                      <a16:creationId xmlns:a16="http://schemas.microsoft.com/office/drawing/2014/main" id="{5EAE9ECF-4276-5A45-B348-592A60FF8F2B}"/>
                    </a:ext>
                  </a:extLst>
                </p:cNvPr>
                <p:cNvSpPr txBox="1"/>
                <p:nvPr/>
              </p:nvSpPr>
              <p:spPr>
                <a:xfrm>
                  <a:off x="6606367" y="2839439"/>
                  <a:ext cx="3525359" cy="729430"/>
                </a:xfrm>
                <a:prstGeom prst="rect">
                  <a:avLst/>
                </a:prstGeom>
                <a:noFill/>
              </p:spPr>
              <p:txBody>
                <a:bodyPr wrap="square">
                  <a:spAutoFit/>
                </a:bodyPr>
                <a:lstStyle/>
                <a:p>
                  <a:pPr lvl="1">
                    <a:lnSpc>
                      <a:spcPct val="115000"/>
                    </a:lnSpc>
                    <a:defRPr/>
                  </a:pPr>
                  <a:r>
                    <a:rPr lang="ca-ES" dirty="0">
                      <a:latin typeface="Arial" panose="020B0604020202020204" pitchFamily="34" charset="0"/>
                      <a:ea typeface="National Regular" pitchFamily="50" charset="0"/>
                    </a:rPr>
                    <a:t>Millorar el </a:t>
                  </a:r>
                  <a:r>
                    <a:rPr lang="ca-ES" b="1" dirty="0">
                      <a:latin typeface="Arial" panose="020B0604020202020204" pitchFamily="34" charset="0"/>
                      <a:ea typeface="National Regular" pitchFamily="50" charset="0"/>
                    </a:rPr>
                    <a:t>benesta</a:t>
                  </a:r>
                  <a:r>
                    <a:rPr lang="ca-ES" dirty="0">
                      <a:latin typeface="Arial" panose="020B0604020202020204" pitchFamily="34" charset="0"/>
                      <a:ea typeface="National Regular" pitchFamily="50" charset="0"/>
                    </a:rPr>
                    <a:t>r i la </a:t>
                  </a:r>
                  <a:r>
                    <a:rPr lang="ca-ES" b="1" dirty="0">
                      <a:latin typeface="Arial" panose="020B0604020202020204" pitchFamily="34" charset="0"/>
                      <a:ea typeface="National Regular" pitchFamily="50" charset="0"/>
                    </a:rPr>
                    <a:t>salut</a:t>
                  </a:r>
                  <a:r>
                    <a:rPr lang="ca-ES" dirty="0">
                      <a:latin typeface="Arial" panose="020B0604020202020204" pitchFamily="34" charset="0"/>
                      <a:ea typeface="National Regular" pitchFamily="50" charset="0"/>
                    </a:rPr>
                    <a:t> d’aquestes persones</a:t>
                  </a:r>
                  <a:endParaRPr lang="es-ES_tradnl" dirty="0">
                    <a:latin typeface="Arial" panose="020B0604020202020204" pitchFamily="34" charset="0"/>
                    <a:ea typeface="National Regular" pitchFamily="50" charset="0"/>
                  </a:endParaRPr>
                </a:p>
              </p:txBody>
            </p:sp>
          </p:grpSp>
          <p:grpSp>
            <p:nvGrpSpPr>
              <p:cNvPr id="34" name="Group 9">
                <a:extLst>
                  <a:ext uri="{FF2B5EF4-FFF2-40B4-BE49-F238E27FC236}">
                    <a16:creationId xmlns:a16="http://schemas.microsoft.com/office/drawing/2014/main" id="{6EB9598E-57F1-F249-B9D2-344C14FE84FF}"/>
                  </a:ext>
                </a:extLst>
              </p:cNvPr>
              <p:cNvGrpSpPr/>
              <p:nvPr/>
            </p:nvGrpSpPr>
            <p:grpSpPr>
              <a:xfrm>
                <a:off x="7410861" y="3960259"/>
                <a:ext cx="3427207" cy="1200329"/>
                <a:chOff x="6580180" y="3769260"/>
                <a:chExt cx="3427207" cy="1200329"/>
              </a:xfrm>
            </p:grpSpPr>
            <p:sp>
              <p:nvSpPr>
                <p:cNvPr id="41" name="TextBox 49">
                  <a:extLst>
                    <a:ext uri="{FF2B5EF4-FFF2-40B4-BE49-F238E27FC236}">
                      <a16:creationId xmlns:a16="http://schemas.microsoft.com/office/drawing/2014/main" id="{DFE2B790-FE5F-3444-A590-8ECF367DE028}"/>
                    </a:ext>
                  </a:extLst>
                </p:cNvPr>
                <p:cNvSpPr txBox="1"/>
                <p:nvPr/>
              </p:nvSpPr>
              <p:spPr>
                <a:xfrm>
                  <a:off x="7049789" y="3769260"/>
                  <a:ext cx="2957598" cy="1200329"/>
                </a:xfrm>
                <a:prstGeom prst="rect">
                  <a:avLst/>
                </a:prstGeom>
                <a:noFill/>
              </p:spPr>
              <p:txBody>
                <a:bodyPr wrap="square">
                  <a:spAutoFit/>
                </a:bodyPr>
                <a:lstStyle/>
                <a:p>
                  <a:r>
                    <a:rPr lang="ca-ES" dirty="0">
                      <a:latin typeface="Arial" panose="020B0604020202020204" pitchFamily="34" charset="0"/>
                      <a:ea typeface="National Regular" pitchFamily="50" charset="0"/>
                    </a:rPr>
                    <a:t>Millorar l’</a:t>
                  </a:r>
                  <a:r>
                    <a:rPr lang="ca-ES" b="1" dirty="0">
                      <a:latin typeface="Arial" panose="020B0604020202020204" pitchFamily="34" charset="0"/>
                      <a:ea typeface="National Regular" pitchFamily="50" charset="0"/>
                    </a:rPr>
                    <a:t>experiència</a:t>
                  </a:r>
                  <a:r>
                    <a:rPr lang="ca-ES" dirty="0">
                      <a:latin typeface="Arial" panose="020B0604020202020204" pitchFamily="34" charset="0"/>
                      <a:ea typeface="National Regular" pitchFamily="50" charset="0"/>
                    </a:rPr>
                    <a:t> d’atenció percebuda de les </a:t>
                  </a:r>
                  <a:r>
                    <a:rPr lang="ca-ES" b="1" dirty="0">
                      <a:latin typeface="Arial" panose="020B0604020202020204" pitchFamily="34" charset="0"/>
                      <a:ea typeface="National Regular" pitchFamily="50" charset="0"/>
                    </a:rPr>
                    <a:t>persones </a:t>
                  </a:r>
                  <a:r>
                    <a:rPr lang="ca-ES" dirty="0">
                      <a:latin typeface="Arial" panose="020B0604020202020204" pitchFamily="34" charset="0"/>
                      <a:ea typeface="National Regular" pitchFamily="50" charset="0"/>
                    </a:rPr>
                    <a:t>(i del seu entorn cuidador)  </a:t>
                  </a:r>
                  <a:endParaRPr lang="en-GB" dirty="0">
                    <a:latin typeface="Arial" panose="020B0604020202020204" pitchFamily="34" charset="0"/>
                  </a:endParaRPr>
                </a:p>
              </p:txBody>
            </p:sp>
            <p:pic>
              <p:nvPicPr>
                <p:cNvPr id="42" name="Graphic 53" descr="Target outline">
                  <a:extLst>
                    <a:ext uri="{FF2B5EF4-FFF2-40B4-BE49-F238E27FC236}">
                      <a16:creationId xmlns:a16="http://schemas.microsoft.com/office/drawing/2014/main" id="{376C7DFA-D69A-B344-B44F-077FAB4780C8}"/>
                    </a:ext>
                  </a:extLst>
                </p:cNvPr>
                <p:cNvPicPr>
                  <a:picLocks noChangeAspect="1"/>
                </p:cNvPicPr>
                <p:nvPr/>
              </p:nvPicPr>
              <p:blipFill>
                <a:blip r:embed="rId4"/>
                <a:stretch>
                  <a:fillRect/>
                </a:stretch>
              </p:blipFill>
              <p:spPr>
                <a:xfrm>
                  <a:off x="6580180" y="3808196"/>
                  <a:ext cx="395879" cy="355948"/>
                </a:xfrm>
                <a:prstGeom prst="rect">
                  <a:avLst/>
                </a:prstGeom>
              </p:spPr>
            </p:pic>
          </p:grpSp>
          <p:grpSp>
            <p:nvGrpSpPr>
              <p:cNvPr id="35" name="Group 8">
                <a:extLst>
                  <a:ext uri="{FF2B5EF4-FFF2-40B4-BE49-F238E27FC236}">
                    <a16:creationId xmlns:a16="http://schemas.microsoft.com/office/drawing/2014/main" id="{C12BC8E5-28EE-4D46-8997-F6E1973DF34E}"/>
                  </a:ext>
                </a:extLst>
              </p:cNvPr>
              <p:cNvGrpSpPr/>
              <p:nvPr/>
            </p:nvGrpSpPr>
            <p:grpSpPr>
              <a:xfrm>
                <a:off x="7431797" y="5136955"/>
                <a:ext cx="3677940" cy="1200329"/>
                <a:chOff x="6608889" y="4982614"/>
                <a:chExt cx="3677940" cy="1200329"/>
              </a:xfrm>
            </p:grpSpPr>
            <p:sp>
              <p:nvSpPr>
                <p:cNvPr id="39" name="TextBox 50">
                  <a:extLst>
                    <a:ext uri="{FF2B5EF4-FFF2-40B4-BE49-F238E27FC236}">
                      <a16:creationId xmlns:a16="http://schemas.microsoft.com/office/drawing/2014/main" id="{7E127395-4E1D-2B44-A5EC-2C9561B538AA}"/>
                    </a:ext>
                  </a:extLst>
                </p:cNvPr>
                <p:cNvSpPr txBox="1"/>
                <p:nvPr/>
              </p:nvSpPr>
              <p:spPr>
                <a:xfrm>
                  <a:off x="6981362" y="4982614"/>
                  <a:ext cx="3305467" cy="1200329"/>
                </a:xfrm>
                <a:prstGeom prst="rect">
                  <a:avLst/>
                </a:prstGeom>
                <a:noFill/>
              </p:spPr>
              <p:txBody>
                <a:bodyPr wrap="square">
                  <a:spAutoFit/>
                </a:bodyPr>
                <a:lstStyle/>
                <a:p>
                  <a:r>
                    <a:rPr lang="ca-ES" dirty="0">
                      <a:latin typeface="Arial" panose="020B0604020202020204" pitchFamily="34" charset="0"/>
                      <a:ea typeface="National Regular" pitchFamily="50" charset="0"/>
                    </a:rPr>
                    <a:t>Millorar l’adequació en la utilització dels serveis sanitaris i socials (</a:t>
                  </a:r>
                  <a:r>
                    <a:rPr lang="ca-ES" b="1" dirty="0">
                      <a:latin typeface="Arial" panose="020B0604020202020204" pitchFamily="34" charset="0"/>
                      <a:ea typeface="National Regular" pitchFamily="50" charset="0"/>
                    </a:rPr>
                    <a:t>eficiència i pràctiques de valor</a:t>
                  </a:r>
                  <a:r>
                    <a:rPr lang="ca-ES" dirty="0">
                      <a:latin typeface="Arial" panose="020B0604020202020204" pitchFamily="34" charset="0"/>
                      <a:ea typeface="National Regular" pitchFamily="50" charset="0"/>
                    </a:rPr>
                    <a:t>)</a:t>
                  </a:r>
                  <a:endParaRPr lang="en-GB" dirty="0">
                    <a:latin typeface="Arial" panose="020B0604020202020204" pitchFamily="34" charset="0"/>
                  </a:endParaRPr>
                </a:p>
              </p:txBody>
            </p:sp>
            <p:pic>
              <p:nvPicPr>
                <p:cNvPr id="40" name="Graphic 56" descr="Target outline">
                  <a:extLst>
                    <a:ext uri="{FF2B5EF4-FFF2-40B4-BE49-F238E27FC236}">
                      <a16:creationId xmlns:a16="http://schemas.microsoft.com/office/drawing/2014/main" id="{470C1943-A8BC-2B4B-A731-A9F157AB8A6E}"/>
                    </a:ext>
                  </a:extLst>
                </p:cNvPr>
                <p:cNvPicPr>
                  <a:picLocks noChangeAspect="1"/>
                </p:cNvPicPr>
                <p:nvPr/>
              </p:nvPicPr>
              <p:blipFill>
                <a:blip r:embed="rId4"/>
                <a:stretch>
                  <a:fillRect/>
                </a:stretch>
              </p:blipFill>
              <p:spPr>
                <a:xfrm>
                  <a:off x="6608889" y="4996261"/>
                  <a:ext cx="395879" cy="355948"/>
                </a:xfrm>
                <a:prstGeom prst="rect">
                  <a:avLst/>
                </a:prstGeom>
              </p:spPr>
            </p:pic>
          </p:grpSp>
          <p:grpSp>
            <p:nvGrpSpPr>
              <p:cNvPr id="36" name="Group 59">
                <a:extLst>
                  <a:ext uri="{FF2B5EF4-FFF2-40B4-BE49-F238E27FC236}">
                    <a16:creationId xmlns:a16="http://schemas.microsoft.com/office/drawing/2014/main" id="{12881275-405B-6B48-92B9-E61AEC552A7E}"/>
                  </a:ext>
                </a:extLst>
              </p:cNvPr>
              <p:cNvGrpSpPr/>
              <p:nvPr/>
            </p:nvGrpSpPr>
            <p:grpSpPr>
              <a:xfrm>
                <a:off x="7457553" y="6318686"/>
                <a:ext cx="3276866" cy="923330"/>
                <a:chOff x="6615042" y="5219214"/>
                <a:chExt cx="3276866" cy="923330"/>
              </a:xfrm>
            </p:grpSpPr>
            <p:sp>
              <p:nvSpPr>
                <p:cNvPr id="37" name="TextBox 60">
                  <a:extLst>
                    <a:ext uri="{FF2B5EF4-FFF2-40B4-BE49-F238E27FC236}">
                      <a16:creationId xmlns:a16="http://schemas.microsoft.com/office/drawing/2014/main" id="{D546592A-F672-6C47-8079-1AE4A3B3A735}"/>
                    </a:ext>
                  </a:extLst>
                </p:cNvPr>
                <p:cNvSpPr txBox="1"/>
                <p:nvPr/>
              </p:nvSpPr>
              <p:spPr>
                <a:xfrm>
                  <a:off x="6962220" y="5219214"/>
                  <a:ext cx="2929688" cy="923330"/>
                </a:xfrm>
                <a:prstGeom prst="rect">
                  <a:avLst/>
                </a:prstGeom>
                <a:noFill/>
              </p:spPr>
              <p:txBody>
                <a:bodyPr wrap="square">
                  <a:spAutoFit/>
                </a:bodyPr>
                <a:lstStyle/>
                <a:p>
                  <a:r>
                    <a:rPr lang="ca-ES" dirty="0">
                      <a:latin typeface="Arial" panose="020B0604020202020204" pitchFamily="34" charset="0"/>
                      <a:ea typeface="National Regular" pitchFamily="50" charset="0"/>
                    </a:rPr>
                    <a:t>Millorar l’</a:t>
                  </a:r>
                  <a:r>
                    <a:rPr lang="ca-ES" b="1" dirty="0">
                      <a:latin typeface="Arial" panose="020B0604020202020204" pitchFamily="34" charset="0"/>
                      <a:ea typeface="National Regular" pitchFamily="50" charset="0"/>
                    </a:rPr>
                    <a:t>experiència</a:t>
                  </a:r>
                  <a:r>
                    <a:rPr lang="ca-ES" dirty="0">
                      <a:latin typeface="Arial" panose="020B0604020202020204" pitchFamily="34" charset="0"/>
                      <a:ea typeface="National Regular" pitchFamily="50" charset="0"/>
                    </a:rPr>
                    <a:t> d’atenció per part dels </a:t>
                  </a:r>
                  <a:r>
                    <a:rPr lang="ca-ES" b="1" dirty="0">
                      <a:latin typeface="Arial" panose="020B0604020202020204" pitchFamily="34" charset="0"/>
                      <a:ea typeface="National Regular" pitchFamily="50" charset="0"/>
                    </a:rPr>
                    <a:t>professionals</a:t>
                  </a:r>
                  <a:endParaRPr lang="en-GB" b="1" dirty="0">
                    <a:latin typeface="Arial" panose="020B0604020202020204" pitchFamily="34" charset="0"/>
                  </a:endParaRPr>
                </a:p>
              </p:txBody>
            </p:sp>
            <p:pic>
              <p:nvPicPr>
                <p:cNvPr id="38" name="Graphic 63" descr="Target outline">
                  <a:extLst>
                    <a:ext uri="{FF2B5EF4-FFF2-40B4-BE49-F238E27FC236}">
                      <a16:creationId xmlns:a16="http://schemas.microsoft.com/office/drawing/2014/main" id="{A97BE567-38D5-B541-A3DA-34353D455FE1}"/>
                    </a:ext>
                  </a:extLst>
                </p:cNvPr>
                <p:cNvPicPr>
                  <a:picLocks noChangeAspect="1"/>
                </p:cNvPicPr>
                <p:nvPr/>
              </p:nvPicPr>
              <p:blipFill>
                <a:blip r:embed="rId4"/>
                <a:stretch>
                  <a:fillRect/>
                </a:stretch>
              </p:blipFill>
              <p:spPr>
                <a:xfrm>
                  <a:off x="6615042" y="5248750"/>
                  <a:ext cx="395879" cy="355948"/>
                </a:xfrm>
                <a:prstGeom prst="rect">
                  <a:avLst/>
                </a:prstGeom>
              </p:spPr>
            </p:pic>
          </p:grpSp>
        </p:grpSp>
      </p:grpSp>
      <p:pic>
        <p:nvPicPr>
          <p:cNvPr id="47" name="Picture 2" descr="Chico En Silla De Ruedas Vectores Libres de Derechos - iStock">
            <a:extLst>
              <a:ext uri="{FF2B5EF4-FFF2-40B4-BE49-F238E27FC236}">
                <a16:creationId xmlns:a16="http://schemas.microsoft.com/office/drawing/2014/main" id="{20315FF2-2A3B-9B4E-BF28-006BD3964F2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857106" y="4714701"/>
            <a:ext cx="902513" cy="1009600"/>
          </a:xfrm>
          <a:prstGeom prst="rect">
            <a:avLst/>
          </a:prstGeom>
          <a:noFill/>
          <a:extLst>
            <a:ext uri="{909E8E84-426E-40DD-AFC4-6F175D3DCCD1}">
              <a14:hiddenFill xmlns:a14="http://schemas.microsoft.com/office/drawing/2010/main">
                <a:solidFill>
                  <a:srgbClr val="FFFFFF"/>
                </a:solidFill>
              </a14:hiddenFill>
            </a:ext>
          </a:extLst>
        </p:spPr>
      </p:pic>
      <p:pic>
        <p:nvPicPr>
          <p:cNvPr id="48" name="Imatge 47"/>
          <p:cNvPicPr>
            <a:picLocks noChangeAspect="1"/>
          </p:cNvPicPr>
          <p:nvPr/>
        </p:nvPicPr>
        <p:blipFill>
          <a:blip r:embed="rId6"/>
          <a:stretch>
            <a:fillRect/>
          </a:stretch>
        </p:blipFill>
        <p:spPr>
          <a:xfrm>
            <a:off x="3834177" y="2748831"/>
            <a:ext cx="1263299" cy="1765327"/>
          </a:xfrm>
          <a:prstGeom prst="rect">
            <a:avLst/>
          </a:prstGeom>
        </p:spPr>
      </p:pic>
      <p:pic>
        <p:nvPicPr>
          <p:cNvPr id="49" name="Imagen 6">
            <a:extLst>
              <a:ext uri="{FF2B5EF4-FFF2-40B4-BE49-F238E27FC236}">
                <a16:creationId xmlns:a16="http://schemas.microsoft.com/office/drawing/2014/main" id="{1258A299-AA4D-FA4F-8A8D-6AF46445AAF7}"/>
              </a:ext>
            </a:extLst>
          </p:cNvPr>
          <p:cNvPicPr preferRelativeResize="0">
            <a:picLocks/>
          </p:cNvPicPr>
          <p:nvPr/>
        </p:nvPicPr>
        <p:blipFill>
          <a:blip r:embed="rId3" cstate="print"/>
          <a:srcRect t="-140000" b="-140000"/>
          <a:stretch>
            <a:fillRect/>
          </a:stretch>
        </p:blipFill>
        <p:spPr>
          <a:xfrm rot="13521261">
            <a:off x="5018664" y="4741172"/>
            <a:ext cx="804701" cy="90686"/>
          </a:xfrm>
          <a:prstGeom prst="rect">
            <a:avLst/>
          </a:prstGeom>
        </p:spPr>
      </p:pic>
      <p:pic>
        <p:nvPicPr>
          <p:cNvPr id="50" name="Picture 8" descr="http://identitatcorporativa.gencat.cat/web/.content/Documentacio/descarregues/dpt/COLOR/Drets-Socials/drets_socials_h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a:extLst>
              <a:ext uri="{FF2B5EF4-FFF2-40B4-BE49-F238E27FC236}">
                <a16:creationId xmlns:a16="http://schemas.microsoft.com/office/drawing/2014/main" id="{747B25DF-1EB5-4B8B-81BE-63460173197C}"/>
              </a:ext>
            </a:extLst>
          </p:cNvPr>
          <p:cNvSpPr>
            <a:spLocks noGrp="1"/>
          </p:cNvSpPr>
          <p:nvPr>
            <p:ph type="title"/>
          </p:nvPr>
        </p:nvSpPr>
        <p:spPr/>
        <p:txBody>
          <a:bodyPr/>
          <a:lstStyle/>
          <a:p>
            <a:pPr eaLnBrk="1" hangingPunct="1"/>
            <a:r>
              <a:rPr lang="ca-ES" sz="4000" dirty="0"/>
              <a:t>PRIORITATS </a:t>
            </a:r>
            <a:r>
              <a:rPr lang="ca-ES" dirty="0"/>
              <a:t>ACTUALS A CATALUNYA</a:t>
            </a:r>
            <a:br>
              <a:rPr lang="ca-ES" dirty="0"/>
            </a:br>
            <a:endParaRPr lang="ca-ES" altLang="ca-ES" dirty="0"/>
          </a:p>
        </p:txBody>
      </p:sp>
      <p:sp>
        <p:nvSpPr>
          <p:cNvPr id="9219" name="Contenidor de contingut 2">
            <a:extLst>
              <a:ext uri="{FF2B5EF4-FFF2-40B4-BE49-F238E27FC236}">
                <a16:creationId xmlns:a16="http://schemas.microsoft.com/office/drawing/2014/main" id="{3CB58AA5-54FA-4797-8B49-4E82832AF961}"/>
              </a:ext>
            </a:extLst>
          </p:cNvPr>
          <p:cNvSpPr>
            <a:spLocks noGrp="1"/>
          </p:cNvSpPr>
          <p:nvPr>
            <p:ph idx="1"/>
          </p:nvPr>
        </p:nvSpPr>
        <p:spPr>
          <a:xfrm>
            <a:off x="539552" y="2224316"/>
            <a:ext cx="8025382" cy="942724"/>
          </a:xfrm>
        </p:spPr>
        <p:txBody>
          <a:bodyPr/>
          <a:lstStyle/>
          <a:p>
            <a:pPr marL="285750" indent="-285750" algn="just" eaLnBrk="1" hangingPunct="1">
              <a:buFont typeface="Wingdings" panose="05000000000000000000" pitchFamily="2" charset="2"/>
              <a:buChar char="q"/>
            </a:pPr>
            <a:r>
              <a:rPr lang="ca-ES" dirty="0">
                <a:solidFill>
                  <a:srgbClr val="C00000"/>
                </a:solidFill>
              </a:rPr>
              <a:t>Creació de </a:t>
            </a:r>
            <a:r>
              <a:rPr lang="ca-ES" b="1" dirty="0">
                <a:solidFill>
                  <a:srgbClr val="C00000"/>
                </a:solidFill>
              </a:rPr>
              <a:t>l’AGÈNCIA D’ATENCIÓ INTEGRADA SOCIAL I SANITÀRIA </a:t>
            </a:r>
          </a:p>
          <a:p>
            <a:pPr algn="just" eaLnBrk="1" hangingPunct="1"/>
            <a:r>
              <a:rPr lang="ca-ES" dirty="0"/>
              <a:t>     participada pels Departaments de Drets Socials i de Salut. Amb la   </a:t>
            </a:r>
          </a:p>
          <a:p>
            <a:pPr algn="just" eaLnBrk="1" hangingPunct="1"/>
            <a:r>
              <a:rPr lang="ca-ES" dirty="0"/>
              <a:t>     col·laboració dels ens locals.</a:t>
            </a:r>
          </a:p>
          <a:p>
            <a:pPr algn="just" eaLnBrk="1" hangingPunct="1"/>
            <a:endParaRPr lang="ca-ES" b="1" dirty="0"/>
          </a:p>
          <a:p>
            <a:pPr algn="just" eaLnBrk="1" hangingPunct="1"/>
            <a:endParaRPr lang="ca-ES" altLang="ca-ES" dirty="0"/>
          </a:p>
        </p:txBody>
      </p:sp>
      <p:sp>
        <p:nvSpPr>
          <p:cNvPr id="5" name="Contenidor de número de diapositiva 4">
            <a:extLst>
              <a:ext uri="{FF2B5EF4-FFF2-40B4-BE49-F238E27FC236}">
                <a16:creationId xmlns:a16="http://schemas.microsoft.com/office/drawing/2014/main" id="{FA32E4BB-053C-4C6C-8697-9EC3BBF450C2}"/>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A0923D-3EAB-4380-B6F1-C0656EED6AB8}" type="slidenum">
              <a:rPr kumimoji="0" lang="ca-ES" altLang="ca-ES" sz="1200" b="1" i="0" u="none" strike="noStrike" kern="1200" cap="none" spc="0" normalizeH="0" baseline="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ca-ES" altLang="ca-ES" sz="1200" b="1" i="0" u="none" strike="noStrike" kern="1200" cap="none" spc="0" normalizeH="0" baseline="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TextBox 54">
            <a:extLst>
              <a:ext uri="{FF2B5EF4-FFF2-40B4-BE49-F238E27FC236}">
                <a16:creationId xmlns:a16="http://schemas.microsoft.com/office/drawing/2014/main" id="{E23A446F-27B9-3F4E-A9BD-2BE39503B919}"/>
              </a:ext>
            </a:extLst>
          </p:cNvPr>
          <p:cNvSpPr txBox="1"/>
          <p:nvPr/>
        </p:nvSpPr>
        <p:spPr>
          <a:xfrm>
            <a:off x="534434" y="3351706"/>
            <a:ext cx="8286038" cy="369332"/>
          </a:xfrm>
          <a:prstGeom prst="rect">
            <a:avLst/>
          </a:prstGeom>
          <a:noFill/>
        </p:spPr>
        <p:txBody>
          <a:bodyPr wrap="square">
            <a:spAutoFit/>
          </a:bodyPr>
          <a:lstStyle/>
          <a:p>
            <a:pPr marL="285750" indent="-285750">
              <a:buFont typeface="Wingdings" panose="05000000000000000000" pitchFamily="2" charset="2"/>
              <a:buChar char="q"/>
            </a:pPr>
            <a:r>
              <a:rPr lang="ca-ES" dirty="0">
                <a:solidFill>
                  <a:srgbClr val="C00000"/>
                </a:solidFill>
                <a:latin typeface="Arial" panose="020B0604020202020204" pitchFamily="34" charset="0"/>
              </a:rPr>
              <a:t>Desplegament dels </a:t>
            </a:r>
            <a:r>
              <a:rPr lang="ca-ES" b="1" dirty="0">
                <a:solidFill>
                  <a:srgbClr val="C00000"/>
                </a:solidFill>
                <a:latin typeface="Arial" panose="020B0604020202020204" pitchFamily="34" charset="0"/>
              </a:rPr>
              <a:t>PROJECTES PRIORITARIS D’ATENCIÓ INTEGRADA</a:t>
            </a:r>
          </a:p>
        </p:txBody>
      </p:sp>
      <p:sp>
        <p:nvSpPr>
          <p:cNvPr id="13" name="TextBox 43">
            <a:extLst>
              <a:ext uri="{FF2B5EF4-FFF2-40B4-BE49-F238E27FC236}">
                <a16:creationId xmlns:a16="http://schemas.microsoft.com/office/drawing/2014/main" id="{F54C65EC-090F-7F4B-9F3C-8D39FB42354D}"/>
              </a:ext>
            </a:extLst>
          </p:cNvPr>
          <p:cNvSpPr txBox="1"/>
          <p:nvPr/>
        </p:nvSpPr>
        <p:spPr>
          <a:xfrm>
            <a:off x="1142637" y="4186325"/>
            <a:ext cx="5862439" cy="369332"/>
          </a:xfrm>
          <a:prstGeom prst="rect">
            <a:avLst/>
          </a:prstGeom>
          <a:noFill/>
        </p:spPr>
        <p:txBody>
          <a:bodyPr wrap="square">
            <a:spAutoFit/>
          </a:bodyPr>
          <a:lstStyle/>
          <a:p>
            <a:pPr marL="285750" indent="-285750">
              <a:buFont typeface="Wingdings" panose="05000000000000000000" pitchFamily="2" charset="2"/>
              <a:buChar char="q"/>
            </a:pPr>
            <a:r>
              <a:rPr lang="ca-ES" dirty="0">
                <a:latin typeface="Arial" panose="020B0604020202020204" pitchFamily="34" charset="0"/>
              </a:rPr>
              <a:t>Atenció integrada a l’entorn </a:t>
            </a:r>
            <a:r>
              <a:rPr lang="ca-ES" b="1" dirty="0">
                <a:latin typeface="Arial" panose="020B0604020202020204" pitchFamily="34" charset="0"/>
              </a:rPr>
              <a:t>DOMICILIÀRI</a:t>
            </a:r>
            <a:endParaRPr lang="ca-ES" dirty="0">
              <a:latin typeface="Arial" panose="020B0604020202020204" pitchFamily="34" charset="0"/>
            </a:endParaRPr>
          </a:p>
        </p:txBody>
      </p:sp>
      <p:sp>
        <p:nvSpPr>
          <p:cNvPr id="14" name="TextBox 44">
            <a:extLst>
              <a:ext uri="{FF2B5EF4-FFF2-40B4-BE49-F238E27FC236}">
                <a16:creationId xmlns:a16="http://schemas.microsoft.com/office/drawing/2014/main" id="{5AC65327-1152-5849-9E48-5FA167083116}"/>
              </a:ext>
            </a:extLst>
          </p:cNvPr>
          <p:cNvSpPr txBox="1"/>
          <p:nvPr/>
        </p:nvSpPr>
        <p:spPr>
          <a:xfrm>
            <a:off x="951250" y="3753023"/>
            <a:ext cx="4988902" cy="369332"/>
          </a:xfrm>
          <a:prstGeom prst="rect">
            <a:avLst/>
          </a:prstGeom>
          <a:noFill/>
        </p:spPr>
        <p:txBody>
          <a:bodyPr wrap="square">
            <a:spAutoFit/>
          </a:bodyPr>
          <a:lstStyle/>
          <a:p>
            <a:pPr marL="285750" indent="-285750">
              <a:buFont typeface="Wingdings" panose="05000000000000000000" pitchFamily="2" charset="2"/>
              <a:buChar char="q"/>
            </a:pPr>
            <a:r>
              <a:rPr lang="ca-ES" dirty="0">
                <a:effectLst/>
                <a:latin typeface="Arial" panose="020B0604020202020204" pitchFamily="34" charset="0"/>
              </a:rPr>
              <a:t>Atenció integrada a </a:t>
            </a:r>
            <a:r>
              <a:rPr lang="ca-ES" b="1" dirty="0">
                <a:effectLst/>
                <a:latin typeface="Arial" panose="020B0604020202020204" pitchFamily="34" charset="0"/>
              </a:rPr>
              <a:t>l’ÀMBIT RESIDENCIAL  </a:t>
            </a:r>
            <a:endParaRPr lang="ca-ES" b="1" dirty="0">
              <a:latin typeface="Arial" panose="020B0604020202020204" pitchFamily="34" charset="0"/>
            </a:endParaRPr>
          </a:p>
        </p:txBody>
      </p:sp>
      <p:sp>
        <p:nvSpPr>
          <p:cNvPr id="15" name="TextBox 45">
            <a:extLst>
              <a:ext uri="{FF2B5EF4-FFF2-40B4-BE49-F238E27FC236}">
                <a16:creationId xmlns:a16="http://schemas.microsoft.com/office/drawing/2014/main" id="{C54A89DE-3A54-C247-9789-545E4BA6EB2A}"/>
              </a:ext>
            </a:extLst>
          </p:cNvPr>
          <p:cNvSpPr txBox="1"/>
          <p:nvPr/>
        </p:nvSpPr>
        <p:spPr>
          <a:xfrm>
            <a:off x="1299532" y="4617287"/>
            <a:ext cx="7844468" cy="369332"/>
          </a:xfrm>
          <a:prstGeom prst="rect">
            <a:avLst/>
          </a:prstGeom>
          <a:noFill/>
        </p:spPr>
        <p:txBody>
          <a:bodyPr wrap="square">
            <a:spAutoFit/>
          </a:bodyPr>
          <a:lstStyle/>
          <a:p>
            <a:pPr marL="285750" indent="-285750">
              <a:buFont typeface="Wingdings" panose="05000000000000000000" pitchFamily="2" charset="2"/>
              <a:buChar char="q"/>
            </a:pPr>
            <a:r>
              <a:rPr lang="ca-ES" dirty="0">
                <a:latin typeface="Arial" panose="020B0604020202020204" pitchFamily="34" charset="0"/>
              </a:rPr>
              <a:t>Atenció integrada a la  </a:t>
            </a:r>
            <a:r>
              <a:rPr lang="ca-ES" b="1" dirty="0">
                <a:latin typeface="Arial" panose="020B0604020202020204" pitchFamily="34" charset="0"/>
              </a:rPr>
              <a:t>SALUT MENTAL i ADDICCIONS</a:t>
            </a:r>
          </a:p>
        </p:txBody>
      </p:sp>
      <p:pic>
        <p:nvPicPr>
          <p:cNvPr id="18" name="Picture 47">
            <a:extLst>
              <a:ext uri="{FF2B5EF4-FFF2-40B4-BE49-F238E27FC236}">
                <a16:creationId xmlns:a16="http://schemas.microsoft.com/office/drawing/2014/main" id="{D9A74589-1742-B144-A2EF-8D19CC8068E5}"/>
              </a:ext>
            </a:extLst>
          </p:cNvPr>
          <p:cNvPicPr>
            <a:picLocks noChangeAspect="1"/>
          </p:cNvPicPr>
          <p:nvPr/>
        </p:nvPicPr>
        <p:blipFill>
          <a:blip r:embed="rId2"/>
          <a:stretch>
            <a:fillRect/>
          </a:stretch>
        </p:blipFill>
        <p:spPr>
          <a:xfrm>
            <a:off x="5175645" y="5593305"/>
            <a:ext cx="1216814" cy="1266479"/>
          </a:xfrm>
          <a:prstGeom prst="rect">
            <a:avLst/>
          </a:prstGeom>
        </p:spPr>
      </p:pic>
      <p:sp>
        <p:nvSpPr>
          <p:cNvPr id="19" name="TextBox 23">
            <a:extLst>
              <a:ext uri="{FF2B5EF4-FFF2-40B4-BE49-F238E27FC236}">
                <a16:creationId xmlns:a16="http://schemas.microsoft.com/office/drawing/2014/main" id="{3841259A-F4DA-3D42-91BF-B94DA71CA8CE}"/>
              </a:ext>
            </a:extLst>
          </p:cNvPr>
          <p:cNvSpPr txBox="1"/>
          <p:nvPr/>
        </p:nvSpPr>
        <p:spPr>
          <a:xfrm>
            <a:off x="6084794" y="5962637"/>
            <a:ext cx="1840566" cy="646331"/>
          </a:xfrm>
          <a:prstGeom prst="rect">
            <a:avLst/>
          </a:prstGeom>
          <a:noFill/>
        </p:spPr>
        <p:txBody>
          <a:bodyPr wrap="square" rtlCol="0">
            <a:spAutoFit/>
          </a:bodyPr>
          <a:lstStyle/>
          <a:p>
            <a:pPr algn="ctr"/>
            <a:r>
              <a:rPr lang="ca-ES" b="1" dirty="0">
                <a:latin typeface="Arial" panose="020B0604020202020204" pitchFamily="34" charset="0"/>
              </a:rPr>
              <a:t>GRUPS DE TREBALL</a:t>
            </a:r>
          </a:p>
        </p:txBody>
      </p:sp>
      <p:sp>
        <p:nvSpPr>
          <p:cNvPr id="20" name="TextBox 91">
            <a:extLst>
              <a:ext uri="{FF2B5EF4-FFF2-40B4-BE49-F238E27FC236}">
                <a16:creationId xmlns:a16="http://schemas.microsoft.com/office/drawing/2014/main" id="{797BAA5C-9972-714A-9E56-5F906124BBF9}"/>
              </a:ext>
            </a:extLst>
          </p:cNvPr>
          <p:cNvSpPr txBox="1"/>
          <p:nvPr/>
        </p:nvSpPr>
        <p:spPr>
          <a:xfrm>
            <a:off x="1073189" y="1344589"/>
            <a:ext cx="5931888" cy="584775"/>
          </a:xfrm>
          <a:prstGeom prst="rect">
            <a:avLst/>
          </a:prstGeom>
          <a:noFill/>
        </p:spPr>
        <p:txBody>
          <a:bodyPr wrap="square" rtlCol="0">
            <a:spAutoFit/>
          </a:bodyPr>
          <a:lstStyle/>
          <a:p>
            <a:pPr algn="ctr"/>
            <a:r>
              <a:rPr lang="ca-ES" sz="3200" b="1" dirty="0">
                <a:latin typeface="+mj-lt"/>
              </a:rPr>
              <a:t>LÍNIES I MESURES PRIORITÀRIES</a:t>
            </a:r>
          </a:p>
        </p:txBody>
      </p:sp>
      <p:pic>
        <p:nvPicPr>
          <p:cNvPr id="21" name="Picture 61">
            <a:extLst>
              <a:ext uri="{FF2B5EF4-FFF2-40B4-BE49-F238E27FC236}">
                <a16:creationId xmlns:a16="http://schemas.microsoft.com/office/drawing/2014/main" id="{98033C1D-9310-7540-9A5A-C4A63097D29E}"/>
              </a:ext>
            </a:extLst>
          </p:cNvPr>
          <p:cNvPicPr>
            <a:picLocks noChangeAspect="1"/>
          </p:cNvPicPr>
          <p:nvPr/>
        </p:nvPicPr>
        <p:blipFill>
          <a:blip r:embed="rId3"/>
          <a:stretch>
            <a:fillRect/>
          </a:stretch>
        </p:blipFill>
        <p:spPr>
          <a:xfrm rot="5400000">
            <a:off x="332335" y="1099562"/>
            <a:ext cx="1009785" cy="969661"/>
          </a:xfrm>
          <a:prstGeom prst="rect">
            <a:avLst/>
          </a:prstGeom>
        </p:spPr>
      </p:pic>
      <p:sp>
        <p:nvSpPr>
          <p:cNvPr id="17" name="TextBox 46">
            <a:extLst>
              <a:ext uri="{FF2B5EF4-FFF2-40B4-BE49-F238E27FC236}">
                <a16:creationId xmlns:a16="http://schemas.microsoft.com/office/drawing/2014/main" id="{590EC9F8-0608-1F41-89CA-02A8DD9668AB}"/>
              </a:ext>
            </a:extLst>
          </p:cNvPr>
          <p:cNvSpPr txBox="1"/>
          <p:nvPr/>
        </p:nvSpPr>
        <p:spPr>
          <a:xfrm>
            <a:off x="1580785" y="5041978"/>
            <a:ext cx="4504009" cy="369332"/>
          </a:xfrm>
          <a:prstGeom prst="rect">
            <a:avLst/>
          </a:prstGeom>
          <a:noFill/>
        </p:spPr>
        <p:txBody>
          <a:bodyPr wrap="square">
            <a:spAutoFit/>
          </a:bodyPr>
          <a:lstStyle/>
          <a:p>
            <a:pPr marL="285750" indent="-285750">
              <a:buFont typeface="Wingdings" panose="05000000000000000000" pitchFamily="2" charset="2"/>
              <a:buChar char="q"/>
            </a:pPr>
            <a:r>
              <a:rPr lang="ca-ES" b="1" dirty="0">
                <a:latin typeface="Arial" panose="020B0604020202020204" pitchFamily="34" charset="0"/>
              </a:rPr>
              <a:t>SISTEMES D'INFORMACIÓ  </a:t>
            </a:r>
            <a:r>
              <a:rPr lang="ca-ES" dirty="0">
                <a:latin typeface="Arial" panose="020B0604020202020204" pitchFamily="34" charset="0"/>
              </a:rPr>
              <a:t>integrats</a:t>
            </a:r>
          </a:p>
        </p:txBody>
      </p:sp>
      <p:pic>
        <p:nvPicPr>
          <p:cNvPr id="16"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P spid="11" grpId="0"/>
      <p:bldP spid="13" grpId="0"/>
      <p:bldP spid="14" grpId="0"/>
      <p:bldP spid="15" grpId="0"/>
      <p:bldP spid="19"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ol 1">
            <a:extLst>
              <a:ext uri="{FF2B5EF4-FFF2-40B4-BE49-F238E27FC236}">
                <a16:creationId xmlns:a16="http://schemas.microsoft.com/office/drawing/2014/main" id="{FBA5CE9F-574C-4A0E-8876-8E712EA78DF9}"/>
              </a:ext>
            </a:extLst>
          </p:cNvPr>
          <p:cNvSpPr>
            <a:spLocks noGrp="1"/>
          </p:cNvSpPr>
          <p:nvPr>
            <p:ph type="title"/>
          </p:nvPr>
        </p:nvSpPr>
        <p:spPr>
          <a:xfrm>
            <a:off x="362744" y="387992"/>
            <a:ext cx="8570912" cy="592736"/>
          </a:xfrm>
        </p:spPr>
        <p:txBody>
          <a:bodyPr/>
          <a:lstStyle/>
          <a:p>
            <a:pPr eaLnBrk="1" hangingPunct="1"/>
            <a:r>
              <a:rPr lang="en-GB" dirty="0"/>
              <a:t>CREACIÓ DE L’AGÈNCIA D’ATENCIÓ INTEGRADA SOCIAL I SANITÀRIA</a:t>
            </a:r>
            <a:endParaRPr lang="es-ES" altLang="ca-ES" dirty="0">
              <a:solidFill>
                <a:schemeClr val="tx1"/>
              </a:solidFill>
            </a:endParaRPr>
          </a:p>
        </p:txBody>
      </p:sp>
      <p:sp>
        <p:nvSpPr>
          <p:cNvPr id="6" name="Contenidor de número de diapositiva 5">
            <a:extLst>
              <a:ext uri="{FF2B5EF4-FFF2-40B4-BE49-F238E27FC236}">
                <a16:creationId xmlns:a16="http://schemas.microsoft.com/office/drawing/2014/main" id="{DF9C855D-601D-4942-B907-1C7744C6ED98}"/>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6FE9D3-F46F-40E9-A87E-5DCCF3C3FDF2}" type="slidenum">
              <a:rPr kumimoji="0" lang="ca-ES" altLang="ca-ES" sz="1200" b="1"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ca-ES" altLang="ca-ES" sz="1200" b="1"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2" name="TextBox 8">
            <a:extLst>
              <a:ext uri="{FF2B5EF4-FFF2-40B4-BE49-F238E27FC236}">
                <a16:creationId xmlns:a16="http://schemas.microsoft.com/office/drawing/2014/main" id="{5629E122-498C-6F44-87F5-D32C131E0251}"/>
              </a:ext>
            </a:extLst>
          </p:cNvPr>
          <p:cNvSpPr txBox="1"/>
          <p:nvPr/>
        </p:nvSpPr>
        <p:spPr>
          <a:xfrm>
            <a:off x="300580" y="1180854"/>
            <a:ext cx="1092939" cy="369332"/>
          </a:xfrm>
          <a:prstGeom prst="rect">
            <a:avLst/>
          </a:prstGeom>
          <a:noFill/>
        </p:spPr>
        <p:txBody>
          <a:bodyPr wrap="square" rtlCol="0">
            <a:spAutoFit/>
          </a:bodyPr>
          <a:lstStyle/>
          <a:p>
            <a:r>
              <a:rPr lang="en-GB" b="1" dirty="0" err="1">
                <a:latin typeface="Arial" panose="020B0604020202020204" pitchFamily="34" charset="0"/>
              </a:rPr>
              <a:t>Líders</a:t>
            </a:r>
            <a:r>
              <a:rPr lang="en-GB" b="1" dirty="0">
                <a:latin typeface="Arial" panose="020B0604020202020204" pitchFamily="34" charset="0"/>
              </a:rPr>
              <a:t> :  </a:t>
            </a:r>
          </a:p>
        </p:txBody>
      </p:sp>
      <p:sp>
        <p:nvSpPr>
          <p:cNvPr id="14" name="Rectangle 13">
            <a:extLst>
              <a:ext uri="{FF2B5EF4-FFF2-40B4-BE49-F238E27FC236}">
                <a16:creationId xmlns:a16="http://schemas.microsoft.com/office/drawing/2014/main" id="{404B426B-B6FF-BF45-8539-B66B804A826D}"/>
              </a:ext>
            </a:extLst>
          </p:cNvPr>
          <p:cNvSpPr/>
          <p:nvPr/>
        </p:nvSpPr>
        <p:spPr>
          <a:xfrm>
            <a:off x="1319002" y="1206976"/>
            <a:ext cx="3720363" cy="369332"/>
          </a:xfrm>
          <a:prstGeom prst="rect">
            <a:avLst/>
          </a:prstGeom>
        </p:spPr>
        <p:txBody>
          <a:bodyPr wrap="square">
            <a:spAutoFit/>
          </a:bodyPr>
          <a:lstStyle/>
          <a:p>
            <a:r>
              <a:rPr lang="ca-ES" dirty="0">
                <a:latin typeface="Arial" panose="020B0604020202020204" pitchFamily="34" charset="0"/>
                <a:ea typeface="Times New Roman" panose="02020603050405020304" pitchFamily="18" charset="0"/>
              </a:rPr>
              <a:t>Conxita Barbeta i Jordi </a:t>
            </a:r>
            <a:r>
              <a:rPr lang="ca-ES" dirty="0" err="1">
                <a:latin typeface="Arial" panose="020B0604020202020204" pitchFamily="34" charset="0"/>
                <a:ea typeface="Times New Roman" panose="02020603050405020304" pitchFamily="18" charset="0"/>
              </a:rPr>
              <a:t>Amblàs</a:t>
            </a:r>
            <a:r>
              <a:rPr lang="ca-ES" dirty="0">
                <a:latin typeface="Arial" panose="020B0604020202020204" pitchFamily="34" charset="0"/>
                <a:ea typeface="Times New Roman" panose="02020603050405020304" pitchFamily="18" charset="0"/>
              </a:rPr>
              <a:t>          </a:t>
            </a:r>
            <a:endParaRPr lang="en-ES" dirty="0">
              <a:latin typeface="Arial" panose="020B0604020202020204" pitchFamily="34" charset="0"/>
            </a:endParaRPr>
          </a:p>
        </p:txBody>
      </p:sp>
      <p:sp>
        <p:nvSpPr>
          <p:cNvPr id="15" name="Rectangle 14">
            <a:extLst>
              <a:ext uri="{FF2B5EF4-FFF2-40B4-BE49-F238E27FC236}">
                <a16:creationId xmlns:a16="http://schemas.microsoft.com/office/drawing/2014/main" id="{4B8A3AD6-9A64-B945-8E8F-177564842FBD}"/>
              </a:ext>
            </a:extLst>
          </p:cNvPr>
          <p:cNvSpPr/>
          <p:nvPr/>
        </p:nvSpPr>
        <p:spPr>
          <a:xfrm>
            <a:off x="2586863" y="1793116"/>
            <a:ext cx="1451657" cy="369332"/>
          </a:xfrm>
          <a:prstGeom prst="rect">
            <a:avLst/>
          </a:prstGeom>
        </p:spPr>
        <p:txBody>
          <a:bodyPr wrap="square">
            <a:spAutoFit/>
          </a:bodyPr>
          <a:lstStyle/>
          <a:p>
            <a:r>
              <a:rPr lang="ca-ES" b="1" dirty="0">
                <a:latin typeface="Arial" panose="020B0604020202020204" pitchFamily="34" charset="0"/>
                <a:ea typeface="Times New Roman" panose="02020603050405020304" pitchFamily="18" charset="0"/>
              </a:rPr>
              <a:t>Grup Motor </a:t>
            </a:r>
            <a:endParaRPr lang="en-ES" b="1" dirty="0">
              <a:latin typeface="Arial" panose="020B0604020202020204" pitchFamily="34" charset="0"/>
            </a:endParaRPr>
          </a:p>
        </p:txBody>
      </p:sp>
      <p:sp>
        <p:nvSpPr>
          <p:cNvPr id="20" name="TextBox 15">
            <a:extLst>
              <a:ext uri="{FF2B5EF4-FFF2-40B4-BE49-F238E27FC236}">
                <a16:creationId xmlns:a16="http://schemas.microsoft.com/office/drawing/2014/main" id="{999F6697-68A6-B94A-831D-3C1443F950C2}"/>
              </a:ext>
            </a:extLst>
          </p:cNvPr>
          <p:cNvSpPr txBox="1"/>
          <p:nvPr/>
        </p:nvSpPr>
        <p:spPr>
          <a:xfrm>
            <a:off x="332357" y="1793116"/>
            <a:ext cx="2232248" cy="2462213"/>
          </a:xfrm>
          <a:prstGeom prst="rect">
            <a:avLst/>
          </a:prstGeom>
          <a:solidFill>
            <a:schemeClr val="accent2">
              <a:lumMod val="20000"/>
              <a:lumOff val="80000"/>
            </a:schemeClr>
          </a:solidFill>
        </p:spPr>
        <p:txBody>
          <a:bodyPr wrap="square">
            <a:spAutoFit/>
          </a:bodyPr>
          <a:lstStyle/>
          <a:p>
            <a:pPr marL="342900" indent="-342900">
              <a:buFont typeface="Courier New" panose="02070309020205020404" pitchFamily="49" charset="0"/>
              <a:buChar char="o"/>
            </a:pPr>
            <a:r>
              <a:rPr lang="ca-ES" sz="1400" dirty="0">
                <a:latin typeface="Arial" panose="020B0604020202020204" pitchFamily="34" charset="0"/>
                <a:ea typeface="Times New Roman" panose="02020603050405020304" pitchFamily="18" charset="0"/>
              </a:rPr>
              <a:t>Jordi Amblàs</a:t>
            </a:r>
          </a:p>
          <a:p>
            <a:pPr marL="342900" indent="-342900">
              <a:buFont typeface="Courier New" panose="02070309020205020404" pitchFamily="49" charset="0"/>
              <a:buChar char="o"/>
            </a:pPr>
            <a:r>
              <a:rPr lang="ca-ES" sz="1400" dirty="0">
                <a:latin typeface="Arial" panose="020B0604020202020204" pitchFamily="34" charset="0"/>
                <a:ea typeface="Times New Roman" panose="02020603050405020304" pitchFamily="18" charset="0"/>
              </a:rPr>
              <a:t>Paloma Amil </a:t>
            </a:r>
          </a:p>
          <a:p>
            <a:pPr marL="342900" indent="-342900">
              <a:buFont typeface="Courier New" panose="02070309020205020404" pitchFamily="49" charset="0"/>
              <a:buChar char="o"/>
            </a:pPr>
            <a:r>
              <a:rPr lang="ca-ES" sz="1400" dirty="0">
                <a:latin typeface="Arial" panose="020B0604020202020204" pitchFamily="34" charset="0"/>
                <a:ea typeface="Times New Roman" panose="02020603050405020304" pitchFamily="18" charset="0"/>
              </a:rPr>
              <a:t>Conxita Barbeta</a:t>
            </a:r>
            <a:r>
              <a:rPr lang="es-ES" sz="1400" dirty="0">
                <a:latin typeface="Arial" panose="020B0604020202020204" pitchFamily="34" charset="0"/>
                <a:ea typeface="Times New Roman" panose="02020603050405020304" pitchFamily="18" charset="0"/>
              </a:rPr>
              <a:t> </a:t>
            </a:r>
            <a:endParaRPr lang="en-ES" sz="1400" dirty="0">
              <a:latin typeface="Arial" panose="020B0604020202020204" pitchFamily="34" charset="0"/>
              <a:ea typeface="Times New Roman" panose="02020603050405020304" pitchFamily="18" charset="0"/>
            </a:endParaRPr>
          </a:p>
          <a:p>
            <a:pPr marL="342900" indent="-342900">
              <a:buFont typeface="Courier New" panose="02070309020205020404" pitchFamily="49" charset="0"/>
              <a:buChar char="o"/>
            </a:pPr>
            <a:r>
              <a:rPr lang="ca-ES" sz="1400" dirty="0">
                <a:latin typeface="Arial" panose="020B0604020202020204" pitchFamily="34" charset="0"/>
                <a:ea typeface="Times New Roman" panose="02020603050405020304" pitchFamily="18" charset="0"/>
              </a:rPr>
              <a:t>Mª José Barón </a:t>
            </a:r>
          </a:p>
          <a:p>
            <a:pPr marL="342900" indent="-342900">
              <a:buFont typeface="Courier New" panose="02070309020205020404" pitchFamily="49" charset="0"/>
              <a:buChar char="o"/>
            </a:pPr>
            <a:r>
              <a:rPr lang="ca-ES" sz="1400" dirty="0">
                <a:latin typeface="Arial" panose="020B0604020202020204" pitchFamily="34" charset="0"/>
                <a:ea typeface="Times New Roman" panose="02020603050405020304" pitchFamily="18" charset="0"/>
              </a:rPr>
              <a:t>Joan Antoni Capilla </a:t>
            </a:r>
          </a:p>
          <a:p>
            <a:pPr marL="342900" indent="-342900">
              <a:buFont typeface="Courier New" panose="02070309020205020404" pitchFamily="49" charset="0"/>
              <a:buChar char="o"/>
            </a:pPr>
            <a:r>
              <a:rPr lang="ca-ES" sz="1400" dirty="0">
                <a:latin typeface="Arial" panose="020B0604020202020204" pitchFamily="34" charset="0"/>
                <a:ea typeface="Times New Roman" panose="02020603050405020304" pitchFamily="18" charset="0"/>
              </a:rPr>
              <a:t>Joan Carles Contel </a:t>
            </a:r>
          </a:p>
          <a:p>
            <a:pPr marL="342900" indent="-342900">
              <a:buFont typeface="Courier New" panose="02070309020205020404" pitchFamily="49" charset="0"/>
              <a:buChar char="o"/>
            </a:pPr>
            <a:r>
              <a:rPr lang="ca-ES" sz="1400" dirty="0">
                <a:latin typeface="Arial" panose="020B0604020202020204" pitchFamily="34" charset="0"/>
                <a:ea typeface="Times New Roman" panose="02020603050405020304" pitchFamily="18" charset="0"/>
              </a:rPr>
              <a:t>Carme Gutiérrez</a:t>
            </a:r>
            <a:r>
              <a:rPr lang="es-ES" sz="1400" dirty="0">
                <a:latin typeface="Arial" panose="020B0604020202020204" pitchFamily="34" charset="0"/>
                <a:ea typeface="Times New Roman" panose="02020603050405020304" pitchFamily="18" charset="0"/>
              </a:rPr>
              <a:t> </a:t>
            </a:r>
            <a:endParaRPr lang="en-ES" sz="1400" dirty="0">
              <a:latin typeface="Arial" panose="020B0604020202020204" pitchFamily="34" charset="0"/>
              <a:ea typeface="Times New Roman" panose="02020603050405020304" pitchFamily="18" charset="0"/>
            </a:endParaRPr>
          </a:p>
          <a:p>
            <a:pPr marL="342900" lvl="0" indent="-342900">
              <a:buFont typeface="Courier New" panose="02070309020205020404" pitchFamily="49" charset="0"/>
              <a:buChar char="o"/>
            </a:pPr>
            <a:r>
              <a:rPr lang="ca-ES" sz="1400" dirty="0">
                <a:effectLst/>
                <a:latin typeface="Arial" panose="020B0604020202020204" pitchFamily="34" charset="0"/>
                <a:ea typeface="Times New Roman" panose="02020603050405020304" pitchFamily="18" charset="0"/>
              </a:rPr>
              <a:t>Victòria Mir </a:t>
            </a:r>
            <a:r>
              <a:rPr lang="es-ES" sz="1400" dirty="0">
                <a:effectLst/>
                <a:latin typeface="Arial" panose="020B0604020202020204" pitchFamily="34" charset="0"/>
                <a:ea typeface="Times New Roman" panose="02020603050405020304" pitchFamily="18" charset="0"/>
              </a:rPr>
              <a:t> </a:t>
            </a:r>
            <a:endParaRPr lang="en-ES" sz="1400" dirty="0">
              <a:effectLst/>
              <a:latin typeface="Arial" panose="020B0604020202020204" pitchFamily="34" charset="0"/>
              <a:ea typeface="Times New Roman" panose="02020603050405020304" pitchFamily="18" charset="0"/>
            </a:endParaRPr>
          </a:p>
          <a:p>
            <a:pPr marL="342900" lvl="0" indent="-342900">
              <a:buFont typeface="Courier New" panose="02070309020205020404" pitchFamily="49" charset="0"/>
              <a:buChar char="o"/>
            </a:pPr>
            <a:r>
              <a:rPr lang="ca-ES" sz="1400" dirty="0">
                <a:effectLst/>
                <a:latin typeface="Arial" panose="020B0604020202020204" pitchFamily="34" charset="0"/>
                <a:ea typeface="Times New Roman" panose="02020603050405020304" pitchFamily="18" charset="0"/>
              </a:rPr>
              <a:t>Alba Oms </a:t>
            </a:r>
            <a:endParaRPr lang="es-ES" sz="1400" dirty="0">
              <a:latin typeface="Arial" panose="020B0604020202020204" pitchFamily="34" charset="0"/>
              <a:ea typeface="Times New Roman" panose="02020603050405020304" pitchFamily="18" charset="0"/>
            </a:endParaRPr>
          </a:p>
          <a:p>
            <a:pPr marL="342900" indent="-342900">
              <a:buFont typeface="Courier New" panose="02070309020205020404" pitchFamily="49" charset="0"/>
              <a:buChar char="o"/>
            </a:pPr>
            <a:r>
              <a:rPr lang="en-US" sz="1400" dirty="0">
                <a:latin typeface="Arial" panose="020B0604020202020204" pitchFamily="34" charset="0"/>
              </a:rPr>
              <a:t>Anna Vila  </a:t>
            </a:r>
          </a:p>
          <a:p>
            <a:pPr marL="342900" lvl="0" indent="-342900">
              <a:buFont typeface="Courier New" panose="02070309020205020404" pitchFamily="49" charset="0"/>
              <a:buChar char="o"/>
            </a:pPr>
            <a:endParaRPr lang="en-ES" sz="1400" dirty="0">
              <a:effectLst/>
              <a:latin typeface="Arial" panose="020B0604020202020204" pitchFamily="34" charset="0"/>
              <a:ea typeface="Times New Roman" panose="02020603050405020304" pitchFamily="18" charset="0"/>
            </a:endParaRPr>
          </a:p>
        </p:txBody>
      </p:sp>
      <p:graphicFrame>
        <p:nvGraphicFramePr>
          <p:cNvPr id="36" name="Table 11">
            <a:extLst>
              <a:ext uri="{FF2B5EF4-FFF2-40B4-BE49-F238E27FC236}">
                <a16:creationId xmlns:a16="http://schemas.microsoft.com/office/drawing/2014/main" id="{FD55B9BA-4AF5-4A44-B46A-D60D33D35E72}"/>
              </a:ext>
            </a:extLst>
          </p:cNvPr>
          <p:cNvGraphicFramePr>
            <a:graphicFrameLocks noGrp="1"/>
          </p:cNvGraphicFramePr>
          <p:nvPr/>
        </p:nvGraphicFramePr>
        <p:xfrm>
          <a:off x="5834531" y="1483456"/>
          <a:ext cx="3093385" cy="4907280"/>
        </p:xfrm>
        <a:graphic>
          <a:graphicData uri="http://schemas.openxmlformats.org/drawingml/2006/table">
            <a:tbl>
              <a:tblPr firstRow="1" firstCol="1" bandRow="1"/>
              <a:tblGrid>
                <a:gridCol w="3093385">
                  <a:extLst>
                    <a:ext uri="{9D8B030D-6E8A-4147-A177-3AD203B41FA5}">
                      <a16:colId xmlns:a16="http://schemas.microsoft.com/office/drawing/2014/main" val="2891863806"/>
                    </a:ext>
                  </a:extLst>
                </a:gridCol>
              </a:tblGrid>
              <a:tr h="0">
                <a:tc>
                  <a:txBody>
                    <a:bodyPr/>
                    <a:lstStyle/>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Enric Arqués Martí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Francesc Arrufat Nebot</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Alba Brugués Brugués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Rosa Cadenas Prados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chemeClr val="tx1">
                              <a:lumMod val="95000"/>
                              <a:lumOff val="5000"/>
                            </a:schemeClr>
                          </a:solidFill>
                          <a:latin typeface="Arial" panose="020B0604020202020204" pitchFamily="34" charset="0"/>
                          <a:cs typeface="Arial" panose="020B0604020202020204" pitchFamily="34" charset="0"/>
                        </a:rPr>
                        <a:t>Montse Canet Ponsa  </a:t>
                      </a:r>
                      <a:endParaRPr lang="en-ES" sz="1400" dirty="0">
                        <a:solidFill>
                          <a:schemeClr val="tx1">
                            <a:lumMod val="95000"/>
                            <a:lumOff val="5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Eulàlia Cucurella Fabregat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400" dirty="0">
                          <a:effectLst/>
                          <a:latin typeface="Arial" panose="020B0604020202020204" pitchFamily="34" charset="0"/>
                          <a:ea typeface="Times New Roman" panose="02020603050405020304" pitchFamily="18" charset="0"/>
                          <a:cs typeface="Arial" panose="020B0604020202020204" pitchFamily="34" charset="0"/>
                        </a:rPr>
                        <a:t>Montse Domènech Prat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Albert Esteve Palós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Teia Fàbrega Pairó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Oriol Fuertes Cabassa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Mº Assumpció González-Mestre</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Marco Inzitari</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Conxita Peña Gallardo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Mariona Rustullet Tallada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Begoña Roman Maestre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Antoni Sisó Almirall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Lluís Torrent Mèlich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Jordi Varela Pedragosa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Olga Vazquez Ibar </a:t>
                      </a: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Toni Vilà i Mancebo  </a:t>
                      </a:r>
                      <a:endParaRPr lang="en-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06350715"/>
                  </a:ext>
                </a:extLst>
              </a:tr>
            </a:tbl>
          </a:graphicData>
        </a:graphic>
      </p:graphicFrame>
      <p:sp>
        <p:nvSpPr>
          <p:cNvPr id="32" name="Rectangle 31"/>
          <p:cNvSpPr/>
          <p:nvPr/>
        </p:nvSpPr>
        <p:spPr>
          <a:xfrm>
            <a:off x="3760390" y="3205740"/>
            <a:ext cx="2112501" cy="369332"/>
          </a:xfrm>
          <a:prstGeom prst="rect">
            <a:avLst/>
          </a:prstGeom>
        </p:spPr>
        <p:txBody>
          <a:bodyPr wrap="none">
            <a:spAutoFit/>
          </a:bodyPr>
          <a:lstStyle/>
          <a:p>
            <a:r>
              <a:rPr lang="ca-ES" b="1" dirty="0">
                <a:latin typeface="Arial" panose="020B0604020202020204" pitchFamily="34" charset="0"/>
                <a:ea typeface="Times New Roman" panose="02020603050405020304" pitchFamily="18" charset="0"/>
              </a:rPr>
              <a:t>Consell Assessor</a:t>
            </a:r>
            <a:endParaRPr lang="ca-ES" dirty="0"/>
          </a:p>
        </p:txBody>
      </p:sp>
      <p:pic>
        <p:nvPicPr>
          <p:cNvPr id="41" name="Picture 46">
            <a:extLst>
              <a:ext uri="{FF2B5EF4-FFF2-40B4-BE49-F238E27FC236}">
                <a16:creationId xmlns:a16="http://schemas.microsoft.com/office/drawing/2014/main" id="{1076FB29-88CC-7748-948B-FD9942F5EDC7}"/>
              </a:ext>
            </a:extLst>
          </p:cNvPr>
          <p:cNvPicPr>
            <a:picLocks noChangeAspect="1"/>
          </p:cNvPicPr>
          <p:nvPr/>
        </p:nvPicPr>
        <p:blipFill>
          <a:blip r:embed="rId2"/>
          <a:stretch>
            <a:fillRect/>
          </a:stretch>
        </p:blipFill>
        <p:spPr>
          <a:xfrm>
            <a:off x="4256459" y="3445946"/>
            <a:ext cx="1281933" cy="1348699"/>
          </a:xfrm>
          <a:prstGeom prst="rect">
            <a:avLst/>
          </a:prstGeom>
        </p:spPr>
      </p:pic>
      <p:pic>
        <p:nvPicPr>
          <p:cNvPr id="42" name="Picture 45">
            <a:extLst>
              <a:ext uri="{FF2B5EF4-FFF2-40B4-BE49-F238E27FC236}">
                <a16:creationId xmlns:a16="http://schemas.microsoft.com/office/drawing/2014/main" id="{A424C8DC-8782-5E42-9DC4-AC55382C5A26}"/>
              </a:ext>
            </a:extLst>
          </p:cNvPr>
          <p:cNvPicPr>
            <a:picLocks noChangeAspect="1"/>
          </p:cNvPicPr>
          <p:nvPr/>
        </p:nvPicPr>
        <p:blipFill>
          <a:blip r:embed="rId3"/>
          <a:stretch>
            <a:fillRect/>
          </a:stretch>
        </p:blipFill>
        <p:spPr>
          <a:xfrm>
            <a:off x="2725347" y="1977782"/>
            <a:ext cx="1018198" cy="1106312"/>
          </a:xfrm>
          <a:prstGeom prst="rect">
            <a:avLst/>
          </a:prstGeom>
        </p:spPr>
      </p:pic>
      <p:sp>
        <p:nvSpPr>
          <p:cNvPr id="13" name="Rectangle 12">
            <a:extLst>
              <a:ext uri="{FF2B5EF4-FFF2-40B4-BE49-F238E27FC236}">
                <a16:creationId xmlns:a16="http://schemas.microsoft.com/office/drawing/2014/main" id="{4B8A3AD6-9A64-B945-8E8F-177564842FBD}"/>
              </a:ext>
            </a:extLst>
          </p:cNvPr>
          <p:cNvSpPr/>
          <p:nvPr/>
        </p:nvSpPr>
        <p:spPr>
          <a:xfrm>
            <a:off x="1835696" y="4893607"/>
            <a:ext cx="2803757" cy="830997"/>
          </a:xfrm>
          <a:prstGeom prst="rect">
            <a:avLst/>
          </a:prstGeom>
        </p:spPr>
        <p:txBody>
          <a:bodyPr wrap="square">
            <a:spAutoFit/>
          </a:bodyPr>
          <a:lstStyle/>
          <a:p>
            <a:r>
              <a:rPr lang="ca-ES" b="1" dirty="0">
                <a:latin typeface="Arial" panose="020B0604020202020204" pitchFamily="34" charset="0"/>
                <a:ea typeface="Times New Roman" panose="02020603050405020304" pitchFamily="18" charset="0"/>
              </a:rPr>
              <a:t>Comitè de governança  territorial / Món Local</a:t>
            </a:r>
          </a:p>
          <a:p>
            <a:r>
              <a:rPr lang="ca-ES" sz="1200" b="1" dirty="0">
                <a:solidFill>
                  <a:srgbClr val="FF0000"/>
                </a:solidFill>
                <a:latin typeface="Arial" panose="020B0604020202020204" pitchFamily="34" charset="0"/>
              </a:rPr>
              <a:t>(en construcció)</a:t>
            </a:r>
            <a:endParaRPr lang="en-ES" sz="1200" b="1" dirty="0">
              <a:solidFill>
                <a:srgbClr val="FF0000"/>
              </a:solidFill>
              <a:latin typeface="Arial" panose="020B0604020202020204" pitchFamily="34" charset="0"/>
            </a:endParaRPr>
          </a:p>
        </p:txBody>
      </p:sp>
      <p:pic>
        <p:nvPicPr>
          <p:cNvPr id="16" name="Picture 45">
            <a:extLst>
              <a:ext uri="{FF2B5EF4-FFF2-40B4-BE49-F238E27FC236}">
                <a16:creationId xmlns:a16="http://schemas.microsoft.com/office/drawing/2014/main" id="{A424C8DC-8782-5E42-9DC4-AC55382C5A26}"/>
              </a:ext>
            </a:extLst>
          </p:cNvPr>
          <p:cNvPicPr>
            <a:picLocks noChangeAspect="1"/>
          </p:cNvPicPr>
          <p:nvPr/>
        </p:nvPicPr>
        <p:blipFill>
          <a:blip r:embed="rId3"/>
          <a:stretch>
            <a:fillRect/>
          </a:stretch>
        </p:blipFill>
        <p:spPr>
          <a:xfrm>
            <a:off x="858923" y="4598713"/>
            <a:ext cx="1018198" cy="1106312"/>
          </a:xfrm>
          <a:prstGeom prst="rect">
            <a:avLst/>
          </a:prstGeom>
        </p:spPr>
      </p:pic>
      <p:pic>
        <p:nvPicPr>
          <p:cNvPr id="17"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32"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número de diapositiva 5">
            <a:extLst>
              <a:ext uri="{FF2B5EF4-FFF2-40B4-BE49-F238E27FC236}">
                <a16:creationId xmlns:a16="http://schemas.microsoft.com/office/drawing/2014/main" id="{DF9C855D-601D-4942-B907-1C7744C6ED98}"/>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6FE9D3-F46F-40E9-A87E-5DCCF3C3FDF2}" type="slidenum">
              <a:rPr kumimoji="0" lang="ca-ES" altLang="ca-ES" sz="1200" b="1"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ca-ES" altLang="ca-ES" sz="1200" b="1"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404B426B-B6FF-BF45-8539-B66B804A826D}"/>
              </a:ext>
            </a:extLst>
          </p:cNvPr>
          <p:cNvSpPr/>
          <p:nvPr/>
        </p:nvSpPr>
        <p:spPr>
          <a:xfrm>
            <a:off x="946747" y="3359210"/>
            <a:ext cx="2385664" cy="369332"/>
          </a:xfrm>
          <a:prstGeom prst="rect">
            <a:avLst/>
          </a:prstGeom>
        </p:spPr>
        <p:txBody>
          <a:bodyPr wrap="square">
            <a:spAutoFit/>
          </a:bodyPr>
          <a:lstStyle/>
          <a:p>
            <a:r>
              <a:rPr lang="ca-ES" b="1" dirty="0">
                <a:latin typeface="Arial" panose="020B0604020202020204" pitchFamily="34" charset="0"/>
                <a:ea typeface="Times New Roman" panose="02020603050405020304" pitchFamily="18" charset="0"/>
              </a:rPr>
              <a:t>Consell de Direcció</a:t>
            </a:r>
            <a:endParaRPr lang="en-ES" b="1" dirty="0">
              <a:latin typeface="Arial" panose="020B0604020202020204" pitchFamily="34" charset="0"/>
            </a:endParaRPr>
          </a:p>
        </p:txBody>
      </p:sp>
      <p:sp>
        <p:nvSpPr>
          <p:cNvPr id="13" name="Rectangle 12">
            <a:extLst>
              <a:ext uri="{FF2B5EF4-FFF2-40B4-BE49-F238E27FC236}">
                <a16:creationId xmlns:a16="http://schemas.microsoft.com/office/drawing/2014/main" id="{F6AE42B8-9C66-9342-B754-0B4BD9251ABC}"/>
              </a:ext>
            </a:extLst>
          </p:cNvPr>
          <p:cNvSpPr/>
          <p:nvPr/>
        </p:nvSpPr>
        <p:spPr>
          <a:xfrm>
            <a:off x="946747" y="1178279"/>
            <a:ext cx="2232248" cy="369332"/>
          </a:xfrm>
          <a:prstGeom prst="rect">
            <a:avLst/>
          </a:prstGeom>
        </p:spPr>
        <p:txBody>
          <a:bodyPr wrap="square">
            <a:spAutoFit/>
          </a:bodyPr>
          <a:lstStyle/>
          <a:p>
            <a:r>
              <a:rPr lang="ca-ES" b="1" dirty="0">
                <a:latin typeface="Arial" panose="020B0604020202020204" pitchFamily="34" charset="0"/>
                <a:ea typeface="Times New Roman" panose="02020603050405020304" pitchFamily="18" charset="0"/>
              </a:rPr>
              <a:t>Comitè estratègic</a:t>
            </a:r>
            <a:endParaRPr lang="en-ES" b="1" dirty="0">
              <a:latin typeface="Arial" panose="020B0604020202020204" pitchFamily="34" charset="0"/>
            </a:endParaRPr>
          </a:p>
        </p:txBody>
      </p:sp>
      <p:graphicFrame>
        <p:nvGraphicFramePr>
          <p:cNvPr id="14" name="Table 6">
            <a:extLst>
              <a:ext uri="{FF2B5EF4-FFF2-40B4-BE49-F238E27FC236}">
                <a16:creationId xmlns:a16="http://schemas.microsoft.com/office/drawing/2014/main" id="{22D0673C-EB1A-D34B-B662-3B098FE6EB20}"/>
              </a:ext>
            </a:extLst>
          </p:cNvPr>
          <p:cNvGraphicFramePr>
            <a:graphicFrameLocks noGrp="1"/>
          </p:cNvGraphicFramePr>
          <p:nvPr/>
        </p:nvGraphicFramePr>
        <p:xfrm>
          <a:off x="898585" y="1575826"/>
          <a:ext cx="7920880" cy="1493520"/>
        </p:xfrm>
        <a:graphic>
          <a:graphicData uri="http://schemas.openxmlformats.org/drawingml/2006/table">
            <a:tbl>
              <a:tblPr firstRow="1" bandRow="1">
                <a:tableStyleId>{5940675A-B579-460E-94D1-54222C63F5DA}</a:tableStyleId>
              </a:tblPr>
              <a:tblGrid>
                <a:gridCol w="4062571">
                  <a:extLst>
                    <a:ext uri="{9D8B030D-6E8A-4147-A177-3AD203B41FA5}">
                      <a16:colId xmlns:a16="http://schemas.microsoft.com/office/drawing/2014/main" val="2996534330"/>
                    </a:ext>
                  </a:extLst>
                </a:gridCol>
                <a:gridCol w="3858309">
                  <a:extLst>
                    <a:ext uri="{9D8B030D-6E8A-4147-A177-3AD203B41FA5}">
                      <a16:colId xmlns:a16="http://schemas.microsoft.com/office/drawing/2014/main" val="1205610861"/>
                    </a:ext>
                  </a:extLst>
                </a:gridCol>
              </a:tblGrid>
              <a:tr h="370840">
                <a:tc>
                  <a:txBody>
                    <a:bodyPr/>
                    <a:lstStyle/>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Anna Figueras (SASIF-DSO)</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Montse Vilella (DGAPID-DSO)</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Josep Mº Forné (DGSS-DSO)</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Mª Rosa Pons Vilarasau  (DGPS-DSO)</a:t>
                      </a: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cs typeface="Arial" panose="020B0604020202020204" pitchFamily="34" charset="0"/>
                        </a:rPr>
                        <a:t>Conxita Barbeta (DSO)</a:t>
                      </a:r>
                      <a:endParaRPr lang="en-GB"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Aïna Plaza (DGPS-DS)</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latin typeface="Arial" panose="020B0604020202020204" pitchFamily="34" charset="0"/>
                          <a:cs typeface="Arial" panose="020B0604020202020204" pitchFamily="34" charset="0"/>
                        </a:rPr>
                        <a:t>Pendent Catsalut</a:t>
                      </a:r>
                      <a:r>
                        <a:rPr lang="en-ES" sz="1600" dirty="0">
                          <a:latin typeface="Arial" panose="020B0604020202020204" pitchFamily="34" charset="0"/>
                          <a:cs typeface="Arial" panose="020B0604020202020204" pitchFamily="34" charset="0"/>
                        </a:rPr>
                        <a:t> </a:t>
                      </a:r>
                      <a:r>
                        <a:rPr lang="ca-E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Sebastià Santaeugènia (DGPS-DS)</a:t>
                      </a:r>
                      <a:endParaRPr lang="en-ES"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Rafael </a:t>
                      </a:r>
                      <a:r>
                        <a:rPr lang="ca-ES" sz="1600" dirty="0">
                          <a:latin typeface="Arial" panose="020B0604020202020204" pitchFamily="34" charset="0"/>
                          <a:ea typeface="Times New Roman" panose="02020603050405020304" pitchFamily="18" charset="0"/>
                          <a:cs typeface="Arial" panose="020B0604020202020204" pitchFamily="34" charset="0"/>
                        </a:rPr>
                        <a:t>Ruiz (DGPS-DS)</a:t>
                      </a: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Jordi Amblàs (DS)</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0336379"/>
                  </a:ext>
                </a:extLst>
              </a:tr>
            </a:tbl>
          </a:graphicData>
        </a:graphic>
      </p:graphicFrame>
      <p:graphicFrame>
        <p:nvGraphicFramePr>
          <p:cNvPr id="16" name="Table 6">
            <a:extLst>
              <a:ext uri="{FF2B5EF4-FFF2-40B4-BE49-F238E27FC236}">
                <a16:creationId xmlns:a16="http://schemas.microsoft.com/office/drawing/2014/main" id="{43B1E65E-592A-9841-957F-C16419A94EE2}"/>
              </a:ext>
            </a:extLst>
          </p:cNvPr>
          <p:cNvGraphicFramePr>
            <a:graphicFrameLocks noGrp="1"/>
          </p:cNvGraphicFramePr>
          <p:nvPr/>
        </p:nvGraphicFramePr>
        <p:xfrm>
          <a:off x="946747" y="3728542"/>
          <a:ext cx="8089750" cy="2054352"/>
        </p:xfrm>
        <a:graphic>
          <a:graphicData uri="http://schemas.openxmlformats.org/drawingml/2006/table">
            <a:tbl>
              <a:tblPr firstRow="1" bandRow="1">
                <a:tableStyleId>{5940675A-B579-460E-94D1-54222C63F5DA}</a:tableStyleId>
              </a:tblPr>
              <a:tblGrid>
                <a:gridCol w="4057301">
                  <a:extLst>
                    <a:ext uri="{9D8B030D-6E8A-4147-A177-3AD203B41FA5}">
                      <a16:colId xmlns:a16="http://schemas.microsoft.com/office/drawing/2014/main" val="2996534330"/>
                    </a:ext>
                  </a:extLst>
                </a:gridCol>
                <a:gridCol w="4032449">
                  <a:extLst>
                    <a:ext uri="{9D8B030D-6E8A-4147-A177-3AD203B41FA5}">
                      <a16:colId xmlns:a16="http://schemas.microsoft.com/office/drawing/2014/main" val="1205610861"/>
                    </a:ext>
                  </a:extLst>
                </a:gridCol>
              </a:tblGrid>
              <a:tr h="370840">
                <a:tc>
                  <a:txBody>
                    <a:bodyPr/>
                    <a:lstStyle/>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Violant Cervera (Consellera DSO)</a:t>
                      </a: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Dolors Rusinés (SG-DSO)</a:t>
                      </a: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Anna Figueras (SASIF-DSO)</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Montse Vilella (DGAPID-DSO)</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Josep Mº Forné (DGSS-DSO)</a:t>
                      </a:r>
                      <a:endParaRPr lang="en-ES"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Courier New" panose="02070309020205020404" pitchFamily="49" charset="0"/>
                        <a:buChar char="o"/>
                      </a:pPr>
                      <a:r>
                        <a:rPr lang="ca-ES" sz="1600" dirty="0">
                          <a:effectLst/>
                          <a:latin typeface="Arial" panose="020B0604020202020204" pitchFamily="34" charset="0"/>
                          <a:ea typeface="Times New Roman" panose="02020603050405020304" pitchFamily="18" charset="0"/>
                          <a:cs typeface="Arial" panose="020B0604020202020204" pitchFamily="34" charset="0"/>
                        </a:rPr>
                        <a:t>Mª Rosa Pons Vilarasau  (DGPS-DSO)</a:t>
                      </a:r>
                    </a:p>
                    <a:p>
                      <a:pPr marL="342900" lvl="0" indent="-342900">
                        <a:lnSpc>
                          <a:spcPct val="115000"/>
                        </a:lnSpc>
                        <a:buFont typeface="Courier New" panose="02070309020205020404" pitchFamily="49" charset="0"/>
                        <a:buChar char="o"/>
                      </a:pPr>
                      <a:r>
                        <a:rPr lang="en-GB" sz="1600" kern="1200" dirty="0">
                          <a:solidFill>
                            <a:schemeClr val="tx1"/>
                          </a:solidFill>
                          <a:effectLst/>
                          <a:latin typeface="Arial" panose="020B0604020202020204" pitchFamily="34" charset="0"/>
                          <a:cs typeface="Arial" panose="020B0604020202020204" pitchFamily="34" charset="0"/>
                        </a:rPr>
                        <a:t>Marc Solanes (Cap Gabinet-DSO)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600" kern="1200" dirty="0">
                          <a:solidFill>
                            <a:schemeClr val="tx1"/>
                          </a:solidFill>
                          <a:effectLst/>
                          <a:latin typeface="Arial" panose="020B0604020202020204" pitchFamily="34" charset="0"/>
                          <a:ea typeface="+mn-ea"/>
                          <a:cs typeface="Arial" panose="020B0604020202020204" pitchFamily="34" charset="0"/>
                        </a:rPr>
                        <a:t>Josep M Argimon (Conseller-DS)</a:t>
                      </a: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600" kern="1200" dirty="0">
                          <a:solidFill>
                            <a:schemeClr val="tx1"/>
                          </a:solidFill>
                          <a:effectLst/>
                          <a:latin typeface="Arial" panose="020B0604020202020204" pitchFamily="34" charset="0"/>
                          <a:ea typeface="+mn-ea"/>
                          <a:cs typeface="Arial" panose="020B0604020202020204" pitchFamily="34" charset="0"/>
                        </a:rPr>
                        <a:t>Meritxell Masó (SG-DS)</a:t>
                      </a:r>
                      <a:endParaRPr lang="ca-E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ca-ES" sz="1600" kern="1200" dirty="0">
                          <a:solidFill>
                            <a:schemeClr val="tx1"/>
                          </a:solidFill>
                          <a:effectLst/>
                          <a:latin typeface="Arial" panose="020B0604020202020204" pitchFamily="34" charset="0"/>
                          <a:ea typeface="+mn-ea"/>
                          <a:cs typeface="Arial" panose="020B0604020202020204" pitchFamily="34" charset="0"/>
                        </a:rPr>
                        <a:t>Gemma Craywinkel (Dir. CatSalut)</a:t>
                      </a:r>
                      <a:endParaRPr lang="en-ES"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buFont typeface="Courier New" panose="02070309020205020404" pitchFamily="49" charset="0"/>
                        <a:buChar char="o"/>
                      </a:pPr>
                      <a:r>
                        <a:rPr lang="ca-E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Aïna Plaza (DGPS-DS)</a:t>
                      </a:r>
                    </a:p>
                    <a:p>
                      <a:pPr marL="342900" lvl="0" indent="-342900">
                        <a:lnSpc>
                          <a:spcPct val="115000"/>
                        </a:lnSpc>
                        <a:buFont typeface="Courier New" panose="02070309020205020404" pitchFamily="49" charset="0"/>
                        <a:buChar char="o"/>
                      </a:pPr>
                      <a:r>
                        <a:rPr lang="ca-ES" sz="1600" kern="1200" dirty="0">
                          <a:solidFill>
                            <a:schemeClr val="tx1"/>
                          </a:solidFill>
                          <a:effectLst/>
                          <a:latin typeface="Arial" panose="020B0604020202020204" pitchFamily="34" charset="0"/>
                          <a:ea typeface="+mn-ea"/>
                          <a:cs typeface="Arial" panose="020B0604020202020204" pitchFamily="34" charset="0"/>
                        </a:rPr>
                        <a:t>Meritxell Budó (DGP-DS)</a:t>
                      </a:r>
                      <a:endParaRPr lang="en-ES" sz="16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nSpc>
                          <a:spcPct val="115000"/>
                        </a:lnSpc>
                        <a:buFont typeface="Courier New" panose="02070309020205020404" pitchFamily="49" charset="0"/>
                        <a:buChar char="o"/>
                      </a:pPr>
                      <a:r>
                        <a:rPr lang="ca-ES" sz="1600" kern="1200" dirty="0">
                          <a:solidFill>
                            <a:schemeClr val="tx1"/>
                          </a:solidFill>
                          <a:effectLst/>
                          <a:latin typeface="Arial" panose="020B0604020202020204" pitchFamily="34" charset="0"/>
                          <a:ea typeface="+mn-ea"/>
                          <a:cs typeface="Arial" panose="020B0604020202020204" pitchFamily="34" charset="0"/>
                        </a:rPr>
                        <a:t>Montserrat Morante (Cap Gabinet-DS)</a:t>
                      </a:r>
                      <a:r>
                        <a:rPr lang="en-ES" sz="1600" kern="1200" dirty="0">
                          <a:solidFill>
                            <a:schemeClr val="tx1"/>
                          </a:solidFill>
                          <a:effectLst/>
                          <a:latin typeface="Arial" panose="020B0604020202020204" pitchFamily="34" charset="0"/>
                          <a:cs typeface="Arial" panose="020B0604020202020204" pitchFamily="34" charset="0"/>
                        </a:rPr>
                        <a:t> </a:t>
                      </a:r>
                      <a:endParaRPr lang="en-E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30336379"/>
                  </a:ext>
                </a:extLst>
              </a:tr>
            </a:tbl>
          </a:graphicData>
        </a:graphic>
      </p:graphicFrame>
      <p:sp>
        <p:nvSpPr>
          <p:cNvPr id="18" name="Títol 1">
            <a:extLst>
              <a:ext uri="{FF2B5EF4-FFF2-40B4-BE49-F238E27FC236}">
                <a16:creationId xmlns:a16="http://schemas.microsoft.com/office/drawing/2014/main" id="{FBA5CE9F-574C-4A0E-8876-8E712EA78DF9}"/>
              </a:ext>
            </a:extLst>
          </p:cNvPr>
          <p:cNvSpPr>
            <a:spLocks noGrp="1"/>
          </p:cNvSpPr>
          <p:nvPr>
            <p:ph type="title"/>
          </p:nvPr>
        </p:nvSpPr>
        <p:spPr>
          <a:xfrm>
            <a:off x="362744" y="387992"/>
            <a:ext cx="8570912" cy="592736"/>
          </a:xfrm>
        </p:spPr>
        <p:txBody>
          <a:bodyPr/>
          <a:lstStyle/>
          <a:p>
            <a:pPr eaLnBrk="1" hangingPunct="1"/>
            <a:r>
              <a:rPr lang="en-GB" dirty="0"/>
              <a:t>CREACIÓ DE L’AGÈNCIA D’ATENCIÓ INTEGRADA SOCIAL I SANITÀRIA</a:t>
            </a:r>
            <a:endParaRPr lang="es-ES" altLang="ca-ES" dirty="0">
              <a:solidFill>
                <a:schemeClr val="tx1"/>
              </a:solidFill>
            </a:endParaRPr>
          </a:p>
        </p:txBody>
      </p:sp>
      <p:pic>
        <p:nvPicPr>
          <p:cNvPr id="19" name="Picture 45">
            <a:extLst>
              <a:ext uri="{FF2B5EF4-FFF2-40B4-BE49-F238E27FC236}">
                <a16:creationId xmlns:a16="http://schemas.microsoft.com/office/drawing/2014/main" id="{A424C8DC-8782-5E42-9DC4-AC55382C5A26}"/>
              </a:ext>
            </a:extLst>
          </p:cNvPr>
          <p:cNvPicPr>
            <a:picLocks noChangeAspect="1"/>
          </p:cNvPicPr>
          <p:nvPr/>
        </p:nvPicPr>
        <p:blipFill>
          <a:blip r:embed="rId2"/>
          <a:stretch>
            <a:fillRect/>
          </a:stretch>
        </p:blipFill>
        <p:spPr>
          <a:xfrm>
            <a:off x="169782" y="1002370"/>
            <a:ext cx="776965" cy="844203"/>
          </a:xfrm>
          <a:prstGeom prst="rect">
            <a:avLst/>
          </a:prstGeom>
        </p:spPr>
      </p:pic>
      <p:pic>
        <p:nvPicPr>
          <p:cNvPr id="20" name="Picture 45">
            <a:extLst>
              <a:ext uri="{FF2B5EF4-FFF2-40B4-BE49-F238E27FC236}">
                <a16:creationId xmlns:a16="http://schemas.microsoft.com/office/drawing/2014/main" id="{A424C8DC-8782-5E42-9DC4-AC55382C5A26}"/>
              </a:ext>
            </a:extLst>
          </p:cNvPr>
          <p:cNvPicPr>
            <a:picLocks noChangeAspect="1"/>
          </p:cNvPicPr>
          <p:nvPr/>
        </p:nvPicPr>
        <p:blipFill>
          <a:blip r:embed="rId2"/>
          <a:stretch>
            <a:fillRect/>
          </a:stretch>
        </p:blipFill>
        <p:spPr>
          <a:xfrm>
            <a:off x="167351" y="3220700"/>
            <a:ext cx="776965" cy="844203"/>
          </a:xfrm>
          <a:prstGeom prst="rect">
            <a:avLst/>
          </a:prstGeom>
        </p:spPr>
      </p:pic>
      <p:pic>
        <p:nvPicPr>
          <p:cNvPr id="10"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número de diapositiva 5">
            <a:extLst>
              <a:ext uri="{FF2B5EF4-FFF2-40B4-BE49-F238E27FC236}">
                <a16:creationId xmlns:a16="http://schemas.microsoft.com/office/drawing/2014/main" id="{DF9C855D-601D-4942-B907-1C7744C6ED98}"/>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6FE9D3-F46F-40E9-A87E-5DCCF3C3FDF2}" type="slidenum">
              <a:rPr kumimoji="0" lang="ca-ES" altLang="ca-ES" sz="1200" b="1" i="0" u="none" strike="noStrike" kern="1200" cap="none" spc="0" normalizeH="0" baseline="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ca-ES" altLang="ca-ES" sz="1200" b="1" i="0" u="none" strike="noStrike" kern="1200" cap="none" spc="0" normalizeH="0" baseline="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5" name="TextBox 23">
            <a:extLst>
              <a:ext uri="{FF2B5EF4-FFF2-40B4-BE49-F238E27FC236}">
                <a16:creationId xmlns:a16="http://schemas.microsoft.com/office/drawing/2014/main" id="{214E7668-9C86-1F4D-A62C-7B18681C577E}"/>
              </a:ext>
            </a:extLst>
          </p:cNvPr>
          <p:cNvSpPr txBox="1"/>
          <p:nvPr/>
        </p:nvSpPr>
        <p:spPr>
          <a:xfrm>
            <a:off x="288020" y="1150784"/>
            <a:ext cx="7845164" cy="369332"/>
          </a:xfrm>
          <a:prstGeom prst="rect">
            <a:avLst/>
          </a:prstGeom>
          <a:noFill/>
        </p:spPr>
        <p:txBody>
          <a:bodyPr wrap="square">
            <a:spAutoFit/>
          </a:bodyPr>
          <a:lstStyle/>
          <a:p>
            <a:pPr defTabSz="685800" fontAlgn="auto">
              <a:spcBef>
                <a:spcPts val="0"/>
              </a:spcBef>
              <a:spcAft>
                <a:spcPts val="0"/>
              </a:spcAft>
            </a:pPr>
            <a:r>
              <a:rPr lang="ca-ES" b="1" dirty="0">
                <a:solidFill>
                  <a:prstClr val="black"/>
                </a:solidFill>
                <a:latin typeface="Arial" panose="020B0604020202020204" pitchFamily="34" charset="0"/>
              </a:rPr>
              <a:t>1</a:t>
            </a:r>
            <a:r>
              <a:rPr lang="ca-ES" dirty="0">
                <a:solidFill>
                  <a:prstClr val="black"/>
                </a:solidFill>
                <a:latin typeface="Arial" panose="020B0604020202020204" pitchFamily="34" charset="0"/>
              </a:rPr>
              <a:t>. </a:t>
            </a:r>
            <a:r>
              <a:rPr lang="ca-ES" b="1" dirty="0">
                <a:solidFill>
                  <a:prstClr val="black"/>
                </a:solidFill>
                <a:latin typeface="Arial" panose="020B0604020202020204" pitchFamily="34" charset="0"/>
              </a:rPr>
              <a:t>Definició de característiques </a:t>
            </a:r>
            <a:r>
              <a:rPr lang="ca-ES" dirty="0">
                <a:solidFill>
                  <a:prstClr val="black"/>
                </a:solidFill>
                <a:latin typeface="Arial" panose="020B0604020202020204" pitchFamily="34" charset="0"/>
              </a:rPr>
              <a:t>i </a:t>
            </a:r>
            <a:r>
              <a:rPr lang="ca-ES" b="1" dirty="0">
                <a:solidFill>
                  <a:prstClr val="black"/>
                </a:solidFill>
                <a:latin typeface="Arial" panose="020B0604020202020204" pitchFamily="34" charset="0"/>
              </a:rPr>
              <a:t>funcions potencials </a:t>
            </a:r>
            <a:r>
              <a:rPr lang="ca-ES" dirty="0">
                <a:solidFill>
                  <a:prstClr val="black"/>
                </a:solidFill>
                <a:latin typeface="Arial" panose="020B0604020202020204" pitchFamily="34" charset="0"/>
              </a:rPr>
              <a:t>de l’Agència</a:t>
            </a:r>
          </a:p>
        </p:txBody>
      </p:sp>
      <p:sp>
        <p:nvSpPr>
          <p:cNvPr id="16" name="TextBox 31">
            <a:extLst>
              <a:ext uri="{FF2B5EF4-FFF2-40B4-BE49-F238E27FC236}">
                <a16:creationId xmlns:a16="http://schemas.microsoft.com/office/drawing/2014/main" id="{F690F814-9689-2343-9890-2B4DBA08883D}"/>
              </a:ext>
            </a:extLst>
          </p:cNvPr>
          <p:cNvSpPr txBox="1"/>
          <p:nvPr/>
        </p:nvSpPr>
        <p:spPr>
          <a:xfrm>
            <a:off x="827585" y="1561842"/>
            <a:ext cx="7906924" cy="646331"/>
          </a:xfrm>
          <a:prstGeom prst="rect">
            <a:avLst/>
          </a:prstGeom>
          <a:noFill/>
        </p:spPr>
        <p:txBody>
          <a:bodyPr wrap="square" rtlCol="0">
            <a:spAutoFit/>
          </a:bodyPr>
          <a:lstStyle/>
          <a:p>
            <a:pPr algn="just" defTabSz="685800" fontAlgn="auto">
              <a:spcBef>
                <a:spcPts val="0"/>
              </a:spcBef>
              <a:spcAft>
                <a:spcPts val="0"/>
              </a:spcAft>
            </a:pPr>
            <a:r>
              <a:rPr lang="ca-ES" dirty="0">
                <a:solidFill>
                  <a:prstClr val="black"/>
                </a:solidFill>
                <a:latin typeface="Arial" panose="020B0604020202020204" pitchFamily="34" charset="0"/>
              </a:rPr>
              <a:t>1.1 Realitzar una </a:t>
            </a:r>
            <a:r>
              <a:rPr lang="ca-ES" b="1" dirty="0">
                <a:solidFill>
                  <a:prstClr val="black"/>
                </a:solidFill>
                <a:latin typeface="Arial" panose="020B0604020202020204" pitchFamily="34" charset="0"/>
              </a:rPr>
              <a:t>revisió dels antecedents </a:t>
            </a:r>
            <a:r>
              <a:rPr lang="ca-ES" dirty="0">
                <a:solidFill>
                  <a:prstClr val="black"/>
                </a:solidFill>
                <a:latin typeface="Arial" panose="020B0604020202020204" pitchFamily="34" charset="0"/>
              </a:rPr>
              <a:t>d’agències a Catalunya i a           </a:t>
            </a:r>
          </a:p>
          <a:p>
            <a:pPr algn="just" defTabSz="685800" fontAlgn="auto">
              <a:spcBef>
                <a:spcPts val="0"/>
              </a:spcBef>
              <a:spcAft>
                <a:spcPts val="0"/>
              </a:spcAft>
            </a:pPr>
            <a:r>
              <a:rPr lang="ca-ES" dirty="0">
                <a:solidFill>
                  <a:prstClr val="black"/>
                </a:solidFill>
                <a:latin typeface="Arial" panose="020B0604020202020204" pitchFamily="34" charset="0"/>
              </a:rPr>
              <a:t>      nivell internacional </a:t>
            </a:r>
          </a:p>
        </p:txBody>
      </p:sp>
      <p:sp>
        <p:nvSpPr>
          <p:cNvPr id="17" name="TextBox 40">
            <a:extLst>
              <a:ext uri="{FF2B5EF4-FFF2-40B4-BE49-F238E27FC236}">
                <a16:creationId xmlns:a16="http://schemas.microsoft.com/office/drawing/2014/main" id="{9BE41BDC-B374-7947-BB77-DDCBC6F1DD4A}"/>
              </a:ext>
            </a:extLst>
          </p:cNvPr>
          <p:cNvSpPr txBox="1"/>
          <p:nvPr/>
        </p:nvSpPr>
        <p:spPr>
          <a:xfrm>
            <a:off x="840066" y="2211854"/>
            <a:ext cx="8052414" cy="646331"/>
          </a:xfrm>
          <a:prstGeom prst="rect">
            <a:avLst/>
          </a:prstGeom>
          <a:noFill/>
        </p:spPr>
        <p:txBody>
          <a:bodyPr wrap="square" rtlCol="0">
            <a:spAutoFit/>
          </a:bodyPr>
          <a:lstStyle/>
          <a:p>
            <a:pPr algn="just" defTabSz="685800" fontAlgn="auto">
              <a:spcBef>
                <a:spcPts val="0"/>
              </a:spcBef>
              <a:spcAft>
                <a:spcPts val="0"/>
              </a:spcAft>
            </a:pPr>
            <a:r>
              <a:rPr lang="ca-ES" dirty="0">
                <a:solidFill>
                  <a:prstClr val="black"/>
                </a:solidFill>
                <a:latin typeface="Arial" panose="020B0604020202020204" pitchFamily="34" charset="0"/>
              </a:rPr>
              <a:t>1.2 Definició preliminar de característiques de l’agència per part del </a:t>
            </a:r>
            <a:r>
              <a:rPr lang="ca-ES" b="1" dirty="0">
                <a:solidFill>
                  <a:prstClr val="black"/>
                </a:solidFill>
                <a:latin typeface="Arial" panose="020B0604020202020204" pitchFamily="34" charset="0"/>
              </a:rPr>
              <a:t>consell </a:t>
            </a:r>
          </a:p>
          <a:p>
            <a:pPr algn="just" defTabSz="685800" fontAlgn="auto">
              <a:spcBef>
                <a:spcPts val="0"/>
              </a:spcBef>
              <a:spcAft>
                <a:spcPts val="0"/>
              </a:spcAft>
            </a:pPr>
            <a:r>
              <a:rPr lang="ca-ES" b="1" dirty="0">
                <a:solidFill>
                  <a:prstClr val="black"/>
                </a:solidFill>
                <a:latin typeface="Arial" panose="020B0604020202020204" pitchFamily="34" charset="0"/>
              </a:rPr>
              <a:t>      assessor</a:t>
            </a:r>
          </a:p>
        </p:txBody>
      </p:sp>
      <p:sp>
        <p:nvSpPr>
          <p:cNvPr id="18" name="TextBox 46">
            <a:extLst>
              <a:ext uri="{FF2B5EF4-FFF2-40B4-BE49-F238E27FC236}">
                <a16:creationId xmlns:a16="http://schemas.microsoft.com/office/drawing/2014/main" id="{1A705D86-FE9F-C748-9B92-8D72CE2795DD}"/>
              </a:ext>
            </a:extLst>
          </p:cNvPr>
          <p:cNvSpPr txBox="1"/>
          <p:nvPr/>
        </p:nvSpPr>
        <p:spPr>
          <a:xfrm>
            <a:off x="850746" y="4227676"/>
            <a:ext cx="7992889" cy="923330"/>
          </a:xfrm>
          <a:prstGeom prst="rect">
            <a:avLst/>
          </a:prstGeom>
          <a:noFill/>
        </p:spPr>
        <p:txBody>
          <a:bodyPr wrap="square" rtlCol="0">
            <a:spAutoFit/>
          </a:bodyPr>
          <a:lstStyle/>
          <a:p>
            <a:pPr algn="just" defTabSz="685800" fontAlgn="auto">
              <a:spcBef>
                <a:spcPts val="0"/>
              </a:spcBef>
              <a:spcAft>
                <a:spcPts val="0"/>
              </a:spcAft>
            </a:pPr>
            <a:r>
              <a:rPr lang="ca-ES" dirty="0">
                <a:latin typeface="Arial" panose="020B0604020202020204" pitchFamily="34" charset="0"/>
              </a:rPr>
              <a:t>1.4 Incorporació del </a:t>
            </a:r>
            <a:r>
              <a:rPr lang="ca-ES" b="1" dirty="0">
                <a:latin typeface="Arial" panose="020B0604020202020204" pitchFamily="34" charset="0"/>
              </a:rPr>
              <a:t>món local </a:t>
            </a:r>
            <a:r>
              <a:rPr lang="ca-ES" dirty="0">
                <a:latin typeface="Arial" panose="020B0604020202020204" pitchFamily="34" charset="0"/>
              </a:rPr>
              <a:t>per al </a:t>
            </a:r>
            <a:r>
              <a:rPr lang="ca-ES" dirty="0" err="1">
                <a:latin typeface="Arial" panose="020B0604020202020204" pitchFamily="34" charset="0"/>
              </a:rPr>
              <a:t>colideratge</a:t>
            </a:r>
            <a:r>
              <a:rPr lang="ca-ES" dirty="0">
                <a:latin typeface="Arial" panose="020B0604020202020204" pitchFamily="34" charset="0"/>
              </a:rPr>
              <a:t> en el disseny, la </a:t>
            </a:r>
          </a:p>
          <a:p>
            <a:pPr algn="just" defTabSz="685800" fontAlgn="auto">
              <a:spcBef>
                <a:spcPts val="0"/>
              </a:spcBef>
              <a:spcAft>
                <a:spcPts val="0"/>
              </a:spcAft>
            </a:pPr>
            <a:r>
              <a:rPr lang="ca-ES" dirty="0">
                <a:latin typeface="Arial" panose="020B0604020202020204" pitchFamily="34" charset="0"/>
              </a:rPr>
              <a:t>      implementació, l’execució i l’avaluació pel desplegament efectiu de </a:t>
            </a:r>
          </a:p>
          <a:p>
            <a:pPr algn="just" defTabSz="685800" fontAlgn="auto">
              <a:spcBef>
                <a:spcPts val="0"/>
              </a:spcBef>
              <a:spcAft>
                <a:spcPts val="0"/>
              </a:spcAft>
            </a:pPr>
            <a:r>
              <a:rPr lang="ca-ES" dirty="0">
                <a:latin typeface="Arial" panose="020B0604020202020204" pitchFamily="34" charset="0"/>
              </a:rPr>
              <a:t>      l’atenció integrada al territori</a:t>
            </a:r>
          </a:p>
        </p:txBody>
      </p:sp>
      <p:sp>
        <p:nvSpPr>
          <p:cNvPr id="21" name="Títol 1">
            <a:extLst>
              <a:ext uri="{FF2B5EF4-FFF2-40B4-BE49-F238E27FC236}">
                <a16:creationId xmlns:a16="http://schemas.microsoft.com/office/drawing/2014/main" id="{FBA5CE9F-574C-4A0E-8876-8E712EA78DF9}"/>
              </a:ext>
            </a:extLst>
          </p:cNvPr>
          <p:cNvSpPr txBox="1">
            <a:spLocks/>
          </p:cNvSpPr>
          <p:nvPr/>
        </p:nvSpPr>
        <p:spPr bwMode="auto">
          <a:xfrm>
            <a:off x="395536" y="356986"/>
            <a:ext cx="7737648" cy="5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C00000"/>
                </a:solidFill>
                <a:latin typeface="Arial" charset="0"/>
                <a:cs typeface="Arial" charset="0"/>
              </a:defRPr>
            </a:lvl2pPr>
            <a:lvl3pPr algn="l" rtl="0" eaLnBrk="0" fontAlgn="base" hangingPunct="0">
              <a:spcBef>
                <a:spcPct val="0"/>
              </a:spcBef>
              <a:spcAft>
                <a:spcPct val="0"/>
              </a:spcAft>
              <a:defRPr sz="2400" b="1">
                <a:solidFill>
                  <a:srgbClr val="C00000"/>
                </a:solidFill>
                <a:latin typeface="Arial" charset="0"/>
                <a:cs typeface="Arial" charset="0"/>
              </a:defRPr>
            </a:lvl3pPr>
            <a:lvl4pPr algn="l" rtl="0" eaLnBrk="0" fontAlgn="base" hangingPunct="0">
              <a:spcBef>
                <a:spcPct val="0"/>
              </a:spcBef>
              <a:spcAft>
                <a:spcPct val="0"/>
              </a:spcAft>
              <a:defRPr sz="2400" b="1">
                <a:solidFill>
                  <a:srgbClr val="C00000"/>
                </a:solidFill>
                <a:latin typeface="Arial" charset="0"/>
                <a:cs typeface="Arial" charset="0"/>
              </a:defRPr>
            </a:lvl4pPr>
            <a:lvl5pPr algn="l" rtl="0" eaLnBrk="0" fontAlgn="base" hangingPunct="0">
              <a:spcBef>
                <a:spcPct val="0"/>
              </a:spcBef>
              <a:spcAft>
                <a:spcPct val="0"/>
              </a:spcAft>
              <a:defRPr sz="2400" b="1">
                <a:solidFill>
                  <a:srgbClr val="C0000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400" b="1" i="0" u="none" strike="noStrike" kern="1200" cap="none" spc="0" normalizeH="0" baseline="0" dirty="0">
                <a:ln>
                  <a:noFill/>
                </a:ln>
                <a:solidFill>
                  <a:srgbClr val="C00000"/>
                </a:solidFill>
                <a:effectLst/>
                <a:uLnTx/>
                <a:uFillTx/>
                <a:latin typeface="Arial" pitchFamily="34" charset="0"/>
                <a:ea typeface="+mj-ea"/>
                <a:cs typeface="Arial" pitchFamily="34" charset="0"/>
              </a:rPr>
              <a:t>CREACIÓ DE L’AGÈNCIA D’ATENCIÓ INTEGRADA SOCIAL I SANITÀRIA</a:t>
            </a:r>
            <a:endParaRPr kumimoji="0" lang="ca-ES" altLang="ca-ES" sz="2400" b="1" i="0" u="none" strike="noStrike" kern="1200" cap="none" spc="0" normalizeH="0" baseline="0" dirty="0">
              <a:ln>
                <a:noFill/>
              </a:ln>
              <a:solidFill>
                <a:sysClr val="windowText" lastClr="000000"/>
              </a:solidFill>
              <a:effectLst/>
              <a:uLnTx/>
              <a:uFillTx/>
              <a:latin typeface="Arial" pitchFamily="34" charset="0"/>
              <a:ea typeface="+mj-ea"/>
              <a:cs typeface="Arial" pitchFamily="34" charset="0"/>
            </a:endParaRPr>
          </a:p>
        </p:txBody>
      </p:sp>
      <p:grpSp>
        <p:nvGrpSpPr>
          <p:cNvPr id="29" name="Group 50">
            <a:extLst>
              <a:ext uri="{FF2B5EF4-FFF2-40B4-BE49-F238E27FC236}">
                <a16:creationId xmlns:a16="http://schemas.microsoft.com/office/drawing/2014/main" id="{51A3300E-B6CF-6341-A902-ED333E6E6CB9}"/>
              </a:ext>
            </a:extLst>
          </p:cNvPr>
          <p:cNvGrpSpPr/>
          <p:nvPr/>
        </p:nvGrpSpPr>
        <p:grpSpPr>
          <a:xfrm>
            <a:off x="7839895" y="154637"/>
            <a:ext cx="1304105" cy="953625"/>
            <a:chOff x="4031699" y="1219822"/>
            <a:chExt cx="1738807" cy="1124562"/>
          </a:xfrm>
        </p:grpSpPr>
        <p:sp>
          <p:nvSpPr>
            <p:cNvPr id="31" name="TextBox 52">
              <a:extLst>
                <a:ext uri="{FF2B5EF4-FFF2-40B4-BE49-F238E27FC236}">
                  <a16:creationId xmlns:a16="http://schemas.microsoft.com/office/drawing/2014/main" id="{023A7475-3D49-9644-9EF7-2FBB9F3E361B}"/>
                </a:ext>
              </a:extLst>
            </p:cNvPr>
            <p:cNvSpPr txBox="1"/>
            <p:nvPr/>
          </p:nvSpPr>
          <p:spPr>
            <a:xfrm>
              <a:off x="4031699" y="1799965"/>
              <a:ext cx="1738807" cy="544419"/>
            </a:xfrm>
            <a:prstGeom prst="rect">
              <a:avLst/>
            </a:prstGeom>
            <a:noFill/>
          </p:spPr>
          <p:txBody>
            <a:bodyPr wrap="square" rtlCol="0">
              <a:spAutoFit/>
            </a:bodyPr>
            <a:lstStyle/>
            <a:p>
              <a:pPr algn="ctr" defTabSz="685800" fontAlgn="auto">
                <a:spcBef>
                  <a:spcPts val="0"/>
                </a:spcBef>
                <a:spcAft>
                  <a:spcPts val="0"/>
                </a:spcAft>
              </a:pPr>
              <a:r>
                <a:rPr lang="ca-ES" sz="1200" dirty="0">
                  <a:solidFill>
                    <a:srgbClr val="C00000"/>
                  </a:solidFill>
                  <a:latin typeface="Arial" panose="020B0604020202020204" pitchFamily="34" charset="0"/>
                </a:rPr>
                <a:t>OBJECTIUS I ACCIONS</a:t>
              </a:r>
            </a:p>
          </p:txBody>
        </p:sp>
        <p:pic>
          <p:nvPicPr>
            <p:cNvPr id="32" name="Graphic 54" descr="Web design outline">
              <a:extLst>
                <a:ext uri="{FF2B5EF4-FFF2-40B4-BE49-F238E27FC236}">
                  <a16:creationId xmlns:a16="http://schemas.microsoft.com/office/drawing/2014/main" id="{26A125AF-D063-6E45-947D-7F1C1361926E}"/>
                </a:ext>
              </a:extLst>
            </p:cNvPr>
            <p:cNvPicPr>
              <a:picLocks noChangeAspect="1"/>
            </p:cNvPicPr>
            <p:nvPr/>
          </p:nvPicPr>
          <p:blipFill>
            <a:blip r:embed="rId2"/>
            <a:stretch>
              <a:fillRect/>
            </a:stretch>
          </p:blipFill>
          <p:spPr>
            <a:xfrm>
              <a:off x="4577688" y="1219822"/>
              <a:ext cx="646829" cy="647247"/>
            </a:xfrm>
            <a:prstGeom prst="rect">
              <a:avLst/>
            </a:prstGeom>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sp>
        <p:nvSpPr>
          <p:cNvPr id="19" name="TextBox 58">
            <a:extLst>
              <a:ext uri="{FF2B5EF4-FFF2-40B4-BE49-F238E27FC236}">
                <a16:creationId xmlns:a16="http://schemas.microsoft.com/office/drawing/2014/main" id="{21CAE6BD-6F7E-8749-B43D-3C81E6D31743}"/>
              </a:ext>
            </a:extLst>
          </p:cNvPr>
          <p:cNvSpPr txBox="1"/>
          <p:nvPr/>
        </p:nvSpPr>
        <p:spPr>
          <a:xfrm>
            <a:off x="827585" y="2904975"/>
            <a:ext cx="6308620" cy="1200329"/>
          </a:xfrm>
          <a:prstGeom prst="rect">
            <a:avLst/>
          </a:prstGeom>
          <a:noFill/>
        </p:spPr>
        <p:txBody>
          <a:bodyPr wrap="square" rtlCol="0">
            <a:spAutoFit/>
          </a:bodyPr>
          <a:lstStyle/>
          <a:p>
            <a:pPr defTabSz="685800" fontAlgn="auto">
              <a:spcBef>
                <a:spcPts val="0"/>
              </a:spcBef>
              <a:spcAft>
                <a:spcPts val="0"/>
              </a:spcAft>
            </a:pPr>
            <a:r>
              <a:rPr lang="ca-ES" dirty="0">
                <a:solidFill>
                  <a:prstClr val="black"/>
                </a:solidFill>
                <a:latin typeface="Arial" panose="020B0604020202020204" pitchFamily="34" charset="0"/>
              </a:rPr>
              <a:t>1.3 Desenvolupar </a:t>
            </a:r>
            <a:r>
              <a:rPr lang="ca-ES" b="1" dirty="0">
                <a:solidFill>
                  <a:prstClr val="black"/>
                </a:solidFill>
                <a:latin typeface="Arial" panose="020B0604020202020204" pitchFamily="34" charset="0"/>
              </a:rPr>
              <a:t>memòria preliminar </a:t>
            </a:r>
            <a:r>
              <a:rPr lang="ca-ES" dirty="0">
                <a:solidFill>
                  <a:prstClr val="black"/>
                </a:solidFill>
                <a:latin typeface="Arial" panose="020B0604020202020204" pitchFamily="34" charset="0"/>
              </a:rPr>
              <a:t>de  l’Avantprojecte  </a:t>
            </a:r>
          </a:p>
          <a:p>
            <a:pPr defTabSz="685800" fontAlgn="auto">
              <a:spcBef>
                <a:spcPts val="0"/>
              </a:spcBef>
              <a:spcAft>
                <a:spcPts val="0"/>
              </a:spcAft>
            </a:pPr>
            <a:r>
              <a:rPr lang="ca-ES" dirty="0">
                <a:solidFill>
                  <a:prstClr val="black"/>
                </a:solidFill>
                <a:latin typeface="Arial" panose="020B0604020202020204" pitchFamily="34" charset="0"/>
              </a:rPr>
              <a:t>      de llei de creació de l’Agència l’Atenció Integrada Social </a:t>
            </a:r>
          </a:p>
          <a:p>
            <a:pPr defTabSz="685800" fontAlgn="auto">
              <a:spcBef>
                <a:spcPts val="0"/>
              </a:spcBef>
              <a:spcAft>
                <a:spcPts val="0"/>
              </a:spcAft>
            </a:pPr>
            <a:r>
              <a:rPr lang="ca-ES" dirty="0">
                <a:solidFill>
                  <a:prstClr val="black"/>
                </a:solidFill>
                <a:latin typeface="Arial" panose="020B0604020202020204" pitchFamily="34" charset="0"/>
              </a:rPr>
              <a:t>      i Sanitària i l’</a:t>
            </a:r>
            <a:r>
              <a:rPr lang="ca-ES" b="1" dirty="0">
                <a:solidFill>
                  <a:prstClr val="black"/>
                </a:solidFill>
                <a:latin typeface="Arial" panose="020B0604020202020204" pitchFamily="34" charset="0"/>
              </a:rPr>
              <a:t>exposició pública (Aprovada a Govern el </a:t>
            </a:r>
          </a:p>
          <a:p>
            <a:pPr defTabSz="685800" fontAlgn="auto">
              <a:spcBef>
                <a:spcPts val="0"/>
              </a:spcBef>
              <a:spcAft>
                <a:spcPts val="0"/>
              </a:spcAft>
            </a:pPr>
            <a:r>
              <a:rPr lang="ca-ES" b="1" dirty="0">
                <a:solidFill>
                  <a:prstClr val="black"/>
                </a:solidFill>
                <a:latin typeface="Arial" panose="020B0604020202020204" pitchFamily="34" charset="0"/>
              </a:rPr>
              <a:t>      8 de febrer de  2022)</a:t>
            </a:r>
          </a:p>
        </p:txBody>
      </p:sp>
      <p:pic>
        <p:nvPicPr>
          <p:cNvPr id="20" name="Imatge 19"/>
          <p:cNvPicPr>
            <a:picLocks noChangeAspect="1"/>
          </p:cNvPicPr>
          <p:nvPr/>
        </p:nvPicPr>
        <p:blipFill>
          <a:blip r:embed="rId3"/>
          <a:stretch>
            <a:fillRect/>
          </a:stretch>
        </p:blipFill>
        <p:spPr>
          <a:xfrm>
            <a:off x="7177826" y="2786555"/>
            <a:ext cx="1619393" cy="1375294"/>
          </a:xfrm>
          <a:prstGeom prst="rect">
            <a:avLst/>
          </a:prstGeom>
        </p:spPr>
      </p:pic>
      <p:sp>
        <p:nvSpPr>
          <p:cNvPr id="22" name="TextBox 46">
            <a:extLst>
              <a:ext uri="{FF2B5EF4-FFF2-40B4-BE49-F238E27FC236}">
                <a16:creationId xmlns:a16="http://schemas.microsoft.com/office/drawing/2014/main" id="{1A705D86-FE9F-C748-9B92-8D72CE2795DD}"/>
              </a:ext>
            </a:extLst>
          </p:cNvPr>
          <p:cNvSpPr txBox="1"/>
          <p:nvPr/>
        </p:nvSpPr>
        <p:spPr>
          <a:xfrm>
            <a:off x="881225" y="5273378"/>
            <a:ext cx="7992890" cy="646331"/>
          </a:xfrm>
          <a:prstGeom prst="rect">
            <a:avLst/>
          </a:prstGeom>
          <a:noFill/>
        </p:spPr>
        <p:txBody>
          <a:bodyPr wrap="square" rtlCol="0">
            <a:spAutoFit/>
          </a:bodyPr>
          <a:lstStyle/>
          <a:p>
            <a:pPr algn="just" defTabSz="685800" fontAlgn="auto">
              <a:spcBef>
                <a:spcPts val="0"/>
              </a:spcBef>
              <a:spcAft>
                <a:spcPts val="0"/>
              </a:spcAft>
            </a:pPr>
            <a:r>
              <a:rPr lang="ca-ES" dirty="0">
                <a:solidFill>
                  <a:prstClr val="black"/>
                </a:solidFill>
                <a:latin typeface="Arial" panose="020B0604020202020204" pitchFamily="34" charset="0"/>
              </a:rPr>
              <a:t>1.5 A partir dels resultats obtinguts, incorporar la visió d’un </a:t>
            </a:r>
            <a:r>
              <a:rPr lang="ca-ES" b="1" dirty="0">
                <a:solidFill>
                  <a:prstClr val="black"/>
                </a:solidFill>
                <a:latin typeface="Arial" panose="020B0604020202020204" pitchFamily="34" charset="0"/>
              </a:rPr>
              <a:t>consell</a:t>
            </a:r>
          </a:p>
          <a:p>
            <a:pPr algn="just" defTabSz="685800" fontAlgn="auto">
              <a:spcBef>
                <a:spcPts val="0"/>
              </a:spcBef>
              <a:spcAft>
                <a:spcPts val="0"/>
              </a:spcAft>
            </a:pPr>
            <a:r>
              <a:rPr lang="ca-ES" b="1" dirty="0">
                <a:solidFill>
                  <a:prstClr val="black"/>
                </a:solidFill>
                <a:latin typeface="Arial" panose="020B0604020202020204" pitchFamily="34" charset="0"/>
              </a:rPr>
              <a:t>      d’experts </a:t>
            </a:r>
            <a:r>
              <a:rPr lang="ca-ES" dirty="0">
                <a:solidFill>
                  <a:prstClr val="black"/>
                </a:solidFill>
                <a:latin typeface="Arial" panose="020B0604020202020204" pitchFamily="34" charset="0"/>
              </a:rPr>
              <a:t>(nacionals i internacionals)</a:t>
            </a:r>
          </a:p>
        </p:txBody>
      </p:sp>
      <p:pic>
        <p:nvPicPr>
          <p:cNvPr id="14"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número de diapositiva 5">
            <a:extLst>
              <a:ext uri="{FF2B5EF4-FFF2-40B4-BE49-F238E27FC236}">
                <a16:creationId xmlns:a16="http://schemas.microsoft.com/office/drawing/2014/main" id="{DF9C855D-601D-4942-B907-1C7744C6ED98}"/>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6FE9D3-F46F-40E9-A87E-5DCCF3C3FDF2}" type="slidenum">
              <a:rPr kumimoji="0" lang="ca-ES" altLang="ca-ES" sz="1200" b="1"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ca-ES" altLang="ca-ES" sz="1200" b="1"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TextBox 60">
            <a:extLst>
              <a:ext uri="{FF2B5EF4-FFF2-40B4-BE49-F238E27FC236}">
                <a16:creationId xmlns:a16="http://schemas.microsoft.com/office/drawing/2014/main" id="{BD210F57-AC80-5341-B192-74A0713FEEF1}"/>
              </a:ext>
            </a:extLst>
          </p:cNvPr>
          <p:cNvSpPr txBox="1"/>
          <p:nvPr/>
        </p:nvSpPr>
        <p:spPr>
          <a:xfrm>
            <a:off x="1358844" y="1153769"/>
            <a:ext cx="5120274" cy="369332"/>
          </a:xfrm>
          <a:prstGeom prst="rect">
            <a:avLst/>
          </a:prstGeom>
          <a:noFill/>
        </p:spPr>
        <p:txBody>
          <a:bodyPr wrap="square" rtlCol="0">
            <a:spAutoFit/>
          </a:bodyPr>
          <a:lstStyle/>
          <a:p>
            <a:r>
              <a:rPr lang="en-GB" b="1" u="sng" dirty="0" err="1">
                <a:latin typeface="Arial" panose="020B0604020202020204" pitchFamily="34" charset="0"/>
              </a:rPr>
              <a:t>Anàlisi</a:t>
            </a:r>
            <a:r>
              <a:rPr lang="en-GB" b="1" u="sng" dirty="0">
                <a:latin typeface="Arial" panose="020B0604020202020204" pitchFamily="34" charset="0"/>
              </a:rPr>
              <a:t> de FUNCIONS</a:t>
            </a:r>
            <a:r>
              <a:rPr lang="en-GB" u="sng" dirty="0">
                <a:latin typeface="Arial" panose="020B0604020202020204" pitchFamily="34" charset="0"/>
              </a:rPr>
              <a:t> </a:t>
            </a:r>
            <a:r>
              <a:rPr lang="en-GB" u="sng" dirty="0" err="1">
                <a:latin typeface="Arial" panose="020B0604020202020204" pitchFamily="34" charset="0"/>
              </a:rPr>
              <a:t>potencials</a:t>
            </a:r>
            <a:endParaRPr lang="en-GB" u="sng" dirty="0">
              <a:latin typeface="Arial" panose="020B0604020202020204" pitchFamily="34" charset="0"/>
            </a:endParaRPr>
          </a:p>
        </p:txBody>
      </p:sp>
      <p:grpSp>
        <p:nvGrpSpPr>
          <p:cNvPr id="10" name="Group 1">
            <a:extLst>
              <a:ext uri="{FF2B5EF4-FFF2-40B4-BE49-F238E27FC236}">
                <a16:creationId xmlns:a16="http://schemas.microsoft.com/office/drawing/2014/main" id="{BF2F16F0-82DE-2647-AED0-E5B7E98C002F}"/>
              </a:ext>
            </a:extLst>
          </p:cNvPr>
          <p:cNvGrpSpPr/>
          <p:nvPr/>
        </p:nvGrpSpPr>
        <p:grpSpPr>
          <a:xfrm>
            <a:off x="197860" y="1774249"/>
            <a:ext cx="6256828" cy="2938045"/>
            <a:chOff x="2615959" y="3118989"/>
            <a:chExt cx="5953493" cy="2635075"/>
          </a:xfrm>
        </p:grpSpPr>
        <p:grpSp>
          <p:nvGrpSpPr>
            <p:cNvPr id="16" name="Group 6">
              <a:extLst>
                <a:ext uri="{FF2B5EF4-FFF2-40B4-BE49-F238E27FC236}">
                  <a16:creationId xmlns:a16="http://schemas.microsoft.com/office/drawing/2014/main" id="{E2E7B725-AA3F-144A-BC53-64F873DC4724}"/>
                </a:ext>
              </a:extLst>
            </p:cNvPr>
            <p:cNvGrpSpPr/>
            <p:nvPr/>
          </p:nvGrpSpPr>
          <p:grpSpPr>
            <a:xfrm>
              <a:off x="2648033" y="3120615"/>
              <a:ext cx="1916497" cy="554378"/>
              <a:chOff x="401947" y="3064486"/>
              <a:chExt cx="1916497" cy="554378"/>
            </a:xfrm>
          </p:grpSpPr>
          <p:sp>
            <p:nvSpPr>
              <p:cNvPr id="32" name="TextBox 30">
                <a:extLst>
                  <a:ext uri="{FF2B5EF4-FFF2-40B4-BE49-F238E27FC236}">
                    <a16:creationId xmlns:a16="http://schemas.microsoft.com/office/drawing/2014/main" id="{95DF1C55-6F8F-B840-8168-53B699299D61}"/>
                  </a:ext>
                </a:extLst>
              </p:cNvPr>
              <p:cNvSpPr txBox="1"/>
              <p:nvPr/>
            </p:nvSpPr>
            <p:spPr>
              <a:xfrm>
                <a:off x="401947" y="3064486"/>
                <a:ext cx="1916497" cy="554378"/>
              </a:xfrm>
              <a:prstGeom prst="rect">
                <a:avLst/>
              </a:prstGeom>
              <a:noFill/>
            </p:spPr>
            <p:txBody>
              <a:bodyPr wrap="square">
                <a:spAutoFit/>
              </a:bodyPr>
              <a:lstStyle/>
              <a:p>
                <a:pPr lvl="0">
                  <a:lnSpc>
                    <a:spcPts val="4060"/>
                  </a:lnSpc>
                </a:pPr>
                <a:r>
                  <a:rPr lang="ca-ES" b="1" dirty="0">
                    <a:solidFill>
                      <a:srgbClr val="FF0000"/>
                    </a:solidFill>
                    <a:effectLst/>
                    <a:latin typeface="+mj-lt"/>
                    <a:ea typeface="Calibri" panose="020F0502020204030204" pitchFamily="34" charset="0"/>
                    <a:cs typeface="Times New Roman" panose="02020603050405020304" pitchFamily="18" charset="0"/>
                  </a:rPr>
                  <a:t>PLANIFICACIÓ</a:t>
                </a:r>
                <a:endParaRPr lang="en-ES" dirty="0">
                  <a:solidFill>
                    <a:srgbClr val="FF0000"/>
                  </a:solidFill>
                  <a:effectLst/>
                  <a:latin typeface="+mj-lt"/>
                  <a:ea typeface="Calibri" panose="020F0502020204030204" pitchFamily="34" charset="0"/>
                  <a:cs typeface="Times New Roman" panose="02020603050405020304" pitchFamily="18" charset="0"/>
                </a:endParaRPr>
              </a:p>
            </p:txBody>
          </p:sp>
          <p:pic>
            <p:nvPicPr>
              <p:cNvPr id="33" name="Picture 31">
                <a:extLst>
                  <a:ext uri="{FF2B5EF4-FFF2-40B4-BE49-F238E27FC236}">
                    <a16:creationId xmlns:a16="http://schemas.microsoft.com/office/drawing/2014/main" id="{4E3D6F2F-7AE8-D249-8AA7-2CAB8BCE4FF7}"/>
                  </a:ext>
                </a:extLst>
              </p:cNvPr>
              <p:cNvPicPr>
                <a:picLocks noChangeAspect="1"/>
              </p:cNvPicPr>
              <p:nvPr/>
            </p:nvPicPr>
            <p:blipFill>
              <a:blip r:embed="rId2">
                <a:biLevel thresh="75000"/>
              </a:blip>
              <a:stretch>
                <a:fillRect/>
              </a:stretch>
            </p:blipFill>
            <p:spPr>
              <a:xfrm>
                <a:off x="1810656" y="3203854"/>
                <a:ext cx="447003" cy="407112"/>
              </a:xfrm>
              <a:prstGeom prst="rect">
                <a:avLst/>
              </a:prstGeom>
            </p:spPr>
          </p:pic>
        </p:grpSp>
        <p:grpSp>
          <p:nvGrpSpPr>
            <p:cNvPr id="17" name="Group 49">
              <a:extLst>
                <a:ext uri="{FF2B5EF4-FFF2-40B4-BE49-F238E27FC236}">
                  <a16:creationId xmlns:a16="http://schemas.microsoft.com/office/drawing/2014/main" id="{E78AD0A2-F19A-1248-A753-C7D64A64A582}"/>
                </a:ext>
              </a:extLst>
            </p:cNvPr>
            <p:cNvGrpSpPr/>
            <p:nvPr/>
          </p:nvGrpSpPr>
          <p:grpSpPr>
            <a:xfrm>
              <a:off x="4072873" y="3582442"/>
              <a:ext cx="2029327" cy="1952565"/>
              <a:chOff x="4831143" y="2840029"/>
              <a:chExt cx="1787611" cy="1800000"/>
            </a:xfrm>
          </p:grpSpPr>
          <p:sp>
            <p:nvSpPr>
              <p:cNvPr id="30" name="Oval 50">
                <a:extLst>
                  <a:ext uri="{FF2B5EF4-FFF2-40B4-BE49-F238E27FC236}">
                    <a16:creationId xmlns:a16="http://schemas.microsoft.com/office/drawing/2014/main" id="{4A1CAEB2-E162-2249-803B-9B37A8B5605B}"/>
                  </a:ext>
                </a:extLst>
              </p:cNvPr>
              <p:cNvSpPr>
                <a:spLocks noChangeAspect="1"/>
              </p:cNvSpPr>
              <p:nvPr/>
            </p:nvSpPr>
            <p:spPr>
              <a:xfrm>
                <a:off x="4854224" y="2840029"/>
                <a:ext cx="1764530" cy="1800000"/>
              </a:xfrm>
              <a:custGeom>
                <a:avLst/>
                <a:gdLst>
                  <a:gd name="connsiteX0" fmla="*/ 0 w 1764530"/>
                  <a:gd name="connsiteY0" fmla="*/ 900000 h 1800000"/>
                  <a:gd name="connsiteX1" fmla="*/ 882265 w 1764530"/>
                  <a:gd name="connsiteY1" fmla="*/ 0 h 1800000"/>
                  <a:gd name="connsiteX2" fmla="*/ 1764530 w 1764530"/>
                  <a:gd name="connsiteY2" fmla="*/ 900000 h 1800000"/>
                  <a:gd name="connsiteX3" fmla="*/ 882265 w 1764530"/>
                  <a:gd name="connsiteY3" fmla="*/ 1800000 h 1800000"/>
                  <a:gd name="connsiteX4" fmla="*/ 0 w 1764530"/>
                  <a:gd name="connsiteY4" fmla="*/ 90000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530" h="1800000" fill="none" extrusionOk="0">
                    <a:moveTo>
                      <a:pt x="0" y="900000"/>
                    </a:moveTo>
                    <a:cubicBezTo>
                      <a:pt x="-368" y="385320"/>
                      <a:pt x="303617" y="-72777"/>
                      <a:pt x="882265" y="0"/>
                    </a:cubicBezTo>
                    <a:cubicBezTo>
                      <a:pt x="1467766" y="-18695"/>
                      <a:pt x="1853153" y="325722"/>
                      <a:pt x="1764530" y="900000"/>
                    </a:cubicBezTo>
                    <a:cubicBezTo>
                      <a:pt x="1775762" y="1451744"/>
                      <a:pt x="1346119" y="1701990"/>
                      <a:pt x="882265" y="1800000"/>
                    </a:cubicBezTo>
                    <a:cubicBezTo>
                      <a:pt x="382965" y="1798487"/>
                      <a:pt x="-62596" y="1320366"/>
                      <a:pt x="0" y="900000"/>
                    </a:cubicBezTo>
                    <a:close/>
                  </a:path>
                  <a:path w="1764530" h="1800000" stroke="0" extrusionOk="0">
                    <a:moveTo>
                      <a:pt x="0" y="900000"/>
                    </a:moveTo>
                    <a:cubicBezTo>
                      <a:pt x="47089" y="314050"/>
                      <a:pt x="309213" y="-94556"/>
                      <a:pt x="882265" y="0"/>
                    </a:cubicBezTo>
                    <a:cubicBezTo>
                      <a:pt x="1485366" y="45980"/>
                      <a:pt x="1809228" y="412381"/>
                      <a:pt x="1764530" y="900000"/>
                    </a:cubicBezTo>
                    <a:cubicBezTo>
                      <a:pt x="1654959" y="1355159"/>
                      <a:pt x="1342504" y="1671297"/>
                      <a:pt x="882265" y="1800000"/>
                    </a:cubicBezTo>
                    <a:cubicBezTo>
                      <a:pt x="519923" y="1821595"/>
                      <a:pt x="-49040" y="1475767"/>
                      <a:pt x="0" y="900000"/>
                    </a:cubicBezTo>
                    <a:close/>
                  </a:path>
                </a:pathLst>
              </a:custGeom>
              <a:solidFill>
                <a:srgbClr val="C00000">
                  <a:alpha val="24000"/>
                </a:srgbClr>
              </a:solidFill>
              <a:ln w="19050">
                <a:solidFill>
                  <a:srgbClr val="C00000"/>
                </a:solidFill>
                <a:prstDash val="dash"/>
                <a:extLst>
                  <a:ext uri="{C807C97D-BFC1-408E-A445-0C87EB9F89A2}">
                    <ask:lineSketchStyleProps xmlns:ask="http://schemas.microsoft.com/office/drawing/2018/sketchyshapes" sd="388281351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200"/>
              </a:p>
            </p:txBody>
          </p:sp>
          <p:sp>
            <p:nvSpPr>
              <p:cNvPr id="31" name="Rectangle 30">
                <a:extLst>
                  <a:ext uri="{FF2B5EF4-FFF2-40B4-BE49-F238E27FC236}">
                    <a16:creationId xmlns:a16="http://schemas.microsoft.com/office/drawing/2014/main" id="{25C0E300-3F51-1247-B1E1-AA71B73FC07D}"/>
                  </a:ext>
                </a:extLst>
              </p:cNvPr>
              <p:cNvSpPr/>
              <p:nvPr/>
            </p:nvSpPr>
            <p:spPr>
              <a:xfrm>
                <a:off x="4831143" y="3104488"/>
                <a:ext cx="1764530" cy="1361896"/>
              </a:xfrm>
              <a:prstGeom prst="rect">
                <a:avLst/>
              </a:prstGeom>
            </p:spPr>
            <p:txBody>
              <a:bodyPr wrap="square">
                <a:spAutoFit/>
              </a:bodyPr>
              <a:lstStyle/>
              <a:p>
                <a:pPr algn="ctr"/>
                <a:r>
                  <a:rPr lang="ca-ES" b="1" dirty="0">
                    <a:latin typeface="Calibri Light" panose="020F0302020204030204" pitchFamily="34" charset="0"/>
                    <a:ea typeface="Times New Roman" panose="02020603050405020304" pitchFamily="18" charset="0"/>
                  </a:rPr>
                  <a:t>DEFINITÒRIES</a:t>
                </a:r>
                <a:r>
                  <a:rPr lang="ca-ES" dirty="0">
                    <a:latin typeface="Calibri Light" panose="020F0302020204030204" pitchFamily="34" charset="0"/>
                    <a:ea typeface="Times New Roman" panose="02020603050405020304" pitchFamily="18" charset="0"/>
                  </a:rPr>
                  <a:t> </a:t>
                </a:r>
              </a:p>
              <a:p>
                <a:pPr algn="ctr"/>
                <a:r>
                  <a:rPr lang="ca-ES" dirty="0">
                    <a:latin typeface="Calibri Light" panose="020F0302020204030204" pitchFamily="34" charset="0"/>
                    <a:ea typeface="Times New Roman" panose="02020603050405020304" pitchFamily="18" charset="0"/>
                  </a:rPr>
                  <a:t>DE LES </a:t>
                </a:r>
                <a:r>
                  <a:rPr lang="ca-ES" b="1" dirty="0">
                    <a:latin typeface="Calibri Light" panose="020F0302020204030204" pitchFamily="34" charset="0"/>
                    <a:ea typeface="Times New Roman" panose="02020603050405020304" pitchFamily="18" charset="0"/>
                  </a:rPr>
                  <a:t>CARACTERÍSTIQUES </a:t>
                </a:r>
              </a:p>
              <a:p>
                <a:pPr algn="ctr"/>
                <a:r>
                  <a:rPr lang="ca-ES" dirty="0">
                    <a:latin typeface="Calibri Light" panose="020F0302020204030204" pitchFamily="34" charset="0"/>
                    <a:ea typeface="Times New Roman" panose="02020603050405020304" pitchFamily="18" charset="0"/>
                  </a:rPr>
                  <a:t>DE L’AGÈNCIA</a:t>
                </a:r>
              </a:p>
              <a:p>
                <a:pPr algn="ctr"/>
                <a:endParaRPr lang="ca-ES" dirty="0">
                  <a:latin typeface="Calibri Light" panose="020F0302020204030204" pitchFamily="34" charset="0"/>
                  <a:ea typeface="Times New Roman" panose="02020603050405020304" pitchFamily="18" charset="0"/>
                </a:endParaRPr>
              </a:p>
            </p:txBody>
          </p:sp>
        </p:grpSp>
        <p:grpSp>
          <p:nvGrpSpPr>
            <p:cNvPr id="18" name="Group 10">
              <a:extLst>
                <a:ext uri="{FF2B5EF4-FFF2-40B4-BE49-F238E27FC236}">
                  <a16:creationId xmlns:a16="http://schemas.microsoft.com/office/drawing/2014/main" id="{7B7CB09D-C6F0-2443-8F2E-4489E95843F1}"/>
                </a:ext>
              </a:extLst>
            </p:cNvPr>
            <p:cNvGrpSpPr/>
            <p:nvPr/>
          </p:nvGrpSpPr>
          <p:grpSpPr>
            <a:xfrm>
              <a:off x="5706724" y="3264694"/>
              <a:ext cx="2862728" cy="1356107"/>
              <a:chOff x="3843122" y="3505943"/>
              <a:chExt cx="2862728" cy="1356107"/>
            </a:xfrm>
          </p:grpSpPr>
          <p:pic>
            <p:nvPicPr>
              <p:cNvPr id="28" name="Picture 54">
                <a:extLst>
                  <a:ext uri="{FF2B5EF4-FFF2-40B4-BE49-F238E27FC236}">
                    <a16:creationId xmlns:a16="http://schemas.microsoft.com/office/drawing/2014/main" id="{ABFC0CB3-BF1D-604F-954A-FEACC7455054}"/>
                  </a:ext>
                </a:extLst>
              </p:cNvPr>
              <p:cNvPicPr>
                <a:picLocks noChangeAspect="1"/>
              </p:cNvPicPr>
              <p:nvPr/>
            </p:nvPicPr>
            <p:blipFill>
              <a:blip r:embed="rId2">
                <a:biLevel thresh="75000"/>
              </a:blip>
              <a:stretch>
                <a:fillRect/>
              </a:stretch>
            </p:blipFill>
            <p:spPr>
              <a:xfrm>
                <a:off x="3843122" y="3505943"/>
                <a:ext cx="436657" cy="397689"/>
              </a:xfrm>
              <a:prstGeom prst="rect">
                <a:avLst/>
              </a:prstGeom>
            </p:spPr>
          </p:pic>
          <p:sp>
            <p:nvSpPr>
              <p:cNvPr id="29" name="TextBox 64">
                <a:extLst>
                  <a:ext uri="{FF2B5EF4-FFF2-40B4-BE49-F238E27FC236}">
                    <a16:creationId xmlns:a16="http://schemas.microsoft.com/office/drawing/2014/main" id="{4280BC98-0D4F-1045-A167-6D1C92265ACF}"/>
                  </a:ext>
                </a:extLst>
              </p:cNvPr>
              <p:cNvSpPr txBox="1"/>
              <p:nvPr/>
            </p:nvSpPr>
            <p:spPr>
              <a:xfrm>
                <a:off x="4621026" y="4307672"/>
                <a:ext cx="2084824" cy="554378"/>
              </a:xfrm>
              <a:prstGeom prst="rect">
                <a:avLst/>
              </a:prstGeom>
              <a:noFill/>
            </p:spPr>
            <p:txBody>
              <a:bodyPr wrap="square">
                <a:spAutoFit/>
              </a:bodyPr>
              <a:lstStyle/>
              <a:p>
                <a:pPr lvl="0">
                  <a:lnSpc>
                    <a:spcPts val="4060"/>
                  </a:lnSpc>
                </a:pPr>
                <a:r>
                  <a:rPr lang="ca-ES"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REGULADORES</a:t>
                </a:r>
                <a:endParaRPr lang="en-ES"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grpSp>
        <p:grpSp>
          <p:nvGrpSpPr>
            <p:cNvPr id="19" name="Group 9">
              <a:extLst>
                <a:ext uri="{FF2B5EF4-FFF2-40B4-BE49-F238E27FC236}">
                  <a16:creationId xmlns:a16="http://schemas.microsoft.com/office/drawing/2014/main" id="{1C234BDE-C14A-2A4F-B382-565582905F78}"/>
                </a:ext>
              </a:extLst>
            </p:cNvPr>
            <p:cNvGrpSpPr/>
            <p:nvPr/>
          </p:nvGrpSpPr>
          <p:grpSpPr>
            <a:xfrm>
              <a:off x="2648694" y="4074117"/>
              <a:ext cx="1321893" cy="581904"/>
              <a:chOff x="381039" y="3580134"/>
              <a:chExt cx="1321893" cy="581904"/>
            </a:xfrm>
          </p:grpSpPr>
          <p:pic>
            <p:nvPicPr>
              <p:cNvPr id="26" name="Picture 62">
                <a:extLst>
                  <a:ext uri="{FF2B5EF4-FFF2-40B4-BE49-F238E27FC236}">
                    <a16:creationId xmlns:a16="http://schemas.microsoft.com/office/drawing/2014/main" id="{C8209E93-05BA-0346-AEE9-C9B86B6D6FB6}"/>
                  </a:ext>
                </a:extLst>
              </p:cNvPr>
              <p:cNvPicPr>
                <a:picLocks noChangeAspect="1"/>
              </p:cNvPicPr>
              <p:nvPr/>
            </p:nvPicPr>
            <p:blipFill>
              <a:blip r:embed="rId2">
                <a:biLevel thresh="75000"/>
              </a:blip>
              <a:stretch>
                <a:fillRect/>
              </a:stretch>
            </p:blipFill>
            <p:spPr>
              <a:xfrm>
                <a:off x="1240355" y="3740741"/>
                <a:ext cx="462577" cy="421297"/>
              </a:xfrm>
              <a:prstGeom prst="rect">
                <a:avLst/>
              </a:prstGeom>
            </p:spPr>
          </p:pic>
          <p:sp>
            <p:nvSpPr>
              <p:cNvPr id="27" name="TextBox 65">
                <a:extLst>
                  <a:ext uri="{FF2B5EF4-FFF2-40B4-BE49-F238E27FC236}">
                    <a16:creationId xmlns:a16="http://schemas.microsoft.com/office/drawing/2014/main" id="{7FD286ED-A153-9949-99BA-52C9E7097EAF}"/>
                  </a:ext>
                </a:extLst>
              </p:cNvPr>
              <p:cNvSpPr txBox="1"/>
              <p:nvPr/>
            </p:nvSpPr>
            <p:spPr>
              <a:xfrm>
                <a:off x="381039" y="3580134"/>
                <a:ext cx="1297132" cy="554378"/>
              </a:xfrm>
              <a:prstGeom prst="rect">
                <a:avLst/>
              </a:prstGeom>
              <a:noFill/>
            </p:spPr>
            <p:txBody>
              <a:bodyPr wrap="square">
                <a:spAutoFit/>
              </a:bodyPr>
              <a:lstStyle>
                <a:defPPr>
                  <a:defRPr lang="en-ES"/>
                </a:defPPr>
                <a:lvl1pPr marL="457200" lvl="0" indent="-457200">
                  <a:lnSpc>
                    <a:spcPts val="4060"/>
                  </a:lnSpc>
                  <a:buFont typeface="Wingdings" pitchFamily="2" charset="2"/>
                  <a:buChar char="§"/>
                  <a:defRPr sz="2800" b="1">
                    <a:effectLst/>
                    <a:latin typeface="+mj-lt"/>
                    <a:ea typeface="Calibri" panose="020F0502020204030204" pitchFamily="34" charset="0"/>
                    <a:cs typeface="Times New Roman" panose="02020603050405020304" pitchFamily="18" charset="0"/>
                  </a:defRPr>
                </a:lvl1pPr>
              </a:lstStyle>
              <a:p>
                <a:pPr marL="0" indent="0">
                  <a:buNone/>
                </a:pPr>
                <a:r>
                  <a:rPr lang="ca-ES" sz="1800" dirty="0">
                    <a:solidFill>
                      <a:schemeClr val="tx1">
                        <a:lumMod val="75000"/>
                        <a:lumOff val="25000"/>
                      </a:schemeClr>
                    </a:solidFill>
                  </a:rPr>
                  <a:t>GESTIÓ</a:t>
                </a:r>
                <a:endParaRPr lang="en-ES" sz="1800" dirty="0">
                  <a:solidFill>
                    <a:schemeClr val="tx1">
                      <a:lumMod val="75000"/>
                      <a:lumOff val="25000"/>
                    </a:schemeClr>
                  </a:solidFill>
                </a:endParaRPr>
              </a:p>
            </p:txBody>
          </p:sp>
        </p:grpSp>
        <p:grpSp>
          <p:nvGrpSpPr>
            <p:cNvPr id="20" name="Group 7">
              <a:extLst>
                <a:ext uri="{FF2B5EF4-FFF2-40B4-BE49-F238E27FC236}">
                  <a16:creationId xmlns:a16="http://schemas.microsoft.com/office/drawing/2014/main" id="{57B63EB1-2D5E-C04A-9D4B-B46FC3FC293E}"/>
                </a:ext>
              </a:extLst>
            </p:cNvPr>
            <p:cNvGrpSpPr/>
            <p:nvPr/>
          </p:nvGrpSpPr>
          <p:grpSpPr>
            <a:xfrm>
              <a:off x="2615959" y="5199686"/>
              <a:ext cx="2659734" cy="554378"/>
              <a:chOff x="88203" y="4588683"/>
              <a:chExt cx="2659734" cy="554378"/>
            </a:xfrm>
          </p:grpSpPr>
          <p:pic>
            <p:nvPicPr>
              <p:cNvPr id="24" name="Picture 63">
                <a:extLst>
                  <a:ext uri="{FF2B5EF4-FFF2-40B4-BE49-F238E27FC236}">
                    <a16:creationId xmlns:a16="http://schemas.microsoft.com/office/drawing/2014/main" id="{16121CC9-EC01-884F-8540-1ABBE5A9D5A1}"/>
                  </a:ext>
                </a:extLst>
              </p:cNvPr>
              <p:cNvPicPr>
                <a:picLocks noChangeAspect="1"/>
              </p:cNvPicPr>
              <p:nvPr/>
            </p:nvPicPr>
            <p:blipFill>
              <a:blip r:embed="rId2">
                <a:biLevel thresh="75000"/>
              </a:blip>
              <a:stretch>
                <a:fillRect/>
              </a:stretch>
            </p:blipFill>
            <p:spPr>
              <a:xfrm>
                <a:off x="1719559" y="4735642"/>
                <a:ext cx="380805" cy="346822"/>
              </a:xfrm>
              <a:prstGeom prst="rect">
                <a:avLst/>
              </a:prstGeom>
            </p:spPr>
          </p:pic>
          <p:sp>
            <p:nvSpPr>
              <p:cNvPr id="25" name="TextBox 66">
                <a:extLst>
                  <a:ext uri="{FF2B5EF4-FFF2-40B4-BE49-F238E27FC236}">
                    <a16:creationId xmlns:a16="http://schemas.microsoft.com/office/drawing/2014/main" id="{6F0E3A18-C040-624D-B36C-2C4DD919D2CF}"/>
                  </a:ext>
                </a:extLst>
              </p:cNvPr>
              <p:cNvSpPr txBox="1"/>
              <p:nvPr/>
            </p:nvSpPr>
            <p:spPr>
              <a:xfrm>
                <a:off x="88203" y="4588683"/>
                <a:ext cx="2659734" cy="554378"/>
              </a:xfrm>
              <a:prstGeom prst="rect">
                <a:avLst/>
              </a:prstGeom>
              <a:noFill/>
            </p:spPr>
            <p:txBody>
              <a:bodyPr wrap="square">
                <a:spAutoFit/>
              </a:bodyPr>
              <a:lstStyle>
                <a:defPPr>
                  <a:defRPr lang="en-ES"/>
                </a:defPPr>
                <a:lvl1pPr marL="457200" lvl="0" indent="-457200">
                  <a:lnSpc>
                    <a:spcPts val="4060"/>
                  </a:lnSpc>
                  <a:buFont typeface="Wingdings" pitchFamily="2" charset="2"/>
                  <a:buChar char="§"/>
                  <a:defRPr sz="2800" b="1">
                    <a:effectLst/>
                    <a:latin typeface="+mj-lt"/>
                    <a:ea typeface="Calibri" panose="020F0502020204030204" pitchFamily="34" charset="0"/>
                    <a:cs typeface="Times New Roman" panose="02020603050405020304" pitchFamily="18" charset="0"/>
                  </a:defRPr>
                </a:lvl1pPr>
              </a:lstStyle>
              <a:p>
                <a:pPr marL="0" indent="0">
                  <a:buNone/>
                </a:pPr>
                <a:r>
                  <a:rPr lang="ca-ES" sz="1800" dirty="0">
                    <a:solidFill>
                      <a:srgbClr val="FF0000"/>
                    </a:solidFill>
                    <a:latin typeface="+mn-lt"/>
                  </a:rPr>
                  <a:t>CONTRACTACIÓ</a:t>
                </a:r>
                <a:endParaRPr lang="en-ES" sz="1800" dirty="0">
                  <a:solidFill>
                    <a:srgbClr val="FF0000"/>
                  </a:solidFill>
                  <a:latin typeface="+mn-lt"/>
                </a:endParaRPr>
              </a:p>
            </p:txBody>
          </p:sp>
        </p:grpSp>
        <p:grpSp>
          <p:nvGrpSpPr>
            <p:cNvPr id="21" name="Group 8">
              <a:extLst>
                <a:ext uri="{FF2B5EF4-FFF2-40B4-BE49-F238E27FC236}">
                  <a16:creationId xmlns:a16="http://schemas.microsoft.com/office/drawing/2014/main" id="{3D478553-F007-E446-AC80-12DF2145DAB1}"/>
                </a:ext>
              </a:extLst>
            </p:cNvPr>
            <p:cNvGrpSpPr/>
            <p:nvPr/>
          </p:nvGrpSpPr>
          <p:grpSpPr>
            <a:xfrm>
              <a:off x="5242548" y="3118989"/>
              <a:ext cx="2532984" cy="1509506"/>
              <a:chOff x="2374036" y="2590761"/>
              <a:chExt cx="2532984" cy="1509506"/>
            </a:xfrm>
          </p:grpSpPr>
          <p:pic>
            <p:nvPicPr>
              <p:cNvPr id="22" name="Picture 55">
                <a:extLst>
                  <a:ext uri="{FF2B5EF4-FFF2-40B4-BE49-F238E27FC236}">
                    <a16:creationId xmlns:a16="http://schemas.microsoft.com/office/drawing/2014/main" id="{B6E9E140-DA05-A944-B4E6-7DA44A33BF05}"/>
                  </a:ext>
                </a:extLst>
              </p:cNvPr>
              <p:cNvPicPr>
                <a:picLocks noChangeAspect="1"/>
              </p:cNvPicPr>
              <p:nvPr/>
            </p:nvPicPr>
            <p:blipFill>
              <a:blip r:embed="rId2">
                <a:biLevel thresh="75000"/>
              </a:blip>
              <a:stretch>
                <a:fillRect/>
              </a:stretch>
            </p:blipFill>
            <p:spPr>
              <a:xfrm>
                <a:off x="3175074" y="3655041"/>
                <a:ext cx="488851" cy="445226"/>
              </a:xfrm>
              <a:prstGeom prst="rect">
                <a:avLst/>
              </a:prstGeom>
            </p:spPr>
          </p:pic>
          <p:sp>
            <p:nvSpPr>
              <p:cNvPr id="23" name="TextBox 67">
                <a:extLst>
                  <a:ext uri="{FF2B5EF4-FFF2-40B4-BE49-F238E27FC236}">
                    <a16:creationId xmlns:a16="http://schemas.microsoft.com/office/drawing/2014/main" id="{955DCE30-395A-144B-9B3B-DD4480A09782}"/>
                  </a:ext>
                </a:extLst>
              </p:cNvPr>
              <p:cNvSpPr txBox="1"/>
              <p:nvPr/>
            </p:nvSpPr>
            <p:spPr>
              <a:xfrm>
                <a:off x="2374036" y="2590761"/>
                <a:ext cx="2532984" cy="554378"/>
              </a:xfrm>
              <a:prstGeom prst="rect">
                <a:avLst/>
              </a:prstGeom>
              <a:noFill/>
            </p:spPr>
            <p:txBody>
              <a:bodyPr wrap="square">
                <a:spAutoFit/>
              </a:bodyPr>
              <a:lstStyle>
                <a:defPPr>
                  <a:defRPr lang="en-ES"/>
                </a:defPPr>
                <a:lvl1pPr marL="457200" lvl="0" indent="-457200">
                  <a:lnSpc>
                    <a:spcPts val="4060"/>
                  </a:lnSpc>
                  <a:buFont typeface="Wingdings" pitchFamily="2" charset="2"/>
                  <a:buChar char="§"/>
                  <a:defRPr sz="2800" b="1">
                    <a:effectLst/>
                    <a:latin typeface="+mj-lt"/>
                    <a:ea typeface="Calibri" panose="020F0502020204030204" pitchFamily="34" charset="0"/>
                    <a:cs typeface="Times New Roman" panose="02020603050405020304" pitchFamily="18" charset="0"/>
                  </a:defRPr>
                </a:lvl1pPr>
              </a:lstStyle>
              <a:p>
                <a:pPr marL="0" indent="0" algn="r">
                  <a:buNone/>
                </a:pPr>
                <a:r>
                  <a:rPr lang="ca-ES" sz="1800" dirty="0">
                    <a:solidFill>
                      <a:srgbClr val="FF0000"/>
                    </a:solidFill>
                    <a:latin typeface="+mn-lt"/>
                  </a:rPr>
                  <a:t>FINANÇAMENT</a:t>
                </a:r>
                <a:endParaRPr lang="en-ES" sz="1800" b="0" dirty="0">
                  <a:solidFill>
                    <a:srgbClr val="FF0000"/>
                  </a:solidFill>
                  <a:latin typeface="+mn-lt"/>
                </a:endParaRPr>
              </a:p>
            </p:txBody>
          </p:sp>
        </p:grpSp>
      </p:grpSp>
      <p:grpSp>
        <p:nvGrpSpPr>
          <p:cNvPr id="34" name="Group 2">
            <a:extLst>
              <a:ext uri="{FF2B5EF4-FFF2-40B4-BE49-F238E27FC236}">
                <a16:creationId xmlns:a16="http://schemas.microsoft.com/office/drawing/2014/main" id="{D608153B-3468-AA4D-8E2B-C501C76611C6}"/>
              </a:ext>
            </a:extLst>
          </p:cNvPr>
          <p:cNvGrpSpPr/>
          <p:nvPr/>
        </p:nvGrpSpPr>
        <p:grpSpPr>
          <a:xfrm>
            <a:off x="3903308" y="3943529"/>
            <a:ext cx="5349212" cy="2351779"/>
            <a:chOff x="7492533" y="2057953"/>
            <a:chExt cx="5042846" cy="2109264"/>
          </a:xfrm>
        </p:grpSpPr>
        <p:grpSp>
          <p:nvGrpSpPr>
            <p:cNvPr id="37" name="Group 12">
              <a:extLst>
                <a:ext uri="{FF2B5EF4-FFF2-40B4-BE49-F238E27FC236}">
                  <a16:creationId xmlns:a16="http://schemas.microsoft.com/office/drawing/2014/main" id="{B4552149-D075-7D4C-9AA5-1C6C022DA4E8}"/>
                </a:ext>
              </a:extLst>
            </p:cNvPr>
            <p:cNvGrpSpPr/>
            <p:nvPr/>
          </p:nvGrpSpPr>
          <p:grpSpPr>
            <a:xfrm>
              <a:off x="10541897" y="2979246"/>
              <a:ext cx="1993482" cy="646331"/>
              <a:chOff x="10546751" y="3801785"/>
              <a:chExt cx="1993482" cy="646331"/>
            </a:xfrm>
          </p:grpSpPr>
          <p:pic>
            <p:nvPicPr>
              <p:cNvPr id="55" name="Picture 35">
                <a:extLst>
                  <a:ext uri="{FF2B5EF4-FFF2-40B4-BE49-F238E27FC236}">
                    <a16:creationId xmlns:a16="http://schemas.microsoft.com/office/drawing/2014/main" id="{AAE56E0C-2003-E94A-8C8D-A8E148828D6D}"/>
                  </a:ext>
                </a:extLst>
              </p:cNvPr>
              <p:cNvPicPr>
                <a:picLocks noChangeAspect="1"/>
              </p:cNvPicPr>
              <p:nvPr/>
            </p:nvPicPr>
            <p:blipFill>
              <a:blip r:embed="rId2">
                <a:biLevel thresh="75000"/>
              </a:blip>
              <a:stretch>
                <a:fillRect/>
              </a:stretch>
            </p:blipFill>
            <p:spPr>
              <a:xfrm>
                <a:off x="10546751" y="3900405"/>
                <a:ext cx="295047" cy="268717"/>
              </a:xfrm>
              <a:prstGeom prst="rect">
                <a:avLst/>
              </a:prstGeom>
            </p:spPr>
          </p:pic>
          <p:sp>
            <p:nvSpPr>
              <p:cNvPr id="56" name="Rectangle 55">
                <a:extLst>
                  <a:ext uri="{FF2B5EF4-FFF2-40B4-BE49-F238E27FC236}">
                    <a16:creationId xmlns:a16="http://schemas.microsoft.com/office/drawing/2014/main" id="{3022387B-705B-B64B-AADC-19D347C5D8AD}"/>
                  </a:ext>
                </a:extLst>
              </p:cNvPr>
              <p:cNvSpPr/>
              <p:nvPr/>
            </p:nvSpPr>
            <p:spPr>
              <a:xfrm>
                <a:off x="10788161" y="3801785"/>
                <a:ext cx="1752072" cy="646331"/>
              </a:xfrm>
              <a:prstGeom prst="rect">
                <a:avLst/>
              </a:prstGeom>
            </p:spPr>
            <p:txBody>
              <a:bodyPr wrap="square">
                <a:spAutoFit/>
              </a:bodyPr>
              <a:lstStyle/>
              <a:p>
                <a:r>
                  <a:rPr lang="ca-ES" b="1" dirty="0">
                    <a:solidFill>
                      <a:srgbClr val="FF0000"/>
                    </a:solidFill>
                    <a:cs typeface="Times New Roman" panose="02020603050405020304" pitchFamily="18" charset="0"/>
                  </a:rPr>
                  <a:t>GOVERNANÇA TERRITORIAL</a:t>
                </a:r>
                <a:endParaRPr lang="en-ES" b="1" dirty="0">
                  <a:solidFill>
                    <a:srgbClr val="FF0000"/>
                  </a:solidFill>
                  <a:cs typeface="Times New Roman" panose="02020603050405020304" pitchFamily="18" charset="0"/>
                </a:endParaRPr>
              </a:p>
            </p:txBody>
          </p:sp>
        </p:grpSp>
        <p:grpSp>
          <p:nvGrpSpPr>
            <p:cNvPr id="38" name="Group 68">
              <a:extLst>
                <a:ext uri="{FF2B5EF4-FFF2-40B4-BE49-F238E27FC236}">
                  <a16:creationId xmlns:a16="http://schemas.microsoft.com/office/drawing/2014/main" id="{25BB605F-A012-B547-8273-149053CC5D9B}"/>
                </a:ext>
              </a:extLst>
            </p:cNvPr>
            <p:cNvGrpSpPr/>
            <p:nvPr/>
          </p:nvGrpSpPr>
          <p:grpSpPr>
            <a:xfrm>
              <a:off x="8922718" y="2468316"/>
              <a:ext cx="1575887" cy="1473651"/>
              <a:chOff x="5172307" y="2820605"/>
              <a:chExt cx="1388180" cy="1358506"/>
            </a:xfrm>
          </p:grpSpPr>
          <p:sp>
            <p:nvSpPr>
              <p:cNvPr id="53" name="Oval 69">
                <a:extLst>
                  <a:ext uri="{FF2B5EF4-FFF2-40B4-BE49-F238E27FC236}">
                    <a16:creationId xmlns:a16="http://schemas.microsoft.com/office/drawing/2014/main" id="{F51921C3-CBF9-FB43-BFFF-AC93437C0099}"/>
                  </a:ext>
                </a:extLst>
              </p:cNvPr>
              <p:cNvSpPr>
                <a:spLocks noChangeAspect="1"/>
              </p:cNvSpPr>
              <p:nvPr/>
            </p:nvSpPr>
            <p:spPr>
              <a:xfrm>
                <a:off x="5228751" y="2820605"/>
                <a:ext cx="1331736" cy="1358506"/>
              </a:xfrm>
              <a:custGeom>
                <a:avLst/>
                <a:gdLst>
                  <a:gd name="connsiteX0" fmla="*/ 0 w 1331736"/>
                  <a:gd name="connsiteY0" fmla="*/ 679253 h 1358506"/>
                  <a:gd name="connsiteX1" fmla="*/ 665868 w 1331736"/>
                  <a:gd name="connsiteY1" fmla="*/ 0 h 1358506"/>
                  <a:gd name="connsiteX2" fmla="*/ 1331736 w 1331736"/>
                  <a:gd name="connsiteY2" fmla="*/ 679253 h 1358506"/>
                  <a:gd name="connsiteX3" fmla="*/ 665868 w 1331736"/>
                  <a:gd name="connsiteY3" fmla="*/ 1358506 h 1358506"/>
                  <a:gd name="connsiteX4" fmla="*/ 0 w 1331736"/>
                  <a:gd name="connsiteY4" fmla="*/ 679253 h 135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736" h="1358506" fill="none" extrusionOk="0">
                    <a:moveTo>
                      <a:pt x="0" y="679253"/>
                    </a:moveTo>
                    <a:cubicBezTo>
                      <a:pt x="-524" y="279024"/>
                      <a:pt x="221354" y="-61133"/>
                      <a:pt x="665868" y="0"/>
                    </a:cubicBezTo>
                    <a:cubicBezTo>
                      <a:pt x="1102300" y="-13070"/>
                      <a:pt x="1339126" y="297673"/>
                      <a:pt x="1331736" y="679253"/>
                    </a:cubicBezTo>
                    <a:cubicBezTo>
                      <a:pt x="1353723" y="1161443"/>
                      <a:pt x="1024016" y="1318305"/>
                      <a:pt x="665868" y="1358506"/>
                    </a:cubicBezTo>
                    <a:cubicBezTo>
                      <a:pt x="284476" y="1356792"/>
                      <a:pt x="-60259" y="980567"/>
                      <a:pt x="0" y="679253"/>
                    </a:cubicBezTo>
                    <a:close/>
                  </a:path>
                  <a:path w="1331736" h="1358506" stroke="0" extrusionOk="0">
                    <a:moveTo>
                      <a:pt x="0" y="679253"/>
                    </a:moveTo>
                    <a:cubicBezTo>
                      <a:pt x="45161" y="218857"/>
                      <a:pt x="292272" y="-6444"/>
                      <a:pt x="665868" y="0"/>
                    </a:cubicBezTo>
                    <a:cubicBezTo>
                      <a:pt x="1063636" y="11915"/>
                      <a:pt x="1435140" y="325944"/>
                      <a:pt x="1331736" y="679253"/>
                    </a:cubicBezTo>
                    <a:cubicBezTo>
                      <a:pt x="1254914" y="1025020"/>
                      <a:pt x="1026246" y="1323399"/>
                      <a:pt x="665868" y="1358506"/>
                    </a:cubicBezTo>
                    <a:cubicBezTo>
                      <a:pt x="352127" y="1367843"/>
                      <a:pt x="-21146" y="1088333"/>
                      <a:pt x="0" y="679253"/>
                    </a:cubicBezTo>
                    <a:close/>
                  </a:path>
                </a:pathLst>
              </a:custGeom>
              <a:solidFill>
                <a:srgbClr val="C00000">
                  <a:alpha val="24000"/>
                </a:srgbClr>
              </a:solidFill>
              <a:ln w="19050">
                <a:solidFill>
                  <a:srgbClr val="C00000"/>
                </a:solidFill>
                <a:prstDash val="dash"/>
                <a:extLst>
                  <a:ext uri="{C807C97D-BFC1-408E-A445-0C87EB9F89A2}">
                    <ask:lineSketchStyleProps xmlns:ask="http://schemas.microsoft.com/office/drawing/2018/sketchyshapes" sd="3882813513">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sz="1200"/>
              </a:p>
            </p:txBody>
          </p:sp>
          <p:sp>
            <p:nvSpPr>
              <p:cNvPr id="54" name="Rectangle 53">
                <a:extLst>
                  <a:ext uri="{FF2B5EF4-FFF2-40B4-BE49-F238E27FC236}">
                    <a16:creationId xmlns:a16="http://schemas.microsoft.com/office/drawing/2014/main" id="{A5375483-43E1-AA43-A383-901386A9BD86}"/>
                  </a:ext>
                </a:extLst>
              </p:cNvPr>
              <p:cNvSpPr/>
              <p:nvPr/>
            </p:nvSpPr>
            <p:spPr>
              <a:xfrm>
                <a:off x="5172307" y="3165058"/>
                <a:ext cx="1331736" cy="851185"/>
              </a:xfrm>
              <a:prstGeom prst="rect">
                <a:avLst/>
              </a:prstGeom>
            </p:spPr>
            <p:txBody>
              <a:bodyPr wrap="square">
                <a:spAutoFit/>
              </a:bodyPr>
              <a:lstStyle/>
              <a:p>
                <a:pPr algn="ctr"/>
                <a:r>
                  <a:rPr lang="ca-ES" b="1" dirty="0">
                    <a:latin typeface="Calibri Light" panose="020F0302020204030204" pitchFamily="34" charset="0"/>
                    <a:ea typeface="Times New Roman" panose="02020603050405020304" pitchFamily="18" charset="0"/>
                  </a:rPr>
                  <a:t>ALTRES FUNCIONS</a:t>
                </a:r>
                <a:endParaRPr lang="ca-ES" dirty="0">
                  <a:latin typeface="Calibri Light" panose="020F0302020204030204" pitchFamily="34" charset="0"/>
                  <a:ea typeface="Times New Roman" panose="02020603050405020304" pitchFamily="18" charset="0"/>
                </a:endParaRPr>
              </a:p>
              <a:p>
                <a:pPr algn="ctr"/>
                <a:endParaRPr lang="ca-ES" dirty="0">
                  <a:latin typeface="Calibri Light" panose="020F0302020204030204" pitchFamily="34" charset="0"/>
                  <a:ea typeface="Times New Roman" panose="02020603050405020304" pitchFamily="18" charset="0"/>
                </a:endParaRPr>
              </a:p>
            </p:txBody>
          </p:sp>
        </p:grpSp>
        <p:grpSp>
          <p:nvGrpSpPr>
            <p:cNvPr id="39" name="Group 13">
              <a:extLst>
                <a:ext uri="{FF2B5EF4-FFF2-40B4-BE49-F238E27FC236}">
                  <a16:creationId xmlns:a16="http://schemas.microsoft.com/office/drawing/2014/main" id="{79199A6A-84CA-014C-A934-A05B7F2EE1CA}"/>
                </a:ext>
              </a:extLst>
            </p:cNvPr>
            <p:cNvGrpSpPr/>
            <p:nvPr/>
          </p:nvGrpSpPr>
          <p:grpSpPr>
            <a:xfrm>
              <a:off x="10167226" y="2113152"/>
              <a:ext cx="1719215" cy="369332"/>
              <a:chOff x="9226077" y="3085808"/>
              <a:chExt cx="1719215" cy="369332"/>
            </a:xfrm>
          </p:grpSpPr>
          <p:pic>
            <p:nvPicPr>
              <p:cNvPr id="51" name="Picture 32">
                <a:extLst>
                  <a:ext uri="{FF2B5EF4-FFF2-40B4-BE49-F238E27FC236}">
                    <a16:creationId xmlns:a16="http://schemas.microsoft.com/office/drawing/2014/main" id="{D822709A-2FC6-BE41-8444-8EC92A12FD95}"/>
                  </a:ext>
                </a:extLst>
              </p:cNvPr>
              <p:cNvPicPr>
                <a:picLocks noChangeAspect="1"/>
              </p:cNvPicPr>
              <p:nvPr/>
            </p:nvPicPr>
            <p:blipFill>
              <a:blip r:embed="rId2">
                <a:biLevel thresh="75000"/>
              </a:blip>
              <a:stretch>
                <a:fillRect/>
              </a:stretch>
            </p:blipFill>
            <p:spPr>
              <a:xfrm>
                <a:off x="9226077" y="3111549"/>
                <a:ext cx="295047" cy="268717"/>
              </a:xfrm>
              <a:prstGeom prst="rect">
                <a:avLst/>
              </a:prstGeom>
            </p:spPr>
          </p:pic>
          <p:sp>
            <p:nvSpPr>
              <p:cNvPr id="52" name="TextBox 39">
                <a:extLst>
                  <a:ext uri="{FF2B5EF4-FFF2-40B4-BE49-F238E27FC236}">
                    <a16:creationId xmlns:a16="http://schemas.microsoft.com/office/drawing/2014/main" id="{77AD5582-0112-2C4B-9653-61C629D5C84A}"/>
                  </a:ext>
                </a:extLst>
              </p:cNvPr>
              <p:cNvSpPr txBox="1"/>
              <p:nvPr/>
            </p:nvSpPr>
            <p:spPr>
              <a:xfrm>
                <a:off x="9437991" y="3085808"/>
                <a:ext cx="1507301" cy="369332"/>
              </a:xfrm>
              <a:prstGeom prst="rect">
                <a:avLst/>
              </a:prstGeom>
              <a:noFill/>
            </p:spPr>
            <p:txBody>
              <a:bodyPr wrap="square">
                <a:spAutoFit/>
              </a:bodyPr>
              <a:lstStyle/>
              <a:p>
                <a:pPr algn="ctr">
                  <a:spcBef>
                    <a:spcPts val="600"/>
                  </a:spcBef>
                  <a:spcAft>
                    <a:spcPts val="600"/>
                  </a:spcAft>
                </a:pPr>
                <a:r>
                  <a:rPr lang="ca-ES" b="1" dirty="0">
                    <a:solidFill>
                      <a:schemeClr val="tx1">
                        <a:lumMod val="75000"/>
                        <a:lumOff val="25000"/>
                      </a:schemeClr>
                    </a:solidFill>
                    <a:latin typeface="+mj-lt"/>
                    <a:cs typeface="Times New Roman" panose="02020603050405020304" pitchFamily="18" charset="0"/>
                  </a:rPr>
                  <a:t>ASSESSORES</a:t>
                </a:r>
                <a:endParaRPr lang="en-ES" b="1" dirty="0">
                  <a:solidFill>
                    <a:schemeClr val="tx1">
                      <a:lumMod val="75000"/>
                      <a:lumOff val="25000"/>
                    </a:schemeClr>
                  </a:solidFill>
                  <a:latin typeface="+mj-lt"/>
                  <a:cs typeface="Times New Roman" panose="02020603050405020304" pitchFamily="18" charset="0"/>
                </a:endParaRPr>
              </a:p>
            </p:txBody>
          </p:sp>
        </p:grpSp>
        <p:grpSp>
          <p:nvGrpSpPr>
            <p:cNvPr id="40" name="Group 16">
              <a:extLst>
                <a:ext uri="{FF2B5EF4-FFF2-40B4-BE49-F238E27FC236}">
                  <a16:creationId xmlns:a16="http://schemas.microsoft.com/office/drawing/2014/main" id="{E65E3690-C429-0C4F-80DF-E9D7827573EB}"/>
                </a:ext>
              </a:extLst>
            </p:cNvPr>
            <p:cNvGrpSpPr/>
            <p:nvPr/>
          </p:nvGrpSpPr>
          <p:grpSpPr>
            <a:xfrm>
              <a:off x="7876557" y="2057953"/>
              <a:ext cx="1783241" cy="646331"/>
              <a:chOff x="7876557" y="2057953"/>
              <a:chExt cx="1783241" cy="646331"/>
            </a:xfrm>
          </p:grpSpPr>
          <p:pic>
            <p:nvPicPr>
              <p:cNvPr id="49" name="Picture 33">
                <a:extLst>
                  <a:ext uri="{FF2B5EF4-FFF2-40B4-BE49-F238E27FC236}">
                    <a16:creationId xmlns:a16="http://schemas.microsoft.com/office/drawing/2014/main" id="{AC5C12F2-01EA-FD40-81F7-0B7A91564CF0}"/>
                  </a:ext>
                </a:extLst>
              </p:cNvPr>
              <p:cNvPicPr>
                <a:picLocks noChangeAspect="1"/>
              </p:cNvPicPr>
              <p:nvPr/>
            </p:nvPicPr>
            <p:blipFill>
              <a:blip r:embed="rId2">
                <a:biLevel thresh="75000"/>
              </a:blip>
              <a:stretch>
                <a:fillRect/>
              </a:stretch>
            </p:blipFill>
            <p:spPr>
              <a:xfrm>
                <a:off x="9026981" y="2193065"/>
                <a:ext cx="295047" cy="206411"/>
              </a:xfrm>
              <a:prstGeom prst="rect">
                <a:avLst/>
              </a:prstGeom>
            </p:spPr>
          </p:pic>
          <p:sp>
            <p:nvSpPr>
              <p:cNvPr id="50" name="TextBox 41">
                <a:extLst>
                  <a:ext uri="{FF2B5EF4-FFF2-40B4-BE49-F238E27FC236}">
                    <a16:creationId xmlns:a16="http://schemas.microsoft.com/office/drawing/2014/main" id="{7FE0E5B7-95F1-C540-8A42-F089A1662C0B}"/>
                  </a:ext>
                </a:extLst>
              </p:cNvPr>
              <p:cNvSpPr txBox="1"/>
              <p:nvPr/>
            </p:nvSpPr>
            <p:spPr>
              <a:xfrm>
                <a:off x="7876557" y="2057953"/>
                <a:ext cx="1783241" cy="646331"/>
              </a:xfrm>
              <a:prstGeom prst="rect">
                <a:avLst/>
              </a:prstGeom>
              <a:noFill/>
            </p:spPr>
            <p:txBody>
              <a:bodyPr wrap="square">
                <a:spAutoFit/>
              </a:bodyPr>
              <a:lstStyle/>
              <a:p>
                <a:r>
                  <a:rPr lang="ca-ES"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RECERCA I INNOVACIÓ</a:t>
                </a:r>
                <a:endParaRPr lang="en-GB" dirty="0"/>
              </a:p>
            </p:txBody>
          </p:sp>
        </p:grpSp>
        <p:grpSp>
          <p:nvGrpSpPr>
            <p:cNvPr id="41" name="Group 15">
              <a:extLst>
                <a:ext uri="{FF2B5EF4-FFF2-40B4-BE49-F238E27FC236}">
                  <a16:creationId xmlns:a16="http://schemas.microsoft.com/office/drawing/2014/main" id="{467F8601-28F6-D04C-A2CD-DBF164FAEE97}"/>
                </a:ext>
              </a:extLst>
            </p:cNvPr>
            <p:cNvGrpSpPr/>
            <p:nvPr/>
          </p:nvGrpSpPr>
          <p:grpSpPr>
            <a:xfrm>
              <a:off x="7492533" y="3309733"/>
              <a:ext cx="1493222" cy="369332"/>
              <a:chOff x="7596585" y="3723472"/>
              <a:chExt cx="1493222" cy="369332"/>
            </a:xfrm>
          </p:grpSpPr>
          <p:pic>
            <p:nvPicPr>
              <p:cNvPr id="46" name="Picture 34">
                <a:extLst>
                  <a:ext uri="{FF2B5EF4-FFF2-40B4-BE49-F238E27FC236}">
                    <a16:creationId xmlns:a16="http://schemas.microsoft.com/office/drawing/2014/main" id="{55048A5A-27CE-8348-AA8F-36D4B6D733D4}"/>
                  </a:ext>
                </a:extLst>
              </p:cNvPr>
              <p:cNvPicPr>
                <a:picLocks noChangeAspect="1"/>
              </p:cNvPicPr>
              <p:nvPr/>
            </p:nvPicPr>
            <p:blipFill>
              <a:blip r:embed="rId2">
                <a:biLevel thresh="75000"/>
              </a:blip>
              <a:stretch>
                <a:fillRect/>
              </a:stretch>
            </p:blipFill>
            <p:spPr>
              <a:xfrm>
                <a:off x="8794760" y="3782194"/>
                <a:ext cx="295047" cy="268717"/>
              </a:xfrm>
              <a:prstGeom prst="rect">
                <a:avLst/>
              </a:prstGeom>
            </p:spPr>
          </p:pic>
          <p:sp>
            <p:nvSpPr>
              <p:cNvPr id="47" name="TextBox 45">
                <a:extLst>
                  <a:ext uri="{FF2B5EF4-FFF2-40B4-BE49-F238E27FC236}">
                    <a16:creationId xmlns:a16="http://schemas.microsoft.com/office/drawing/2014/main" id="{1FB0284B-522E-3940-B860-090D88251141}"/>
                  </a:ext>
                </a:extLst>
              </p:cNvPr>
              <p:cNvSpPr txBox="1"/>
              <p:nvPr/>
            </p:nvSpPr>
            <p:spPr>
              <a:xfrm>
                <a:off x="7596585" y="3723472"/>
                <a:ext cx="1309480" cy="369332"/>
              </a:xfrm>
              <a:prstGeom prst="rect">
                <a:avLst/>
              </a:prstGeom>
              <a:noFill/>
            </p:spPr>
            <p:txBody>
              <a:bodyPr wrap="square">
                <a:spAutoFit/>
              </a:bodyPr>
              <a:lstStyle/>
              <a:p>
                <a:r>
                  <a:rPr lang="ca-ES"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AVALUACIÓ</a:t>
                </a:r>
                <a:endParaRPr lang="en-GB" dirty="0"/>
              </a:p>
            </p:txBody>
          </p:sp>
        </p:grpSp>
        <p:grpSp>
          <p:nvGrpSpPr>
            <p:cNvPr id="42" name="Group 14">
              <a:extLst>
                <a:ext uri="{FF2B5EF4-FFF2-40B4-BE49-F238E27FC236}">
                  <a16:creationId xmlns:a16="http://schemas.microsoft.com/office/drawing/2014/main" id="{7E91F925-2BC9-D648-BD1E-8DBDCFDFFEC6}"/>
                </a:ext>
              </a:extLst>
            </p:cNvPr>
            <p:cNvGrpSpPr/>
            <p:nvPr/>
          </p:nvGrpSpPr>
          <p:grpSpPr>
            <a:xfrm>
              <a:off x="10139481" y="3797885"/>
              <a:ext cx="820054" cy="369332"/>
              <a:chOff x="8888357" y="6114723"/>
              <a:chExt cx="820054" cy="369332"/>
            </a:xfrm>
          </p:grpSpPr>
          <p:pic>
            <p:nvPicPr>
              <p:cNvPr id="43" name="Picture 46">
                <a:extLst>
                  <a:ext uri="{FF2B5EF4-FFF2-40B4-BE49-F238E27FC236}">
                    <a16:creationId xmlns:a16="http://schemas.microsoft.com/office/drawing/2014/main" id="{45EE04F4-DEC2-ED48-8A68-B426F58166C6}"/>
                  </a:ext>
                </a:extLst>
              </p:cNvPr>
              <p:cNvPicPr>
                <a:picLocks noChangeAspect="1"/>
              </p:cNvPicPr>
              <p:nvPr/>
            </p:nvPicPr>
            <p:blipFill>
              <a:blip r:embed="rId2">
                <a:biLevel thresh="75000"/>
              </a:blip>
              <a:stretch>
                <a:fillRect/>
              </a:stretch>
            </p:blipFill>
            <p:spPr>
              <a:xfrm>
                <a:off x="8888357" y="6162408"/>
                <a:ext cx="295047" cy="268717"/>
              </a:xfrm>
              <a:prstGeom prst="rect">
                <a:avLst/>
              </a:prstGeom>
            </p:spPr>
          </p:pic>
          <p:sp>
            <p:nvSpPr>
              <p:cNvPr id="44" name="Rectangle 43">
                <a:extLst>
                  <a:ext uri="{FF2B5EF4-FFF2-40B4-BE49-F238E27FC236}">
                    <a16:creationId xmlns:a16="http://schemas.microsoft.com/office/drawing/2014/main" id="{28D811AB-295A-4B4F-BFE0-4A863BF062DB}"/>
                  </a:ext>
                </a:extLst>
              </p:cNvPr>
              <p:cNvSpPr/>
              <p:nvPr/>
            </p:nvSpPr>
            <p:spPr>
              <a:xfrm>
                <a:off x="9183404" y="6114723"/>
                <a:ext cx="525007" cy="369332"/>
              </a:xfrm>
              <a:prstGeom prst="rect">
                <a:avLst/>
              </a:prstGeom>
            </p:spPr>
            <p:txBody>
              <a:bodyPr wrap="square">
                <a:spAutoFit/>
              </a:bodyPr>
              <a:lstStyle/>
              <a:p>
                <a:r>
                  <a:rPr lang="ca-ES" b="1" dirty="0">
                    <a:solidFill>
                      <a:schemeClr val="tx1">
                        <a:lumMod val="75000"/>
                        <a:lumOff val="25000"/>
                      </a:schemeClr>
                    </a:solidFill>
                    <a:latin typeface="+mj-lt"/>
                    <a:cs typeface="Times New Roman" panose="02020603050405020304" pitchFamily="18" charset="0"/>
                  </a:rPr>
                  <a:t>(...)</a:t>
                </a:r>
                <a:endParaRPr lang="en-ES" b="1" dirty="0">
                  <a:solidFill>
                    <a:schemeClr val="tx1">
                      <a:lumMod val="75000"/>
                      <a:lumOff val="25000"/>
                    </a:schemeClr>
                  </a:solidFill>
                  <a:latin typeface="+mj-lt"/>
                  <a:cs typeface="Times New Roman" panose="02020603050405020304" pitchFamily="18" charset="0"/>
                </a:endParaRPr>
              </a:p>
            </p:txBody>
          </p:sp>
        </p:grpSp>
      </p:grpSp>
      <p:sp>
        <p:nvSpPr>
          <p:cNvPr id="57" name="QuadreDeText 56"/>
          <p:cNvSpPr txBox="1"/>
          <p:nvPr/>
        </p:nvSpPr>
        <p:spPr>
          <a:xfrm>
            <a:off x="6163212" y="1512189"/>
            <a:ext cx="2699645" cy="646331"/>
          </a:xfrm>
          <a:prstGeom prst="rect">
            <a:avLst/>
          </a:prstGeom>
          <a:noFill/>
          <a:ln>
            <a:solidFill>
              <a:schemeClr val="tx1"/>
            </a:solidFill>
          </a:ln>
        </p:spPr>
        <p:txBody>
          <a:bodyPr wrap="square" rtlCol="0">
            <a:spAutoFit/>
          </a:bodyPr>
          <a:lstStyle/>
          <a:p>
            <a:r>
              <a:rPr lang="ca-ES" b="1" dirty="0">
                <a:solidFill>
                  <a:srgbClr val="FF0000"/>
                </a:solidFill>
              </a:rPr>
              <a:t>Definició de la Cartera de serveis Integrada </a:t>
            </a:r>
          </a:p>
        </p:txBody>
      </p:sp>
      <p:sp>
        <p:nvSpPr>
          <p:cNvPr id="59" name="Títol 1">
            <a:extLst>
              <a:ext uri="{FF2B5EF4-FFF2-40B4-BE49-F238E27FC236}">
                <a16:creationId xmlns:a16="http://schemas.microsoft.com/office/drawing/2014/main" id="{FBA5CE9F-574C-4A0E-8876-8E712EA78DF9}"/>
              </a:ext>
            </a:extLst>
          </p:cNvPr>
          <p:cNvSpPr txBox="1">
            <a:spLocks/>
          </p:cNvSpPr>
          <p:nvPr/>
        </p:nvSpPr>
        <p:spPr bwMode="auto">
          <a:xfrm>
            <a:off x="323528" y="323435"/>
            <a:ext cx="7737648" cy="5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C00000"/>
                </a:solidFill>
                <a:latin typeface="Arial" charset="0"/>
                <a:cs typeface="Arial" charset="0"/>
              </a:defRPr>
            </a:lvl2pPr>
            <a:lvl3pPr algn="l" rtl="0" eaLnBrk="0" fontAlgn="base" hangingPunct="0">
              <a:spcBef>
                <a:spcPct val="0"/>
              </a:spcBef>
              <a:spcAft>
                <a:spcPct val="0"/>
              </a:spcAft>
              <a:defRPr sz="2400" b="1">
                <a:solidFill>
                  <a:srgbClr val="C00000"/>
                </a:solidFill>
                <a:latin typeface="Arial" charset="0"/>
                <a:cs typeface="Arial" charset="0"/>
              </a:defRPr>
            </a:lvl3pPr>
            <a:lvl4pPr algn="l" rtl="0" eaLnBrk="0" fontAlgn="base" hangingPunct="0">
              <a:spcBef>
                <a:spcPct val="0"/>
              </a:spcBef>
              <a:spcAft>
                <a:spcPct val="0"/>
              </a:spcAft>
              <a:defRPr sz="2400" b="1">
                <a:solidFill>
                  <a:srgbClr val="C00000"/>
                </a:solidFill>
                <a:latin typeface="Arial" charset="0"/>
                <a:cs typeface="Arial" charset="0"/>
              </a:defRPr>
            </a:lvl4pPr>
            <a:lvl5pPr algn="l" rtl="0" eaLnBrk="0" fontAlgn="base" hangingPunct="0">
              <a:spcBef>
                <a:spcPct val="0"/>
              </a:spcBef>
              <a:spcAft>
                <a:spcPct val="0"/>
              </a:spcAft>
              <a:defRPr sz="2400" b="1">
                <a:solidFill>
                  <a:srgbClr val="C0000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Arial" pitchFamily="34" charset="0"/>
                <a:ea typeface="+mj-ea"/>
                <a:cs typeface="Arial" pitchFamily="34" charset="0"/>
              </a:rPr>
              <a:t>CREACIÓ DE L’AGÈNCIA D’ATENCIÓ INTEGRADA SOCIAL I SANITÀRIA</a:t>
            </a:r>
            <a:endParaRPr kumimoji="0" lang="es-ES" altLang="ca-ES" sz="2400" b="1"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endParaRPr>
          </a:p>
        </p:txBody>
      </p:sp>
      <p:pic>
        <p:nvPicPr>
          <p:cNvPr id="45"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263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número de diapositiva 5">
            <a:extLst>
              <a:ext uri="{FF2B5EF4-FFF2-40B4-BE49-F238E27FC236}">
                <a16:creationId xmlns:a16="http://schemas.microsoft.com/office/drawing/2014/main" id="{DF9C855D-601D-4942-B907-1C7744C6ED98}"/>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6FE9D3-F46F-40E9-A87E-5DCCF3C3FDF2}" type="slidenum">
              <a:rPr kumimoji="0" lang="ca-ES" altLang="ca-ES" sz="1200" b="1" i="0" u="none" strike="noStrike" kern="1200" cap="none" spc="0" normalizeH="0" baseline="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ca-ES" altLang="ca-ES" sz="1200" b="1" i="0" u="none" strike="noStrike" kern="1200" cap="none" spc="0" normalizeH="0" baseline="0" dirty="0">
              <a:ln>
                <a:noFill/>
              </a:ln>
              <a:solidFill>
                <a:srgbClr val="898989"/>
              </a:solidFill>
              <a:effectLst/>
              <a:uLnTx/>
              <a:uFillTx/>
              <a:latin typeface="Arial" panose="020B0604020202020204" pitchFamily="34" charset="0"/>
              <a:ea typeface="+mn-ea"/>
              <a:cs typeface="Arial" panose="020B0604020202020204" pitchFamily="34" charset="0"/>
            </a:endParaRPr>
          </a:p>
        </p:txBody>
      </p:sp>
      <p:grpSp>
        <p:nvGrpSpPr>
          <p:cNvPr id="7" name="Group 84">
            <a:extLst>
              <a:ext uri="{FF2B5EF4-FFF2-40B4-BE49-F238E27FC236}">
                <a16:creationId xmlns:a16="http://schemas.microsoft.com/office/drawing/2014/main" id="{7489608D-9957-244E-9D63-EF7231B7A421}"/>
              </a:ext>
            </a:extLst>
          </p:cNvPr>
          <p:cNvGrpSpPr/>
          <p:nvPr/>
        </p:nvGrpSpPr>
        <p:grpSpPr>
          <a:xfrm>
            <a:off x="1056167" y="2333458"/>
            <a:ext cx="6910701" cy="646331"/>
            <a:chOff x="1541632" y="2788056"/>
            <a:chExt cx="9214268" cy="861775"/>
          </a:xfrm>
        </p:grpSpPr>
        <p:sp>
          <p:nvSpPr>
            <p:cNvPr id="8" name="TextBox 87">
              <a:extLst>
                <a:ext uri="{FF2B5EF4-FFF2-40B4-BE49-F238E27FC236}">
                  <a16:creationId xmlns:a16="http://schemas.microsoft.com/office/drawing/2014/main" id="{97FEF3A5-7AFD-7F45-8841-F056442829F8}"/>
                </a:ext>
              </a:extLst>
            </p:cNvPr>
            <p:cNvSpPr txBox="1"/>
            <p:nvPr/>
          </p:nvSpPr>
          <p:spPr>
            <a:xfrm>
              <a:off x="1541632" y="2795533"/>
              <a:ext cx="619425" cy="492443"/>
            </a:xfrm>
            <a:prstGeom prst="rect">
              <a:avLst/>
            </a:prstGeom>
            <a:noFill/>
          </p:spPr>
          <p:txBody>
            <a:bodyPr wrap="square">
              <a:spAutoFit/>
            </a:bodyPr>
            <a:lstStyle/>
            <a:p>
              <a:pPr algn="just" defTabSz="685800" fontAlgn="auto">
                <a:spcBef>
                  <a:spcPts val="0"/>
                </a:spcBef>
                <a:spcAft>
                  <a:spcPts val="0"/>
                </a:spcAft>
              </a:pPr>
              <a:r>
                <a:rPr lang="ca-ES" dirty="0">
                  <a:solidFill>
                    <a:prstClr val="black"/>
                  </a:solidFill>
                  <a:latin typeface="Arial" panose="020B0604020202020204" pitchFamily="34" charset="0"/>
                </a:rPr>
                <a:t>2A</a:t>
              </a:r>
            </a:p>
          </p:txBody>
        </p:sp>
        <p:sp>
          <p:nvSpPr>
            <p:cNvPr id="9" name="TextBox 88">
              <a:extLst>
                <a:ext uri="{FF2B5EF4-FFF2-40B4-BE49-F238E27FC236}">
                  <a16:creationId xmlns:a16="http://schemas.microsoft.com/office/drawing/2014/main" id="{C6A50C36-10BE-4643-A0B7-446773EB3DDE}"/>
                </a:ext>
              </a:extLst>
            </p:cNvPr>
            <p:cNvSpPr txBox="1"/>
            <p:nvPr/>
          </p:nvSpPr>
          <p:spPr>
            <a:xfrm>
              <a:off x="2161057" y="2788056"/>
              <a:ext cx="8594843" cy="861775"/>
            </a:xfrm>
            <a:prstGeom prst="rect">
              <a:avLst/>
            </a:prstGeom>
            <a:noFill/>
          </p:spPr>
          <p:txBody>
            <a:bodyPr wrap="square" rtlCol="0">
              <a:spAutoFit/>
            </a:bodyPr>
            <a:lstStyle/>
            <a:p>
              <a:pPr algn="just" defTabSz="685800" fontAlgn="auto">
                <a:spcBef>
                  <a:spcPts val="0"/>
                </a:spcBef>
                <a:spcAft>
                  <a:spcPts val="0"/>
                </a:spcAft>
              </a:pPr>
              <a:r>
                <a:rPr lang="ca-ES" b="1" dirty="0">
                  <a:solidFill>
                    <a:prstClr val="black"/>
                  </a:solidFill>
                  <a:latin typeface="Arial" panose="020B0604020202020204" pitchFamily="34" charset="0"/>
                </a:rPr>
                <a:t>Decisió final </a:t>
              </a:r>
              <a:r>
                <a:rPr lang="ca-ES" dirty="0">
                  <a:solidFill>
                    <a:prstClr val="black"/>
                  </a:solidFill>
                  <a:latin typeface="Arial" panose="020B0604020202020204" pitchFamily="34" charset="0"/>
                </a:rPr>
                <a:t>sobre les característiques de l’Agència d’atenció integrada social I sanitària de Catalunya</a:t>
              </a:r>
              <a:endParaRPr lang="ca-ES" b="1" dirty="0">
                <a:solidFill>
                  <a:prstClr val="black"/>
                </a:solidFill>
                <a:latin typeface="Arial" panose="020B0604020202020204" pitchFamily="34" charset="0"/>
              </a:endParaRPr>
            </a:p>
          </p:txBody>
        </p:sp>
      </p:grpSp>
      <p:grpSp>
        <p:nvGrpSpPr>
          <p:cNvPr id="10" name="Group 77">
            <a:extLst>
              <a:ext uri="{FF2B5EF4-FFF2-40B4-BE49-F238E27FC236}">
                <a16:creationId xmlns:a16="http://schemas.microsoft.com/office/drawing/2014/main" id="{8825B433-FC0B-5045-B121-E914181CBAFE}"/>
              </a:ext>
            </a:extLst>
          </p:cNvPr>
          <p:cNvGrpSpPr/>
          <p:nvPr/>
        </p:nvGrpSpPr>
        <p:grpSpPr>
          <a:xfrm>
            <a:off x="1024564" y="3214073"/>
            <a:ext cx="6698992" cy="923330"/>
            <a:chOff x="1512157" y="2860058"/>
            <a:chExt cx="8931989" cy="1231107"/>
          </a:xfrm>
        </p:grpSpPr>
        <p:sp>
          <p:nvSpPr>
            <p:cNvPr id="11" name="TextBox 80">
              <a:extLst>
                <a:ext uri="{FF2B5EF4-FFF2-40B4-BE49-F238E27FC236}">
                  <a16:creationId xmlns:a16="http://schemas.microsoft.com/office/drawing/2014/main" id="{D8C946C9-A1A7-1E41-9660-F24F80BF13F3}"/>
                </a:ext>
              </a:extLst>
            </p:cNvPr>
            <p:cNvSpPr txBox="1"/>
            <p:nvPr/>
          </p:nvSpPr>
          <p:spPr>
            <a:xfrm>
              <a:off x="1512157" y="2864578"/>
              <a:ext cx="619425" cy="492443"/>
            </a:xfrm>
            <a:prstGeom prst="rect">
              <a:avLst/>
            </a:prstGeom>
            <a:noFill/>
          </p:spPr>
          <p:txBody>
            <a:bodyPr wrap="square">
              <a:spAutoFit/>
            </a:bodyPr>
            <a:lstStyle/>
            <a:p>
              <a:pPr algn="just" defTabSz="685800" fontAlgn="auto">
                <a:spcBef>
                  <a:spcPts val="0"/>
                </a:spcBef>
                <a:spcAft>
                  <a:spcPts val="0"/>
                </a:spcAft>
              </a:pPr>
              <a:r>
                <a:rPr lang="ca-ES" dirty="0">
                  <a:solidFill>
                    <a:prstClr val="black"/>
                  </a:solidFill>
                  <a:latin typeface="Arial" panose="020B0604020202020204" pitchFamily="34" charset="0"/>
                </a:rPr>
                <a:t>2B</a:t>
              </a:r>
            </a:p>
          </p:txBody>
        </p:sp>
        <p:sp>
          <p:nvSpPr>
            <p:cNvPr id="12" name="TextBox 81">
              <a:extLst>
                <a:ext uri="{FF2B5EF4-FFF2-40B4-BE49-F238E27FC236}">
                  <a16:creationId xmlns:a16="http://schemas.microsoft.com/office/drawing/2014/main" id="{713FC48A-AF60-A343-B4C3-6D07CBF5DAA6}"/>
                </a:ext>
              </a:extLst>
            </p:cNvPr>
            <p:cNvSpPr txBox="1"/>
            <p:nvPr/>
          </p:nvSpPr>
          <p:spPr>
            <a:xfrm>
              <a:off x="2209516" y="2860058"/>
              <a:ext cx="8234630" cy="1231107"/>
            </a:xfrm>
            <a:prstGeom prst="rect">
              <a:avLst/>
            </a:prstGeom>
            <a:noFill/>
          </p:spPr>
          <p:txBody>
            <a:bodyPr wrap="square" rtlCol="0">
              <a:spAutoFit/>
            </a:bodyPr>
            <a:lstStyle/>
            <a:p>
              <a:pPr algn="just" defTabSz="685800" fontAlgn="auto">
                <a:spcBef>
                  <a:spcPts val="0"/>
                </a:spcBef>
                <a:spcAft>
                  <a:spcPts val="0"/>
                </a:spcAft>
              </a:pPr>
              <a:r>
                <a:rPr lang="ca-ES" dirty="0">
                  <a:solidFill>
                    <a:prstClr val="black"/>
                  </a:solidFill>
                  <a:latin typeface="Arial" panose="020B0604020202020204" pitchFamily="34" charset="0"/>
                </a:rPr>
                <a:t>Realitzar el </a:t>
              </a:r>
              <a:r>
                <a:rPr lang="ca-ES" b="1" dirty="0">
                  <a:solidFill>
                    <a:prstClr val="black"/>
                  </a:solidFill>
                  <a:latin typeface="Arial" panose="020B0604020202020204" pitchFamily="34" charset="0"/>
                </a:rPr>
                <a:t>desenvolupament normatiu </a:t>
              </a:r>
              <a:r>
                <a:rPr lang="ca-ES" dirty="0">
                  <a:solidFill>
                    <a:prstClr val="black"/>
                  </a:solidFill>
                  <a:latin typeface="Arial" panose="020B0604020202020204" pitchFamily="34" charset="0"/>
                </a:rPr>
                <a:t>necessari per a la constitució de l’Agència i aprovació pel Parlament de Catalunya</a:t>
              </a:r>
            </a:p>
          </p:txBody>
        </p:sp>
      </p:grpSp>
      <p:sp>
        <p:nvSpPr>
          <p:cNvPr id="13" name="TextBox 71">
            <a:extLst>
              <a:ext uri="{FF2B5EF4-FFF2-40B4-BE49-F238E27FC236}">
                <a16:creationId xmlns:a16="http://schemas.microsoft.com/office/drawing/2014/main" id="{54F1A715-E714-8E4D-980F-AA93312F1E6F}"/>
              </a:ext>
            </a:extLst>
          </p:cNvPr>
          <p:cNvSpPr txBox="1"/>
          <p:nvPr/>
        </p:nvSpPr>
        <p:spPr>
          <a:xfrm>
            <a:off x="659090" y="1173285"/>
            <a:ext cx="7704856" cy="923330"/>
          </a:xfrm>
          <a:prstGeom prst="rect">
            <a:avLst/>
          </a:prstGeom>
          <a:noFill/>
        </p:spPr>
        <p:txBody>
          <a:bodyPr wrap="square">
            <a:spAutoFit/>
          </a:bodyPr>
          <a:lstStyle/>
          <a:p>
            <a:pPr algn="just" defTabSz="685800" fontAlgn="auto">
              <a:spcBef>
                <a:spcPts val="0"/>
              </a:spcBef>
              <a:spcAft>
                <a:spcPts val="0"/>
              </a:spcAft>
            </a:pPr>
            <a:r>
              <a:rPr lang="ca-ES" b="1" dirty="0">
                <a:solidFill>
                  <a:prstClr val="black"/>
                </a:solidFill>
                <a:latin typeface="Arial" panose="020B0604020202020204" pitchFamily="34" charset="0"/>
              </a:rPr>
              <a:t>2. Creació de l'agència </a:t>
            </a:r>
            <a:r>
              <a:rPr lang="ca-ES" dirty="0">
                <a:solidFill>
                  <a:prstClr val="black"/>
                </a:solidFill>
                <a:latin typeface="Arial" panose="020B0604020202020204" pitchFamily="34" charset="0"/>
              </a:rPr>
              <a:t>(incloent les funcions/competències, naturalesa jurídica, dependència orgànica, òrgans de govern, règim patrimonial, personal, finançament,…)</a:t>
            </a:r>
          </a:p>
        </p:txBody>
      </p:sp>
      <p:sp>
        <p:nvSpPr>
          <p:cNvPr id="16" name="Títol 1">
            <a:extLst>
              <a:ext uri="{FF2B5EF4-FFF2-40B4-BE49-F238E27FC236}">
                <a16:creationId xmlns:a16="http://schemas.microsoft.com/office/drawing/2014/main" id="{FBA5CE9F-574C-4A0E-8876-8E712EA78DF9}"/>
              </a:ext>
            </a:extLst>
          </p:cNvPr>
          <p:cNvSpPr txBox="1">
            <a:spLocks/>
          </p:cNvSpPr>
          <p:nvPr/>
        </p:nvSpPr>
        <p:spPr bwMode="auto">
          <a:xfrm>
            <a:off x="323528" y="323435"/>
            <a:ext cx="7737648" cy="5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C0000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C00000"/>
                </a:solidFill>
                <a:latin typeface="Arial" charset="0"/>
                <a:cs typeface="Arial" charset="0"/>
              </a:defRPr>
            </a:lvl2pPr>
            <a:lvl3pPr algn="l" rtl="0" eaLnBrk="0" fontAlgn="base" hangingPunct="0">
              <a:spcBef>
                <a:spcPct val="0"/>
              </a:spcBef>
              <a:spcAft>
                <a:spcPct val="0"/>
              </a:spcAft>
              <a:defRPr sz="2400" b="1">
                <a:solidFill>
                  <a:srgbClr val="C00000"/>
                </a:solidFill>
                <a:latin typeface="Arial" charset="0"/>
                <a:cs typeface="Arial" charset="0"/>
              </a:defRPr>
            </a:lvl3pPr>
            <a:lvl4pPr algn="l" rtl="0" eaLnBrk="0" fontAlgn="base" hangingPunct="0">
              <a:spcBef>
                <a:spcPct val="0"/>
              </a:spcBef>
              <a:spcAft>
                <a:spcPct val="0"/>
              </a:spcAft>
              <a:defRPr sz="2400" b="1">
                <a:solidFill>
                  <a:srgbClr val="C00000"/>
                </a:solidFill>
                <a:latin typeface="Arial" charset="0"/>
                <a:cs typeface="Arial" charset="0"/>
              </a:defRPr>
            </a:lvl4pPr>
            <a:lvl5pPr algn="l" rtl="0" eaLnBrk="0" fontAlgn="base" hangingPunct="0">
              <a:spcBef>
                <a:spcPct val="0"/>
              </a:spcBef>
              <a:spcAft>
                <a:spcPct val="0"/>
              </a:spcAft>
              <a:defRPr sz="2400" b="1">
                <a:solidFill>
                  <a:srgbClr val="C0000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400" b="1" i="0" u="none" strike="noStrike" kern="1200" cap="none" spc="0" normalizeH="0" baseline="0" dirty="0">
                <a:ln>
                  <a:noFill/>
                </a:ln>
                <a:solidFill>
                  <a:srgbClr val="C00000"/>
                </a:solidFill>
                <a:effectLst/>
                <a:uLnTx/>
                <a:uFillTx/>
                <a:latin typeface="Arial" pitchFamily="34" charset="0"/>
                <a:ea typeface="+mj-ea"/>
                <a:cs typeface="Arial" pitchFamily="34" charset="0"/>
              </a:rPr>
              <a:t>CREACIÓ DE L’AGÈNCIA D’ATENCIÓ INTEGRADA SOCIAL I SANITÀRIA</a:t>
            </a:r>
            <a:endParaRPr kumimoji="0" lang="ca-ES" altLang="ca-ES" sz="2400" b="1" i="0" u="none" strike="noStrike" kern="1200" cap="none" spc="0" normalizeH="0" baseline="0" dirty="0">
              <a:ln>
                <a:noFill/>
              </a:ln>
              <a:solidFill>
                <a:sysClr val="windowText" lastClr="000000"/>
              </a:solidFill>
              <a:effectLst/>
              <a:uLnTx/>
              <a:uFillTx/>
              <a:latin typeface="Arial" pitchFamily="34" charset="0"/>
              <a:ea typeface="+mj-ea"/>
              <a:cs typeface="Arial" pitchFamily="34" charset="0"/>
            </a:endParaRPr>
          </a:p>
        </p:txBody>
      </p:sp>
      <p:grpSp>
        <p:nvGrpSpPr>
          <p:cNvPr id="19" name="Group 50">
            <a:extLst>
              <a:ext uri="{FF2B5EF4-FFF2-40B4-BE49-F238E27FC236}">
                <a16:creationId xmlns:a16="http://schemas.microsoft.com/office/drawing/2014/main" id="{51A3300E-B6CF-6341-A902-ED333E6E6CB9}"/>
              </a:ext>
            </a:extLst>
          </p:cNvPr>
          <p:cNvGrpSpPr/>
          <p:nvPr/>
        </p:nvGrpSpPr>
        <p:grpSpPr>
          <a:xfrm>
            <a:off x="7839895" y="183124"/>
            <a:ext cx="1304105" cy="953625"/>
            <a:chOff x="4031699" y="1219822"/>
            <a:chExt cx="1738807" cy="1124562"/>
          </a:xfrm>
        </p:grpSpPr>
        <p:sp>
          <p:nvSpPr>
            <p:cNvPr id="21" name="TextBox 52">
              <a:extLst>
                <a:ext uri="{FF2B5EF4-FFF2-40B4-BE49-F238E27FC236}">
                  <a16:creationId xmlns:a16="http://schemas.microsoft.com/office/drawing/2014/main" id="{023A7475-3D49-9644-9EF7-2FBB9F3E361B}"/>
                </a:ext>
              </a:extLst>
            </p:cNvPr>
            <p:cNvSpPr txBox="1"/>
            <p:nvPr/>
          </p:nvSpPr>
          <p:spPr>
            <a:xfrm>
              <a:off x="4031699" y="1799965"/>
              <a:ext cx="1738807" cy="544419"/>
            </a:xfrm>
            <a:prstGeom prst="rect">
              <a:avLst/>
            </a:prstGeom>
            <a:noFill/>
          </p:spPr>
          <p:txBody>
            <a:bodyPr wrap="square" rtlCol="0">
              <a:spAutoFit/>
            </a:bodyPr>
            <a:lstStyle/>
            <a:p>
              <a:pPr algn="ctr" defTabSz="685800" fontAlgn="auto">
                <a:spcBef>
                  <a:spcPts val="0"/>
                </a:spcBef>
                <a:spcAft>
                  <a:spcPts val="0"/>
                </a:spcAft>
              </a:pPr>
              <a:r>
                <a:rPr lang="ca-ES" sz="1200" dirty="0">
                  <a:solidFill>
                    <a:srgbClr val="C00000"/>
                  </a:solidFill>
                  <a:latin typeface="Arial" panose="020B0604020202020204" pitchFamily="34" charset="0"/>
                </a:rPr>
                <a:t>OBJECTIUS I ACCIONS</a:t>
              </a:r>
            </a:p>
          </p:txBody>
        </p:sp>
        <p:pic>
          <p:nvPicPr>
            <p:cNvPr id="22" name="Graphic 54" descr="Web design outline">
              <a:extLst>
                <a:ext uri="{FF2B5EF4-FFF2-40B4-BE49-F238E27FC236}">
                  <a16:creationId xmlns:a16="http://schemas.microsoft.com/office/drawing/2014/main" id="{26A125AF-D063-6E45-947D-7F1C1361926E}"/>
                </a:ext>
              </a:extLst>
            </p:cNvPr>
            <p:cNvPicPr>
              <a:picLocks noChangeAspect="1"/>
            </p:cNvPicPr>
            <p:nvPr/>
          </p:nvPicPr>
          <p:blipFill>
            <a:blip r:embed="rId2"/>
            <a:stretch>
              <a:fillRect/>
            </a:stretch>
          </p:blipFill>
          <p:spPr>
            <a:xfrm>
              <a:off x="4577688" y="1219822"/>
              <a:ext cx="646829" cy="647247"/>
            </a:xfrm>
            <a:prstGeom prst="rect">
              <a:avLst/>
            </a:prstGeom>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pic>
        <p:nvPicPr>
          <p:cNvPr id="23" name="Picture 4">
            <a:extLst>
              <a:ext uri="{FF2B5EF4-FFF2-40B4-BE49-F238E27FC236}">
                <a16:creationId xmlns:a16="http://schemas.microsoft.com/office/drawing/2014/main" id="{7DB67ECC-83EE-EF4A-A0DC-094F86234A55}"/>
              </a:ext>
            </a:extLst>
          </p:cNvPr>
          <p:cNvPicPr>
            <a:picLocks noChangeAspect="1"/>
          </p:cNvPicPr>
          <p:nvPr/>
        </p:nvPicPr>
        <p:blipFill>
          <a:blip r:embed="rId3"/>
          <a:stretch>
            <a:fillRect/>
          </a:stretch>
        </p:blipFill>
        <p:spPr>
          <a:xfrm>
            <a:off x="5508104" y="4758657"/>
            <a:ext cx="2215452" cy="1951358"/>
          </a:xfrm>
          <a:prstGeom prst="rect">
            <a:avLst/>
          </a:prstGeom>
        </p:spPr>
      </p:pic>
      <p:pic>
        <p:nvPicPr>
          <p:cNvPr id="15"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326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248262" y="3656527"/>
            <a:ext cx="7612072" cy="748085"/>
          </a:xfrm>
        </p:spPr>
        <p:txBody>
          <a:bodyPr>
            <a:normAutofit fontScale="92500" lnSpcReduction="20000"/>
          </a:bodyPr>
          <a:lstStyle/>
          <a:p>
            <a:pPr algn="just"/>
            <a:r>
              <a:rPr lang="ca-ES" b="1" dirty="0"/>
              <a:t>C) Garantir la interacció entre els àmbits social i sanitari de la xarxa de salut mental i addiccions </a:t>
            </a:r>
            <a:r>
              <a:rPr lang="ca-ES" dirty="0"/>
              <a:t>amb el desenvolupament d’un model d’atenció integrada. </a:t>
            </a:r>
          </a:p>
        </p:txBody>
      </p:sp>
      <p:sp>
        <p:nvSpPr>
          <p:cNvPr id="5" name="Contenidor de número de diapositiva 4"/>
          <p:cNvSpPr>
            <a:spLocks noGrp="1"/>
          </p:cNvSpPr>
          <p:nvPr>
            <p:ph type="sldNum" sz="quarter" idx="14"/>
          </p:nvPr>
        </p:nvSpPr>
        <p:spPr/>
        <p:txBody>
          <a:bodyPr>
            <a:normAutofit/>
          </a:bodyPr>
          <a:lstStyle/>
          <a:p>
            <a:fld id="{09CF33EA-02F0-456D-A268-E36409E15290}" type="slidenum">
              <a:rPr lang="ca-ES" altLang="ca-ES" smtClean="0"/>
              <a:pPr/>
              <a:t>78</a:t>
            </a:fld>
            <a:endParaRPr lang="ca-ES" altLang="ca-ES"/>
          </a:p>
        </p:txBody>
      </p:sp>
      <p:sp>
        <p:nvSpPr>
          <p:cNvPr id="7" name="Rectangle 6"/>
          <p:cNvSpPr/>
          <p:nvPr/>
        </p:nvSpPr>
        <p:spPr>
          <a:xfrm>
            <a:off x="899592" y="4724050"/>
            <a:ext cx="8021814" cy="1292662"/>
          </a:xfrm>
          <a:prstGeom prst="rect">
            <a:avLst/>
          </a:prstGeom>
        </p:spPr>
        <p:txBody>
          <a:bodyPr wrap="square">
            <a:normAutofit/>
          </a:bodyPr>
          <a:lstStyle/>
          <a:p>
            <a:pPr marL="540385" indent="-180340" algn="just">
              <a:spcAft>
                <a:spcPts val="0"/>
              </a:spcAft>
              <a:tabLst>
                <a:tab pos="976630" algn="l"/>
              </a:tabLst>
            </a:pPr>
            <a:r>
              <a:rPr lang="ca-ES" b="1" dirty="0">
                <a:latin typeface="Arial" panose="020B0604020202020204" pitchFamily="34" charset="0"/>
                <a:ea typeface="Times New Roman" panose="02020603050405020304" pitchFamily="18" charset="0"/>
                <a:cs typeface="Times New Roman" panose="02020603050405020304" pitchFamily="18" charset="0"/>
              </a:rPr>
              <a:t>D)</a:t>
            </a:r>
            <a:r>
              <a:rPr lang="ca-ES" dirty="0">
                <a:latin typeface="Arial" panose="020B0604020202020204" pitchFamily="34" charset="0"/>
                <a:ea typeface="Times New Roman" panose="02020603050405020304" pitchFamily="18" charset="0"/>
                <a:cs typeface="Times New Roman" panose="02020603050405020304" pitchFamily="18" charset="0"/>
              </a:rPr>
              <a:t> Avançar, en el marc del </a:t>
            </a:r>
            <a:r>
              <a:rPr lang="ca-ES" b="1" dirty="0">
                <a:latin typeface="Arial" panose="020B0604020202020204" pitchFamily="34" charset="0"/>
                <a:ea typeface="Times New Roman" panose="02020603050405020304" pitchFamily="18" charset="0"/>
                <a:cs typeface="Times New Roman" panose="02020603050405020304" pitchFamily="18" charset="0"/>
              </a:rPr>
              <a:t>Pla de transformació digital, en el model</a:t>
            </a:r>
          </a:p>
          <a:p>
            <a:pPr marL="540385" indent="-180340" algn="just">
              <a:spcAft>
                <a:spcPts val="0"/>
              </a:spcAft>
              <a:tabLst>
                <a:tab pos="976630" algn="l"/>
              </a:tabLst>
            </a:pPr>
            <a:r>
              <a:rPr lang="ca-ES" b="1" dirty="0">
                <a:latin typeface="Arial" panose="020B0604020202020204" pitchFamily="34" charset="0"/>
                <a:ea typeface="Times New Roman" panose="02020603050405020304" pitchFamily="18" charset="0"/>
                <a:cs typeface="Times New Roman" panose="02020603050405020304" pitchFamily="18" charset="0"/>
              </a:rPr>
              <a:t>integrat de sistemes d'informació social i sanitari</a:t>
            </a:r>
            <a:r>
              <a:rPr lang="ca-ES" dirty="0">
                <a:latin typeface="Arial" panose="020B0604020202020204" pitchFamily="34" charset="0"/>
                <a:ea typeface="Times New Roman" panose="02020603050405020304" pitchFamily="18" charset="0"/>
                <a:cs typeface="Times New Roman" panose="02020603050405020304" pitchFamily="18" charset="0"/>
              </a:rPr>
              <a:t> que permeti la </a:t>
            </a:r>
          </a:p>
          <a:p>
            <a:pPr marL="540385" indent="-180340" algn="just">
              <a:spcAft>
                <a:spcPts val="0"/>
              </a:spcAft>
              <a:tabLst>
                <a:tab pos="976630" algn="l"/>
              </a:tabLst>
            </a:pPr>
            <a:r>
              <a:rPr lang="ca-ES" dirty="0">
                <a:latin typeface="Arial" panose="020B0604020202020204" pitchFamily="34" charset="0"/>
                <a:ea typeface="Times New Roman" panose="02020603050405020304" pitchFamily="18" charset="0"/>
                <a:cs typeface="Times New Roman" panose="02020603050405020304" pitchFamily="18" charset="0"/>
              </a:rPr>
              <a:t>compartició i la integració de la informació generada pel sistema de salut  </a:t>
            </a:r>
          </a:p>
          <a:p>
            <a:pPr marL="540385" indent="-180340" algn="just">
              <a:spcAft>
                <a:spcPts val="0"/>
              </a:spcAft>
              <a:tabLst>
                <a:tab pos="976630" algn="l"/>
              </a:tabLst>
            </a:pPr>
            <a:r>
              <a:rPr lang="ca-ES" dirty="0">
                <a:latin typeface="Arial" panose="020B0604020202020204" pitchFamily="34" charset="0"/>
                <a:ea typeface="Times New Roman" panose="02020603050405020304" pitchFamily="18" charset="0"/>
                <a:cs typeface="Times New Roman" panose="02020603050405020304" pitchFamily="18" charset="0"/>
              </a:rPr>
              <a:t>i el sistema social (història social i clínica compartida)</a:t>
            </a:r>
            <a:endParaRPr lang="ca-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9" name="Group 50">
            <a:extLst>
              <a:ext uri="{FF2B5EF4-FFF2-40B4-BE49-F238E27FC236}">
                <a16:creationId xmlns:a16="http://schemas.microsoft.com/office/drawing/2014/main" id="{51A3300E-B6CF-6341-A902-ED333E6E6CB9}"/>
              </a:ext>
            </a:extLst>
          </p:cNvPr>
          <p:cNvGrpSpPr/>
          <p:nvPr/>
        </p:nvGrpSpPr>
        <p:grpSpPr>
          <a:xfrm>
            <a:off x="7872833" y="404663"/>
            <a:ext cx="1163664" cy="685081"/>
            <a:chOff x="4031699" y="1219822"/>
            <a:chExt cx="1738807" cy="906794"/>
          </a:xfrm>
        </p:grpSpPr>
        <p:sp>
          <p:nvSpPr>
            <p:cNvPr id="11" name="TextBox 52">
              <a:extLst>
                <a:ext uri="{FF2B5EF4-FFF2-40B4-BE49-F238E27FC236}">
                  <a16:creationId xmlns:a16="http://schemas.microsoft.com/office/drawing/2014/main" id="{023A7475-3D49-9644-9EF7-2FBB9F3E361B}"/>
                </a:ext>
              </a:extLst>
            </p:cNvPr>
            <p:cNvSpPr txBox="1"/>
            <p:nvPr/>
          </p:nvSpPr>
          <p:spPr>
            <a:xfrm>
              <a:off x="4031699" y="1799965"/>
              <a:ext cx="1738807" cy="326651"/>
            </a:xfrm>
            <a:prstGeom prst="rect">
              <a:avLst/>
            </a:prstGeom>
            <a:noFill/>
          </p:spPr>
          <p:txBody>
            <a:bodyPr wrap="square" rtlCol="0">
              <a:normAutofit fontScale="92500" lnSpcReduction="10000"/>
            </a:bodyPr>
            <a:lstStyle/>
            <a:p>
              <a:pPr algn="ctr" defTabSz="685800" fontAlgn="auto">
                <a:spcBef>
                  <a:spcPts val="0"/>
                </a:spcBef>
                <a:spcAft>
                  <a:spcPts val="0"/>
                </a:spcAft>
              </a:pPr>
              <a:r>
                <a:rPr lang="en-GB" sz="1200" dirty="0">
                  <a:solidFill>
                    <a:srgbClr val="C00000"/>
                  </a:solidFill>
                  <a:latin typeface="Arial" panose="020B0604020202020204" pitchFamily="34" charset="0"/>
                </a:rPr>
                <a:t>OBJECTIUS </a:t>
              </a:r>
            </a:p>
          </p:txBody>
        </p:sp>
        <p:pic>
          <p:nvPicPr>
            <p:cNvPr id="12" name="Graphic 54" descr="Web design outline">
              <a:extLst>
                <a:ext uri="{FF2B5EF4-FFF2-40B4-BE49-F238E27FC236}">
                  <a16:creationId xmlns:a16="http://schemas.microsoft.com/office/drawing/2014/main" id="{26A125AF-D063-6E45-947D-7F1C1361926E}"/>
                </a:ext>
              </a:extLst>
            </p:cNvPr>
            <p:cNvPicPr>
              <a:picLocks noChangeAspect="1"/>
            </p:cNvPicPr>
            <p:nvPr/>
          </p:nvPicPr>
          <p:blipFill>
            <a:blip r:embed="rId2"/>
            <a:stretch>
              <a:fillRect/>
            </a:stretch>
          </p:blipFill>
          <p:spPr>
            <a:xfrm>
              <a:off x="4577688" y="1219822"/>
              <a:ext cx="646829" cy="647247"/>
            </a:xfrm>
            <a:prstGeom prst="rect">
              <a:avLst/>
            </a:prstGeom>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sp>
        <p:nvSpPr>
          <p:cNvPr id="13" name="TextBox 54">
            <a:extLst>
              <a:ext uri="{FF2B5EF4-FFF2-40B4-BE49-F238E27FC236}">
                <a16:creationId xmlns:a16="http://schemas.microsoft.com/office/drawing/2014/main" id="{E23A446F-27B9-3F4E-A9BD-2BE39503B919}"/>
              </a:ext>
            </a:extLst>
          </p:cNvPr>
          <p:cNvSpPr txBox="1"/>
          <p:nvPr/>
        </p:nvSpPr>
        <p:spPr>
          <a:xfrm>
            <a:off x="187101" y="175031"/>
            <a:ext cx="8286038" cy="830997"/>
          </a:xfrm>
          <a:prstGeom prst="rect">
            <a:avLst/>
          </a:prstGeom>
          <a:noFill/>
        </p:spPr>
        <p:txBody>
          <a:bodyPr wrap="square">
            <a:normAutofit/>
          </a:bodyPr>
          <a:lstStyle/>
          <a:p>
            <a:r>
              <a:rPr lang="ca-ES" sz="2400" dirty="0">
                <a:solidFill>
                  <a:srgbClr val="C00000"/>
                </a:solidFill>
                <a:latin typeface="Arial" panose="020B0604020202020204" pitchFamily="34" charset="0"/>
              </a:rPr>
              <a:t>Desplegament dels </a:t>
            </a:r>
            <a:r>
              <a:rPr lang="ca-ES" sz="2400" b="1" dirty="0">
                <a:solidFill>
                  <a:srgbClr val="C00000"/>
                </a:solidFill>
                <a:latin typeface="Arial" panose="020B0604020202020204" pitchFamily="34" charset="0"/>
              </a:rPr>
              <a:t>PROJECTES PRIORITARIS D’ATENCIÓ INTEGRADA</a:t>
            </a:r>
            <a:endParaRPr lang="en-GB" sz="2400" b="1" dirty="0">
              <a:solidFill>
                <a:srgbClr val="C00000"/>
              </a:solidFill>
              <a:latin typeface="Arial" panose="020B0604020202020204" pitchFamily="34" charset="0"/>
            </a:endParaRPr>
          </a:p>
        </p:txBody>
      </p:sp>
      <p:sp>
        <p:nvSpPr>
          <p:cNvPr id="14" name="Rectangle 13"/>
          <p:cNvSpPr/>
          <p:nvPr/>
        </p:nvSpPr>
        <p:spPr>
          <a:xfrm>
            <a:off x="1248262" y="1194440"/>
            <a:ext cx="7478400" cy="1200329"/>
          </a:xfrm>
          <a:prstGeom prst="rect">
            <a:avLst/>
          </a:prstGeom>
        </p:spPr>
        <p:txBody>
          <a:bodyPr wrap="square">
            <a:normAutofit/>
          </a:bodyPr>
          <a:lstStyle/>
          <a:p>
            <a:pPr algn="just"/>
            <a:r>
              <a:rPr lang="ca-ES" b="1" dirty="0">
                <a:latin typeface="Arial" panose="020B0604020202020204" pitchFamily="34" charset="0"/>
              </a:rPr>
              <a:t>A) Transformar els serveis de caràcter residencial</a:t>
            </a:r>
            <a:r>
              <a:rPr lang="ca-ES" dirty="0">
                <a:latin typeface="Arial" panose="020B0604020202020204" pitchFamily="34" charset="0"/>
              </a:rPr>
              <a:t> per tal que responguin plenament als respectius projectes vitals, al marc de drets i la diversitat de persones i territoris, tot promovent una transició efectiva cap a la desinstitucionalització.</a:t>
            </a:r>
          </a:p>
        </p:txBody>
      </p:sp>
      <p:sp>
        <p:nvSpPr>
          <p:cNvPr id="15" name="Rectangle 14"/>
          <p:cNvSpPr/>
          <p:nvPr/>
        </p:nvSpPr>
        <p:spPr>
          <a:xfrm>
            <a:off x="1259632" y="2511483"/>
            <a:ext cx="7427168" cy="923330"/>
          </a:xfrm>
          <a:prstGeom prst="rect">
            <a:avLst/>
          </a:prstGeom>
        </p:spPr>
        <p:txBody>
          <a:bodyPr wrap="square">
            <a:normAutofit/>
          </a:bodyPr>
          <a:lstStyle/>
          <a:p>
            <a:pPr algn="just"/>
            <a:r>
              <a:rPr lang="ca-ES" b="1" dirty="0">
                <a:latin typeface="Arial" panose="020B0604020202020204" pitchFamily="34" charset="0"/>
              </a:rPr>
              <a:t>B) Enfortir i integrar els serveis i suports d’atenció domiciliaria</a:t>
            </a:r>
            <a:r>
              <a:rPr lang="ca-ES" dirty="0">
                <a:latin typeface="Arial" panose="020B0604020202020204" pitchFamily="34" charset="0"/>
              </a:rPr>
              <a:t>, i altres concomitants, per garantir el dret a viure de forma independent a la comunitat en les millors condicions de salut i qualitat de vida.</a:t>
            </a:r>
          </a:p>
        </p:txBody>
      </p:sp>
      <p:pic>
        <p:nvPicPr>
          <p:cNvPr id="16" name="Picture 5">
            <a:extLst>
              <a:ext uri="{FF2B5EF4-FFF2-40B4-BE49-F238E27FC236}">
                <a16:creationId xmlns:a16="http://schemas.microsoft.com/office/drawing/2014/main" id="{74F18988-80D5-254F-B270-840D18EB92F0}"/>
              </a:ext>
            </a:extLst>
          </p:cNvPr>
          <p:cNvPicPr/>
          <p:nvPr/>
        </p:nvPicPr>
        <p:blipFill rotWithShape="1">
          <a:blip r:embed="rId3"/>
          <a:srcRect r="76411"/>
          <a:stretch/>
        </p:blipFill>
        <p:spPr bwMode="auto">
          <a:xfrm>
            <a:off x="323528" y="1194440"/>
            <a:ext cx="852726" cy="1075670"/>
          </a:xfrm>
          <a:prstGeom prst="rect">
            <a:avLst/>
          </a:prstGeom>
          <a:ln>
            <a:noFill/>
          </a:ln>
          <a:extLst>
            <a:ext uri="{53640926-AAD7-44D8-BBD7-CCE9431645EC}">
              <a14:shadowObscured xmlns:a14="http://schemas.microsoft.com/office/drawing/2010/main"/>
            </a:ext>
          </a:extLst>
        </p:spPr>
      </p:pic>
      <p:pic>
        <p:nvPicPr>
          <p:cNvPr id="17" name="Picture 5">
            <a:extLst>
              <a:ext uri="{FF2B5EF4-FFF2-40B4-BE49-F238E27FC236}">
                <a16:creationId xmlns:a16="http://schemas.microsoft.com/office/drawing/2014/main" id="{74F18988-80D5-254F-B270-840D18EB92F0}"/>
              </a:ext>
            </a:extLst>
          </p:cNvPr>
          <p:cNvPicPr/>
          <p:nvPr/>
        </p:nvPicPr>
        <p:blipFill rotWithShape="1">
          <a:blip r:embed="rId3"/>
          <a:srcRect l="22121" r="53504"/>
          <a:stretch/>
        </p:blipFill>
        <p:spPr bwMode="auto">
          <a:xfrm>
            <a:off x="300700" y="2432127"/>
            <a:ext cx="875554" cy="1140889"/>
          </a:xfrm>
          <a:prstGeom prst="rect">
            <a:avLst/>
          </a:prstGeom>
          <a:ln>
            <a:noFill/>
          </a:ln>
          <a:extLst>
            <a:ext uri="{53640926-AAD7-44D8-BBD7-CCE9431645EC}">
              <a14:shadowObscured xmlns:a14="http://schemas.microsoft.com/office/drawing/2010/main"/>
            </a:ext>
          </a:extLst>
        </p:spPr>
      </p:pic>
      <p:pic>
        <p:nvPicPr>
          <p:cNvPr id="18" name="Picture 5">
            <a:extLst>
              <a:ext uri="{FF2B5EF4-FFF2-40B4-BE49-F238E27FC236}">
                <a16:creationId xmlns:a16="http://schemas.microsoft.com/office/drawing/2014/main" id="{74F18988-80D5-254F-B270-840D18EB92F0}"/>
              </a:ext>
            </a:extLst>
          </p:cNvPr>
          <p:cNvPicPr/>
          <p:nvPr/>
        </p:nvPicPr>
        <p:blipFill rotWithShape="1">
          <a:blip r:embed="rId3"/>
          <a:srcRect l="45808" r="27664"/>
          <a:stretch/>
        </p:blipFill>
        <p:spPr bwMode="auto">
          <a:xfrm>
            <a:off x="300623" y="3598045"/>
            <a:ext cx="1003995" cy="993549"/>
          </a:xfrm>
          <a:prstGeom prst="rect">
            <a:avLst/>
          </a:prstGeom>
          <a:ln>
            <a:noFill/>
          </a:ln>
          <a:extLst>
            <a:ext uri="{53640926-AAD7-44D8-BBD7-CCE9431645EC}">
              <a14:shadowObscured xmlns:a14="http://schemas.microsoft.com/office/drawing/2010/main"/>
            </a:ext>
          </a:extLst>
        </p:spPr>
      </p:pic>
      <p:pic>
        <p:nvPicPr>
          <p:cNvPr id="19" name="Picture 5">
            <a:extLst>
              <a:ext uri="{FF2B5EF4-FFF2-40B4-BE49-F238E27FC236}">
                <a16:creationId xmlns:a16="http://schemas.microsoft.com/office/drawing/2014/main" id="{74F18988-80D5-254F-B270-840D18EB92F0}"/>
              </a:ext>
            </a:extLst>
          </p:cNvPr>
          <p:cNvPicPr/>
          <p:nvPr/>
        </p:nvPicPr>
        <p:blipFill rotWithShape="1">
          <a:blip r:embed="rId3"/>
          <a:srcRect l="71159"/>
          <a:stretch/>
        </p:blipFill>
        <p:spPr bwMode="auto">
          <a:xfrm>
            <a:off x="377360" y="4724050"/>
            <a:ext cx="882271" cy="942320"/>
          </a:xfrm>
          <a:prstGeom prst="rect">
            <a:avLst/>
          </a:prstGeom>
          <a:ln>
            <a:noFill/>
          </a:ln>
          <a:extLst>
            <a:ext uri="{53640926-AAD7-44D8-BBD7-CCE9431645EC}">
              <a14:shadowObscured xmlns:a14="http://schemas.microsoft.com/office/drawing/2010/main"/>
            </a:ext>
          </a:extLst>
        </p:spPr>
      </p:pic>
      <p:pic>
        <p:nvPicPr>
          <p:cNvPr id="21" name="Picture 47">
            <a:extLst>
              <a:ext uri="{FF2B5EF4-FFF2-40B4-BE49-F238E27FC236}">
                <a16:creationId xmlns:a16="http://schemas.microsoft.com/office/drawing/2014/main" id="{D9A74589-1742-B144-A2EF-8D19CC8068E5}"/>
              </a:ext>
            </a:extLst>
          </p:cNvPr>
          <p:cNvPicPr>
            <a:picLocks noChangeAspect="1"/>
          </p:cNvPicPr>
          <p:nvPr/>
        </p:nvPicPr>
        <p:blipFill>
          <a:blip r:embed="rId4"/>
          <a:stretch>
            <a:fillRect/>
          </a:stretch>
        </p:blipFill>
        <p:spPr>
          <a:xfrm>
            <a:off x="6039115" y="5935160"/>
            <a:ext cx="909149" cy="900973"/>
          </a:xfrm>
          <a:prstGeom prst="rect">
            <a:avLst/>
          </a:prstGeom>
        </p:spPr>
      </p:pic>
      <p:sp>
        <p:nvSpPr>
          <p:cNvPr id="22" name="TextBox 23">
            <a:extLst>
              <a:ext uri="{FF2B5EF4-FFF2-40B4-BE49-F238E27FC236}">
                <a16:creationId xmlns:a16="http://schemas.microsoft.com/office/drawing/2014/main" id="{3841259A-F4DA-3D42-91BF-B94DA71CA8CE}"/>
              </a:ext>
            </a:extLst>
          </p:cNvPr>
          <p:cNvSpPr txBox="1"/>
          <p:nvPr/>
        </p:nvSpPr>
        <p:spPr>
          <a:xfrm>
            <a:off x="6948264" y="6125517"/>
            <a:ext cx="1151502" cy="461665"/>
          </a:xfrm>
          <a:prstGeom prst="rect">
            <a:avLst/>
          </a:prstGeom>
          <a:noFill/>
        </p:spPr>
        <p:txBody>
          <a:bodyPr wrap="square" rtlCol="0">
            <a:normAutofit/>
          </a:bodyPr>
          <a:lstStyle/>
          <a:p>
            <a:pPr algn="ctr"/>
            <a:r>
              <a:rPr lang="en-GB" sz="1200" b="1" dirty="0">
                <a:latin typeface="Arial" panose="020B0604020202020204" pitchFamily="34" charset="0"/>
              </a:rPr>
              <a:t>GRUPS DE TREBALL</a:t>
            </a:r>
          </a:p>
        </p:txBody>
      </p:sp>
      <p:pic>
        <p:nvPicPr>
          <p:cNvPr id="20" name="Picture 8" descr="http://identitatcorporativa.gencat.cat/web/.content/Documentacio/descarregues/dpt/COLOR/Drets-Socials/drets_socials_h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2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4" grpId="0"/>
      <p:bldP spid="15" grpId="0"/>
      <p:bldP spid="2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a:extLst>
              <a:ext uri="{FF2B5EF4-FFF2-40B4-BE49-F238E27FC236}">
                <a16:creationId xmlns:a16="http://schemas.microsoft.com/office/drawing/2014/main" id="{747B25DF-1EB5-4B8B-81BE-63460173197C}"/>
              </a:ext>
            </a:extLst>
          </p:cNvPr>
          <p:cNvSpPr>
            <a:spLocks noGrp="1"/>
          </p:cNvSpPr>
          <p:nvPr>
            <p:ph type="title"/>
          </p:nvPr>
        </p:nvSpPr>
        <p:spPr/>
        <p:txBody>
          <a:bodyPr/>
          <a:lstStyle/>
          <a:p>
            <a:pPr eaLnBrk="1" hangingPunct="1"/>
            <a:r>
              <a:rPr lang="en-GB" dirty="0"/>
              <a:t>GOVERNANCES TERRITORIALS</a:t>
            </a:r>
            <a:endParaRPr lang="es-ES" altLang="ca-ES" dirty="0"/>
          </a:p>
        </p:txBody>
      </p:sp>
      <p:sp>
        <p:nvSpPr>
          <p:cNvPr id="9220" name="Contenidor de text 3">
            <a:extLst>
              <a:ext uri="{FF2B5EF4-FFF2-40B4-BE49-F238E27FC236}">
                <a16:creationId xmlns:a16="http://schemas.microsoft.com/office/drawing/2014/main" id="{39F6ACE5-6916-4661-AB54-66A4F5BFD2CA}"/>
              </a:ext>
            </a:extLst>
          </p:cNvPr>
          <p:cNvSpPr>
            <a:spLocks noGrp="1"/>
          </p:cNvSpPr>
          <p:nvPr>
            <p:ph type="body" sz="quarter" idx="13"/>
          </p:nvPr>
        </p:nvSpPr>
        <p:spPr>
          <a:xfrm>
            <a:off x="1891891" y="1100052"/>
            <a:ext cx="5470958" cy="428625"/>
          </a:xfrm>
        </p:spPr>
        <p:txBody>
          <a:bodyPr/>
          <a:lstStyle/>
          <a:p>
            <a:pPr eaLnBrk="1" hangingPunct="1"/>
            <a:r>
              <a:rPr lang="es-ES" altLang="ca-ES" u="sng" dirty="0" err="1"/>
              <a:t>Articulació</a:t>
            </a:r>
            <a:r>
              <a:rPr lang="es-ES" altLang="ca-ES" u="sng" dirty="0"/>
              <a:t> de </a:t>
            </a:r>
            <a:r>
              <a:rPr lang="es-ES" altLang="ca-ES" u="sng" dirty="0" err="1"/>
              <a:t>Governances</a:t>
            </a:r>
            <a:r>
              <a:rPr lang="es-ES" altLang="ca-ES" u="sng" dirty="0"/>
              <a:t> </a:t>
            </a:r>
            <a:r>
              <a:rPr lang="es-ES" altLang="ca-ES" u="sng" dirty="0" err="1"/>
              <a:t>territorials</a:t>
            </a:r>
            <a:endParaRPr lang="es-ES" altLang="ca-ES" u="sng" dirty="0"/>
          </a:p>
        </p:txBody>
      </p:sp>
      <p:sp>
        <p:nvSpPr>
          <p:cNvPr id="5" name="Contenidor de número de diapositiva 4">
            <a:extLst>
              <a:ext uri="{FF2B5EF4-FFF2-40B4-BE49-F238E27FC236}">
                <a16:creationId xmlns:a16="http://schemas.microsoft.com/office/drawing/2014/main" id="{FA32E4BB-053C-4C6C-8697-9EC3BBF450C2}"/>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A0923D-3EAB-4380-B6F1-C0656EED6AB8}" type="slidenum">
              <a:rPr lang="ca-ES" altLang="ca-ES">
                <a:solidFill>
                  <a:srgbClr val="898989"/>
                </a:solidFill>
                <a:latin typeface="Arial" panose="020B0604020202020204" pitchFamily="34" charset="0"/>
              </a:rPr>
              <a:pPr eaLnBrk="1" hangingPunct="1"/>
              <a:t>79</a:t>
            </a:fld>
            <a:endParaRPr lang="ca-ES" altLang="ca-ES">
              <a:solidFill>
                <a:srgbClr val="898989"/>
              </a:solidFill>
              <a:latin typeface="Arial" panose="020B0604020202020204" pitchFamily="34" charset="0"/>
            </a:endParaRPr>
          </a:p>
        </p:txBody>
      </p:sp>
      <p:grpSp>
        <p:nvGrpSpPr>
          <p:cNvPr id="12" name="Group 3">
            <a:extLst>
              <a:ext uri="{FF2B5EF4-FFF2-40B4-BE49-F238E27FC236}">
                <a16:creationId xmlns:a16="http://schemas.microsoft.com/office/drawing/2014/main" id="{27DBC192-C364-CF44-9014-3E2AC5BEB4E1}"/>
              </a:ext>
            </a:extLst>
          </p:cNvPr>
          <p:cNvGrpSpPr/>
          <p:nvPr/>
        </p:nvGrpSpPr>
        <p:grpSpPr>
          <a:xfrm>
            <a:off x="3210293" y="2234147"/>
            <a:ext cx="2442595" cy="2238574"/>
            <a:chOff x="4729844" y="3470100"/>
            <a:chExt cx="2153866" cy="2049889"/>
          </a:xfrm>
        </p:grpSpPr>
        <p:sp>
          <p:nvSpPr>
            <p:cNvPr id="13" name="Oval 12">
              <a:extLst>
                <a:ext uri="{FF2B5EF4-FFF2-40B4-BE49-F238E27FC236}">
                  <a16:creationId xmlns:a16="http://schemas.microsoft.com/office/drawing/2014/main" id="{0A8DE50A-E3DC-7647-B9B4-4A0B68C6C4DB}"/>
                </a:ext>
              </a:extLst>
            </p:cNvPr>
            <p:cNvSpPr/>
            <p:nvPr/>
          </p:nvSpPr>
          <p:spPr>
            <a:xfrm>
              <a:off x="4729844" y="3470100"/>
              <a:ext cx="2153866" cy="2049889"/>
            </a:xfrm>
            <a:custGeom>
              <a:avLst/>
              <a:gdLst>
                <a:gd name="connsiteX0" fmla="*/ 0 w 2153866"/>
                <a:gd name="connsiteY0" fmla="*/ 1024945 h 2049889"/>
                <a:gd name="connsiteX1" fmla="*/ 1076933 w 2153866"/>
                <a:gd name="connsiteY1" fmla="*/ 0 h 2049889"/>
                <a:gd name="connsiteX2" fmla="*/ 2153866 w 2153866"/>
                <a:gd name="connsiteY2" fmla="*/ 1024945 h 2049889"/>
                <a:gd name="connsiteX3" fmla="*/ 1076933 w 2153866"/>
                <a:gd name="connsiteY3" fmla="*/ 2049890 h 2049889"/>
                <a:gd name="connsiteX4" fmla="*/ 0 w 2153866"/>
                <a:gd name="connsiteY4" fmla="*/ 1024945 h 2049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866" h="2049889" fill="none" extrusionOk="0">
                  <a:moveTo>
                    <a:pt x="0" y="1024945"/>
                  </a:moveTo>
                  <a:cubicBezTo>
                    <a:pt x="15742" y="498159"/>
                    <a:pt x="471617" y="-127085"/>
                    <a:pt x="1076933" y="0"/>
                  </a:cubicBezTo>
                  <a:cubicBezTo>
                    <a:pt x="1720668" y="-35569"/>
                    <a:pt x="2055139" y="464547"/>
                    <a:pt x="2153866" y="1024945"/>
                  </a:cubicBezTo>
                  <a:cubicBezTo>
                    <a:pt x="2119130" y="1641927"/>
                    <a:pt x="1585521" y="2179662"/>
                    <a:pt x="1076933" y="2049890"/>
                  </a:cubicBezTo>
                  <a:cubicBezTo>
                    <a:pt x="454869" y="2047640"/>
                    <a:pt x="-7104" y="1656597"/>
                    <a:pt x="0" y="1024945"/>
                  </a:cubicBezTo>
                  <a:close/>
                </a:path>
                <a:path w="2153866" h="2049889" stroke="0" extrusionOk="0">
                  <a:moveTo>
                    <a:pt x="0" y="1024945"/>
                  </a:moveTo>
                  <a:cubicBezTo>
                    <a:pt x="86828" y="576929"/>
                    <a:pt x="437100" y="97672"/>
                    <a:pt x="1076933" y="0"/>
                  </a:cubicBezTo>
                  <a:cubicBezTo>
                    <a:pt x="1718640" y="-110909"/>
                    <a:pt x="2153648" y="488281"/>
                    <a:pt x="2153866" y="1024945"/>
                  </a:cubicBezTo>
                  <a:cubicBezTo>
                    <a:pt x="2181859" y="1551025"/>
                    <a:pt x="1638748" y="2091665"/>
                    <a:pt x="1076933" y="2049890"/>
                  </a:cubicBezTo>
                  <a:cubicBezTo>
                    <a:pt x="359674" y="2017055"/>
                    <a:pt x="-110227" y="1539011"/>
                    <a:pt x="0" y="1024945"/>
                  </a:cubicBezTo>
                  <a:close/>
                </a:path>
              </a:pathLst>
            </a:custGeom>
            <a:solidFill>
              <a:srgbClr val="C00000">
                <a:alpha val="24000"/>
              </a:srgbClr>
            </a:solidFill>
            <a:ln w="19050">
              <a:solidFill>
                <a:srgbClr val="C00000"/>
              </a:solidFill>
              <a:prstDash val="dash"/>
              <a:extLst>
                <a:ext uri="{C807C97D-BFC1-408E-A445-0C87EB9F89A2}">
                  <ask:lineSketchStyleProps xmlns:ask="http://schemas.microsoft.com/office/drawing/2018/sketchyshapes" sd="239436229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788" dirty="0"/>
            </a:p>
          </p:txBody>
        </p:sp>
        <p:sp>
          <p:nvSpPr>
            <p:cNvPr id="14" name="TextBox 13">
              <a:extLst>
                <a:ext uri="{FF2B5EF4-FFF2-40B4-BE49-F238E27FC236}">
                  <a16:creationId xmlns:a16="http://schemas.microsoft.com/office/drawing/2014/main" id="{DBA3FD8C-2C63-5D43-B1FA-8D416E52B011}"/>
                </a:ext>
              </a:extLst>
            </p:cNvPr>
            <p:cNvSpPr txBox="1"/>
            <p:nvPr/>
          </p:nvSpPr>
          <p:spPr>
            <a:xfrm>
              <a:off x="4841554" y="4588380"/>
              <a:ext cx="1995389" cy="591853"/>
            </a:xfrm>
            <a:prstGeom prst="rect">
              <a:avLst/>
            </a:prstGeom>
            <a:noFill/>
          </p:spPr>
          <p:txBody>
            <a:bodyPr wrap="square" rtlCol="0">
              <a:spAutoFit/>
            </a:bodyPr>
            <a:lstStyle/>
            <a:p>
              <a:pPr algn="ctr"/>
              <a:r>
                <a:rPr lang="es-ES_tradnl" b="1" dirty="0">
                  <a:latin typeface="+mj-lt"/>
                </a:rPr>
                <a:t>COMITÈS </a:t>
              </a:r>
              <a:r>
                <a:rPr lang="es-ES_tradnl" b="1" dirty="0">
                  <a:latin typeface="Arial" panose="020B0604020202020204" pitchFamily="34" charset="0"/>
                </a:rPr>
                <a:t>TERRITORIALS</a:t>
              </a:r>
            </a:p>
          </p:txBody>
        </p:sp>
        <p:pic>
          <p:nvPicPr>
            <p:cNvPr id="15" name="Graphic 14" descr="Group">
              <a:extLst>
                <a:ext uri="{FF2B5EF4-FFF2-40B4-BE49-F238E27FC236}">
                  <a16:creationId xmlns:a16="http://schemas.microsoft.com/office/drawing/2014/main" id="{A0FF15E4-063A-944E-A731-681347A4946A}"/>
                </a:ext>
              </a:extLst>
            </p:cNvPr>
            <p:cNvPicPr>
              <a:picLocks noChangeAspect="1"/>
            </p:cNvPicPr>
            <p:nvPr/>
          </p:nvPicPr>
          <p:blipFill>
            <a:blip r:embed="rId2"/>
            <a:stretch>
              <a:fillRect/>
            </a:stretch>
          </p:blipFill>
          <p:spPr>
            <a:xfrm>
              <a:off x="5273743" y="3602234"/>
              <a:ext cx="1131011" cy="1131011"/>
            </a:xfrm>
            <a:prstGeom prst="rect">
              <a:avLst/>
            </a:prstGeom>
            <a:noFill/>
          </p:spPr>
        </p:pic>
      </p:grpSp>
      <p:grpSp>
        <p:nvGrpSpPr>
          <p:cNvPr id="16" name="Group 15">
            <a:extLst>
              <a:ext uri="{FF2B5EF4-FFF2-40B4-BE49-F238E27FC236}">
                <a16:creationId xmlns:a16="http://schemas.microsoft.com/office/drawing/2014/main" id="{10B771DD-835B-0D45-894C-A6FA3AC4ABB6}"/>
              </a:ext>
            </a:extLst>
          </p:cNvPr>
          <p:cNvGrpSpPr/>
          <p:nvPr/>
        </p:nvGrpSpPr>
        <p:grpSpPr>
          <a:xfrm>
            <a:off x="3152313" y="5140962"/>
            <a:ext cx="2632201" cy="685800"/>
            <a:chOff x="4772843" y="4208833"/>
            <a:chExt cx="3509600" cy="914400"/>
          </a:xfrm>
        </p:grpSpPr>
        <p:pic>
          <p:nvPicPr>
            <p:cNvPr id="17" name="Graphic 16" descr="User">
              <a:extLst>
                <a:ext uri="{FF2B5EF4-FFF2-40B4-BE49-F238E27FC236}">
                  <a16:creationId xmlns:a16="http://schemas.microsoft.com/office/drawing/2014/main" id="{AD37E7F6-CDD4-C64F-8CCF-BEA9D9785E6D}"/>
                </a:ext>
              </a:extLst>
            </p:cNvPr>
            <p:cNvPicPr>
              <a:picLocks noChangeAspect="1"/>
            </p:cNvPicPr>
            <p:nvPr/>
          </p:nvPicPr>
          <p:blipFill>
            <a:blip r:embed="rId3"/>
            <a:stretch>
              <a:fillRect/>
            </a:stretch>
          </p:blipFill>
          <p:spPr>
            <a:xfrm>
              <a:off x="4772843" y="4208833"/>
              <a:ext cx="914400" cy="914400"/>
            </a:xfrm>
            <a:prstGeom prst="rect">
              <a:avLst/>
            </a:prstGeom>
          </p:spPr>
        </p:pic>
        <p:sp>
          <p:nvSpPr>
            <p:cNvPr id="18" name="Rectangle 17">
              <a:extLst>
                <a:ext uri="{FF2B5EF4-FFF2-40B4-BE49-F238E27FC236}">
                  <a16:creationId xmlns:a16="http://schemas.microsoft.com/office/drawing/2014/main" id="{749CAB5F-5D5B-DE41-A5A1-71CC8342E0D2}"/>
                </a:ext>
              </a:extLst>
            </p:cNvPr>
            <p:cNvSpPr/>
            <p:nvPr/>
          </p:nvSpPr>
          <p:spPr>
            <a:xfrm>
              <a:off x="5693701" y="4253700"/>
              <a:ext cx="2588742" cy="861774"/>
            </a:xfrm>
            <a:prstGeom prst="rect">
              <a:avLst/>
            </a:prstGeom>
          </p:spPr>
          <p:txBody>
            <a:bodyPr wrap="none">
              <a:spAutoFit/>
            </a:bodyPr>
            <a:lstStyle/>
            <a:p>
              <a:pPr>
                <a:spcAft>
                  <a:spcPts val="0"/>
                </a:spcAft>
              </a:pPr>
              <a:r>
                <a:rPr lang="ca-ES" b="1" dirty="0">
                  <a:latin typeface="Arial" panose="020B0604020202020204" pitchFamily="34" charset="0"/>
                  <a:ea typeface="Calibri" panose="020F0502020204030204" pitchFamily="34" charset="0"/>
                </a:rPr>
                <a:t>REFERENTS </a:t>
              </a:r>
            </a:p>
            <a:p>
              <a:pPr>
                <a:spcAft>
                  <a:spcPts val="0"/>
                </a:spcAft>
              </a:pPr>
              <a:r>
                <a:rPr lang="ca-ES" b="1" dirty="0">
                  <a:latin typeface="Arial" panose="020B0604020202020204" pitchFamily="34" charset="0"/>
                  <a:ea typeface="Calibri" panose="020F0502020204030204" pitchFamily="34" charset="0"/>
                </a:rPr>
                <a:t>d’ENS LOCALS </a:t>
              </a:r>
              <a:endParaRPr lang="es-ES" dirty="0">
                <a:latin typeface="Arial" panose="020B0604020202020204" pitchFamily="34" charset="0"/>
                <a:ea typeface="Calibri" panose="020F0502020204030204" pitchFamily="34" charset="0"/>
              </a:endParaRPr>
            </a:p>
          </p:txBody>
        </p:sp>
      </p:grpSp>
      <p:grpSp>
        <p:nvGrpSpPr>
          <p:cNvPr id="19" name="Group 25">
            <a:extLst>
              <a:ext uri="{FF2B5EF4-FFF2-40B4-BE49-F238E27FC236}">
                <a16:creationId xmlns:a16="http://schemas.microsoft.com/office/drawing/2014/main" id="{E349A2EC-5560-474C-AE21-6DDA3F82E871}"/>
              </a:ext>
            </a:extLst>
          </p:cNvPr>
          <p:cNvGrpSpPr/>
          <p:nvPr/>
        </p:nvGrpSpPr>
        <p:grpSpPr>
          <a:xfrm>
            <a:off x="5705442" y="1891688"/>
            <a:ext cx="2981358" cy="1106479"/>
            <a:chOff x="7195438" y="2604841"/>
            <a:chExt cx="3975144" cy="1475303"/>
          </a:xfrm>
        </p:grpSpPr>
        <p:grpSp>
          <p:nvGrpSpPr>
            <p:cNvPr id="20" name="Group 26">
              <a:extLst>
                <a:ext uri="{FF2B5EF4-FFF2-40B4-BE49-F238E27FC236}">
                  <a16:creationId xmlns:a16="http://schemas.microsoft.com/office/drawing/2014/main" id="{93CEA9B8-6908-1C43-80AE-AA9178D06B8B}"/>
                </a:ext>
              </a:extLst>
            </p:cNvPr>
            <p:cNvGrpSpPr/>
            <p:nvPr/>
          </p:nvGrpSpPr>
          <p:grpSpPr>
            <a:xfrm>
              <a:off x="7195438" y="2604841"/>
              <a:ext cx="3975144" cy="1475303"/>
              <a:chOff x="4455828" y="3563089"/>
              <a:chExt cx="3975144" cy="1475303"/>
            </a:xfrm>
          </p:grpSpPr>
          <p:pic>
            <p:nvPicPr>
              <p:cNvPr id="22" name="Graphic 30" descr="User">
                <a:extLst>
                  <a:ext uri="{FF2B5EF4-FFF2-40B4-BE49-F238E27FC236}">
                    <a16:creationId xmlns:a16="http://schemas.microsoft.com/office/drawing/2014/main" id="{883D161D-02DE-DE48-8D69-A8AACE057B5E}"/>
                  </a:ext>
                </a:extLst>
              </p:cNvPr>
              <p:cNvPicPr>
                <a:picLocks noChangeAspect="1"/>
              </p:cNvPicPr>
              <p:nvPr/>
            </p:nvPicPr>
            <p:blipFill>
              <a:blip r:embed="rId3"/>
              <a:stretch>
                <a:fillRect/>
              </a:stretch>
            </p:blipFill>
            <p:spPr>
              <a:xfrm>
                <a:off x="4455828" y="3563089"/>
                <a:ext cx="1148795" cy="1148794"/>
              </a:xfrm>
              <a:prstGeom prst="rect">
                <a:avLst/>
              </a:prstGeom>
            </p:spPr>
          </p:pic>
          <p:sp>
            <p:nvSpPr>
              <p:cNvPr id="23" name="Rectangle 22">
                <a:extLst>
                  <a:ext uri="{FF2B5EF4-FFF2-40B4-BE49-F238E27FC236}">
                    <a16:creationId xmlns:a16="http://schemas.microsoft.com/office/drawing/2014/main" id="{2EBE9FE8-E633-C24B-AD05-FBD7CE6B7E23}"/>
                  </a:ext>
                </a:extLst>
              </p:cNvPr>
              <p:cNvSpPr/>
              <p:nvPr/>
            </p:nvSpPr>
            <p:spPr>
              <a:xfrm>
                <a:off x="5467891" y="3807287"/>
                <a:ext cx="2963081" cy="1231105"/>
              </a:xfrm>
              <a:prstGeom prst="rect">
                <a:avLst/>
              </a:prstGeom>
            </p:spPr>
            <p:txBody>
              <a:bodyPr wrap="square">
                <a:spAutoFit/>
              </a:bodyPr>
              <a:lstStyle/>
              <a:p>
                <a:pPr>
                  <a:spcAft>
                    <a:spcPts val="0"/>
                  </a:spcAft>
                </a:pPr>
                <a:r>
                  <a:rPr lang="ca-ES" b="1" dirty="0">
                    <a:latin typeface="+mj-lt"/>
                    <a:ea typeface="Calibri" panose="020F0502020204030204" pitchFamily="34" charset="0"/>
                    <a:cs typeface="Times New Roman" panose="02020603050405020304" pitchFamily="18" charset="0"/>
                  </a:rPr>
                  <a:t>COORDINADOR/A I REFERENTS de les Regions Socials (DSO)</a:t>
                </a:r>
                <a:endParaRPr lang="es-ES" dirty="0">
                  <a:latin typeface="+mj-lt"/>
                  <a:ea typeface="Calibri" panose="020F0502020204030204" pitchFamily="34" charset="0"/>
                  <a:cs typeface="Times New Roman" panose="02020603050405020304" pitchFamily="18" charset="0"/>
                </a:endParaRPr>
              </a:p>
            </p:txBody>
          </p:sp>
        </p:grpSp>
        <p:pic>
          <p:nvPicPr>
            <p:cNvPr id="21" name="Picture 2" descr="Número 220, primera quinzena de juliol de 2021. Departament de Drets Socials">
              <a:extLst>
                <a:ext uri="{FF2B5EF4-FFF2-40B4-BE49-F238E27FC236}">
                  <a16:creationId xmlns:a16="http://schemas.microsoft.com/office/drawing/2014/main" id="{79540403-BE39-4E4A-B509-1729183E1751}"/>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29307" b="26933"/>
            <a:stretch/>
          </p:blipFill>
          <p:spPr bwMode="auto">
            <a:xfrm>
              <a:off x="8205923" y="2604841"/>
              <a:ext cx="905348" cy="240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32">
            <a:extLst>
              <a:ext uri="{FF2B5EF4-FFF2-40B4-BE49-F238E27FC236}">
                <a16:creationId xmlns:a16="http://schemas.microsoft.com/office/drawing/2014/main" id="{9C0562AC-C0CB-6642-8AE8-8340AB4692C4}"/>
              </a:ext>
            </a:extLst>
          </p:cNvPr>
          <p:cNvGrpSpPr/>
          <p:nvPr/>
        </p:nvGrpSpPr>
        <p:grpSpPr>
          <a:xfrm>
            <a:off x="406049" y="3660358"/>
            <a:ext cx="2760281" cy="1231858"/>
            <a:chOff x="6309829" y="995910"/>
            <a:chExt cx="3211153" cy="1642476"/>
          </a:xfrm>
        </p:grpSpPr>
        <p:grpSp>
          <p:nvGrpSpPr>
            <p:cNvPr id="25" name="Group 33">
              <a:extLst>
                <a:ext uri="{FF2B5EF4-FFF2-40B4-BE49-F238E27FC236}">
                  <a16:creationId xmlns:a16="http://schemas.microsoft.com/office/drawing/2014/main" id="{29A1EC03-206D-C542-A6D5-88AE34146BC6}"/>
                </a:ext>
              </a:extLst>
            </p:cNvPr>
            <p:cNvGrpSpPr/>
            <p:nvPr/>
          </p:nvGrpSpPr>
          <p:grpSpPr>
            <a:xfrm>
              <a:off x="6309829" y="995910"/>
              <a:ext cx="3211153" cy="1642476"/>
              <a:chOff x="5490694" y="2106989"/>
              <a:chExt cx="3211153" cy="1642476"/>
            </a:xfrm>
          </p:grpSpPr>
          <p:pic>
            <p:nvPicPr>
              <p:cNvPr id="27" name="Graphic 35" descr="User">
                <a:extLst>
                  <a:ext uri="{FF2B5EF4-FFF2-40B4-BE49-F238E27FC236}">
                    <a16:creationId xmlns:a16="http://schemas.microsoft.com/office/drawing/2014/main" id="{4D14A1A3-A271-D249-97EA-25246A512185}"/>
                  </a:ext>
                </a:extLst>
              </p:cNvPr>
              <p:cNvPicPr>
                <a:picLocks noChangeAspect="1"/>
              </p:cNvPicPr>
              <p:nvPr/>
            </p:nvPicPr>
            <p:blipFill>
              <a:blip r:embed="rId3"/>
              <a:stretch>
                <a:fillRect/>
              </a:stretch>
            </p:blipFill>
            <p:spPr>
              <a:xfrm>
                <a:off x="7787447" y="2106989"/>
                <a:ext cx="914400" cy="914401"/>
              </a:xfrm>
              <a:prstGeom prst="rect">
                <a:avLst/>
              </a:prstGeom>
            </p:spPr>
          </p:pic>
          <p:sp>
            <p:nvSpPr>
              <p:cNvPr id="28" name="Rectangle 27">
                <a:extLst>
                  <a:ext uri="{FF2B5EF4-FFF2-40B4-BE49-F238E27FC236}">
                    <a16:creationId xmlns:a16="http://schemas.microsoft.com/office/drawing/2014/main" id="{F63DBF52-0222-AD40-8756-C9E2EBAD2633}"/>
                  </a:ext>
                </a:extLst>
              </p:cNvPr>
              <p:cNvSpPr/>
              <p:nvPr/>
            </p:nvSpPr>
            <p:spPr>
              <a:xfrm>
                <a:off x="5490694" y="2641470"/>
                <a:ext cx="2864351" cy="1107995"/>
              </a:xfrm>
              <a:prstGeom prst="rect">
                <a:avLst/>
              </a:prstGeom>
            </p:spPr>
            <p:txBody>
              <a:bodyPr wrap="square">
                <a:spAutoFit/>
              </a:bodyPr>
              <a:lstStyle/>
              <a:p>
                <a:pPr>
                  <a:spcAft>
                    <a:spcPts val="0"/>
                  </a:spcAft>
                </a:pPr>
                <a:r>
                  <a:rPr lang="ca-ES" sz="1600" b="1" dirty="0">
                    <a:latin typeface="Arial" panose="020B0604020202020204" pitchFamily="34" charset="0"/>
                    <a:ea typeface="Calibri" panose="020F0502020204030204" pitchFamily="34" charset="0"/>
                  </a:rPr>
                  <a:t>SERVEIS DE LES REGIONS SANITÀRIES DEL CATSALUT</a:t>
                </a:r>
                <a:endParaRPr lang="es-ES" sz="1600" dirty="0">
                  <a:latin typeface="Arial" panose="020B0604020202020204" pitchFamily="34" charset="0"/>
                  <a:ea typeface="Calibri" panose="020F0502020204030204" pitchFamily="34" charset="0"/>
                </a:endParaRPr>
              </a:p>
            </p:txBody>
          </p:sp>
          <p:pic>
            <p:nvPicPr>
              <p:cNvPr id="29" name="Picture 37">
                <a:extLst>
                  <a:ext uri="{FF2B5EF4-FFF2-40B4-BE49-F238E27FC236}">
                    <a16:creationId xmlns:a16="http://schemas.microsoft.com/office/drawing/2014/main" id="{FB56F1E6-83ED-0A4C-B5F8-C22EEBA5DE08}"/>
                  </a:ext>
                </a:extLst>
              </p:cNvPr>
              <p:cNvPicPr>
                <a:picLocks noChangeAspect="1"/>
              </p:cNvPicPr>
              <p:nvPr/>
            </p:nvPicPr>
            <p:blipFill>
              <a:blip r:embed="rId5"/>
              <a:stretch>
                <a:fillRect/>
              </a:stretch>
            </p:blipFill>
            <p:spPr>
              <a:xfrm>
                <a:off x="6419804" y="2271072"/>
                <a:ext cx="759946" cy="416340"/>
              </a:xfrm>
              <a:prstGeom prst="rect">
                <a:avLst/>
              </a:prstGeom>
            </p:spPr>
          </p:pic>
        </p:grpSp>
        <p:pic>
          <p:nvPicPr>
            <p:cNvPr id="26" name="Picture 4" descr="Departament de Salut | IRB Barcelona">
              <a:extLst>
                <a:ext uri="{FF2B5EF4-FFF2-40B4-BE49-F238E27FC236}">
                  <a16:creationId xmlns:a16="http://schemas.microsoft.com/office/drawing/2014/main" id="{01D1D255-CBBD-0348-8075-9E39F4C14985}"/>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27567" b="25500"/>
            <a:stretch/>
          </p:blipFill>
          <p:spPr bwMode="auto">
            <a:xfrm>
              <a:off x="6352805" y="1284855"/>
              <a:ext cx="918538" cy="215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38">
            <a:extLst>
              <a:ext uri="{FF2B5EF4-FFF2-40B4-BE49-F238E27FC236}">
                <a16:creationId xmlns:a16="http://schemas.microsoft.com/office/drawing/2014/main" id="{285B3D75-F219-2845-8A3F-6B8C4F6B3767}"/>
              </a:ext>
            </a:extLst>
          </p:cNvPr>
          <p:cNvGrpSpPr/>
          <p:nvPr/>
        </p:nvGrpSpPr>
        <p:grpSpPr>
          <a:xfrm>
            <a:off x="5621146" y="3933387"/>
            <a:ext cx="3480704" cy="862500"/>
            <a:chOff x="7487290" y="2560814"/>
            <a:chExt cx="4640939" cy="1150000"/>
          </a:xfrm>
        </p:grpSpPr>
        <p:grpSp>
          <p:nvGrpSpPr>
            <p:cNvPr id="31" name="Group 39">
              <a:extLst>
                <a:ext uri="{FF2B5EF4-FFF2-40B4-BE49-F238E27FC236}">
                  <a16:creationId xmlns:a16="http://schemas.microsoft.com/office/drawing/2014/main" id="{901B01F4-B617-4844-8CEA-3FEA3D09EE1F}"/>
                </a:ext>
              </a:extLst>
            </p:cNvPr>
            <p:cNvGrpSpPr/>
            <p:nvPr/>
          </p:nvGrpSpPr>
          <p:grpSpPr>
            <a:xfrm>
              <a:off x="7487290" y="2560814"/>
              <a:ext cx="4640939" cy="1150000"/>
              <a:chOff x="4747680" y="3519062"/>
              <a:chExt cx="4640939" cy="1150000"/>
            </a:xfrm>
          </p:grpSpPr>
          <p:pic>
            <p:nvPicPr>
              <p:cNvPr id="33" name="Graphic 41" descr="User">
                <a:extLst>
                  <a:ext uri="{FF2B5EF4-FFF2-40B4-BE49-F238E27FC236}">
                    <a16:creationId xmlns:a16="http://schemas.microsoft.com/office/drawing/2014/main" id="{90B12A75-E008-7C48-AF81-4E6BCA61F62F}"/>
                  </a:ext>
                </a:extLst>
              </p:cNvPr>
              <p:cNvPicPr>
                <a:picLocks noChangeAspect="1"/>
              </p:cNvPicPr>
              <p:nvPr/>
            </p:nvPicPr>
            <p:blipFill>
              <a:blip r:embed="rId3"/>
              <a:stretch>
                <a:fillRect/>
              </a:stretch>
            </p:blipFill>
            <p:spPr>
              <a:xfrm>
                <a:off x="4747680" y="3519062"/>
                <a:ext cx="914400" cy="914400"/>
              </a:xfrm>
              <a:prstGeom prst="rect">
                <a:avLst/>
              </a:prstGeom>
            </p:spPr>
          </p:pic>
          <p:sp>
            <p:nvSpPr>
              <p:cNvPr id="34" name="Rectangle 33">
                <a:extLst>
                  <a:ext uri="{FF2B5EF4-FFF2-40B4-BE49-F238E27FC236}">
                    <a16:creationId xmlns:a16="http://schemas.microsoft.com/office/drawing/2014/main" id="{C56476C7-9D31-6248-A01B-CCA3E5F03863}"/>
                  </a:ext>
                </a:extLst>
              </p:cNvPr>
              <p:cNvSpPr/>
              <p:nvPr/>
            </p:nvSpPr>
            <p:spPr>
              <a:xfrm>
                <a:off x="5467891" y="3807287"/>
                <a:ext cx="3920728" cy="861775"/>
              </a:xfrm>
              <a:prstGeom prst="rect">
                <a:avLst/>
              </a:prstGeom>
            </p:spPr>
            <p:txBody>
              <a:bodyPr wrap="square">
                <a:spAutoFit/>
              </a:bodyPr>
              <a:lstStyle/>
              <a:p>
                <a:pPr>
                  <a:spcAft>
                    <a:spcPts val="0"/>
                  </a:spcAft>
                </a:pPr>
                <a:r>
                  <a:rPr lang="ca-ES" b="1" dirty="0">
                    <a:latin typeface="Arial" panose="020B0604020202020204" pitchFamily="34" charset="0"/>
                    <a:ea typeface="Calibri" panose="020F0502020204030204" pitchFamily="34" charset="0"/>
                  </a:rPr>
                  <a:t>SERVEIS TERRITORIALS del DSO</a:t>
                </a:r>
                <a:endParaRPr lang="es-ES" dirty="0">
                  <a:latin typeface="Arial" panose="020B0604020202020204" pitchFamily="34" charset="0"/>
                  <a:ea typeface="Calibri" panose="020F0502020204030204" pitchFamily="34" charset="0"/>
                </a:endParaRPr>
              </a:p>
            </p:txBody>
          </p:sp>
        </p:grpSp>
        <p:pic>
          <p:nvPicPr>
            <p:cNvPr id="32" name="Picture 2" descr="Número 220, primera quinzena de juliol de 2021. Departament de Drets Socials">
              <a:extLst>
                <a:ext uri="{FF2B5EF4-FFF2-40B4-BE49-F238E27FC236}">
                  <a16:creationId xmlns:a16="http://schemas.microsoft.com/office/drawing/2014/main" id="{1DB710AF-4E64-8A49-AC9C-DE9A3D6D7C7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29307" b="26933"/>
            <a:stretch/>
          </p:blipFill>
          <p:spPr bwMode="auto">
            <a:xfrm>
              <a:off x="8205923" y="2604841"/>
              <a:ext cx="905348" cy="2403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1">
            <a:extLst>
              <a:ext uri="{FF2B5EF4-FFF2-40B4-BE49-F238E27FC236}">
                <a16:creationId xmlns:a16="http://schemas.microsoft.com/office/drawing/2014/main" id="{5B133CDF-33FA-4641-A3C7-F263A6633713}"/>
              </a:ext>
            </a:extLst>
          </p:cNvPr>
          <p:cNvGrpSpPr/>
          <p:nvPr/>
        </p:nvGrpSpPr>
        <p:grpSpPr>
          <a:xfrm>
            <a:off x="250650" y="1794896"/>
            <a:ext cx="2854679" cy="1483212"/>
            <a:chOff x="2309858" y="2490013"/>
            <a:chExt cx="3484476" cy="1425781"/>
          </a:xfrm>
        </p:grpSpPr>
        <p:grpSp>
          <p:nvGrpSpPr>
            <p:cNvPr id="36" name="Group 19">
              <a:extLst>
                <a:ext uri="{FF2B5EF4-FFF2-40B4-BE49-F238E27FC236}">
                  <a16:creationId xmlns:a16="http://schemas.microsoft.com/office/drawing/2014/main" id="{F4B2D0F4-E7BA-BC41-AE4D-8C118D1179A0}"/>
                </a:ext>
              </a:extLst>
            </p:cNvPr>
            <p:cNvGrpSpPr/>
            <p:nvPr/>
          </p:nvGrpSpPr>
          <p:grpSpPr>
            <a:xfrm>
              <a:off x="2309858" y="2776059"/>
              <a:ext cx="3484476" cy="1139735"/>
              <a:chOff x="3164873" y="3331529"/>
              <a:chExt cx="3484476" cy="1139735"/>
            </a:xfrm>
          </p:grpSpPr>
          <p:pic>
            <p:nvPicPr>
              <p:cNvPr id="39" name="Graphic 20" descr="User">
                <a:extLst>
                  <a:ext uri="{FF2B5EF4-FFF2-40B4-BE49-F238E27FC236}">
                    <a16:creationId xmlns:a16="http://schemas.microsoft.com/office/drawing/2014/main" id="{A310081E-D81A-CA47-AE7E-8356CE5824C4}"/>
                  </a:ext>
                </a:extLst>
              </p:cNvPr>
              <p:cNvPicPr>
                <a:picLocks noChangeAspect="1"/>
              </p:cNvPicPr>
              <p:nvPr/>
            </p:nvPicPr>
            <p:blipFill>
              <a:blip r:embed="rId3"/>
              <a:stretch>
                <a:fillRect/>
              </a:stretch>
            </p:blipFill>
            <p:spPr>
              <a:xfrm>
                <a:off x="5635190" y="3331529"/>
                <a:ext cx="1014159" cy="846638"/>
              </a:xfrm>
              <a:prstGeom prst="rect">
                <a:avLst/>
              </a:prstGeom>
            </p:spPr>
          </p:pic>
          <p:sp>
            <p:nvSpPr>
              <p:cNvPr id="40" name="Rectangle 39">
                <a:extLst>
                  <a:ext uri="{FF2B5EF4-FFF2-40B4-BE49-F238E27FC236}">
                    <a16:creationId xmlns:a16="http://schemas.microsoft.com/office/drawing/2014/main" id="{69A7B3E2-1B08-5142-BD70-7F78992637D5}"/>
                  </a:ext>
                </a:extLst>
              </p:cNvPr>
              <p:cNvSpPr/>
              <p:nvPr/>
            </p:nvSpPr>
            <p:spPr>
              <a:xfrm>
                <a:off x="3164873" y="3435756"/>
                <a:ext cx="2738150" cy="1035508"/>
              </a:xfrm>
              <a:prstGeom prst="rect">
                <a:avLst/>
              </a:prstGeom>
            </p:spPr>
            <p:txBody>
              <a:bodyPr wrap="square">
                <a:spAutoFit/>
              </a:bodyPr>
              <a:lstStyle/>
              <a:p>
                <a:pPr algn="ctr">
                  <a:spcAft>
                    <a:spcPts val="0"/>
                  </a:spcAft>
                </a:pPr>
                <a:r>
                  <a:rPr lang="ca-ES" sz="1600" b="1" dirty="0">
                    <a:latin typeface="Arial" panose="020B0604020202020204" pitchFamily="34" charset="0"/>
                    <a:ea typeface="Calibri" panose="020F0502020204030204" pitchFamily="34" charset="0"/>
                  </a:rPr>
                  <a:t>DELEGAT </a:t>
                </a:r>
                <a:r>
                  <a:rPr lang="ca-ES" sz="1600" dirty="0">
                    <a:latin typeface="Arial" panose="020B0604020202020204" pitchFamily="34" charset="0"/>
                    <a:ea typeface="Calibri" panose="020F0502020204030204" pitchFamily="34" charset="0"/>
                  </a:rPr>
                  <a:t>TERRITORIAL DE SALUT D’</a:t>
                </a:r>
                <a:r>
                  <a:rPr lang="ca-ES" sz="1600" b="1" dirty="0">
                    <a:latin typeface="Arial" panose="020B0604020202020204" pitchFamily="34" charset="0"/>
                    <a:ea typeface="Calibri" panose="020F0502020204030204" pitchFamily="34" charset="0"/>
                  </a:rPr>
                  <a:t>ATENCIÓ INTEGRADA</a:t>
                </a:r>
                <a:endParaRPr lang="es-ES" sz="1600" b="1" dirty="0">
                  <a:latin typeface="Arial" panose="020B0604020202020204" pitchFamily="34" charset="0"/>
                  <a:ea typeface="Calibri" panose="020F0502020204030204" pitchFamily="34" charset="0"/>
                </a:endParaRPr>
              </a:p>
            </p:txBody>
          </p:sp>
        </p:grpSp>
        <p:pic>
          <p:nvPicPr>
            <p:cNvPr id="37" name="Picture 48">
              <a:extLst>
                <a:ext uri="{FF2B5EF4-FFF2-40B4-BE49-F238E27FC236}">
                  <a16:creationId xmlns:a16="http://schemas.microsoft.com/office/drawing/2014/main" id="{E9729596-FA8A-8642-9C22-C961D9C6D659}"/>
                </a:ext>
              </a:extLst>
            </p:cNvPr>
            <p:cNvPicPr>
              <a:picLocks noChangeAspect="1"/>
            </p:cNvPicPr>
            <p:nvPr/>
          </p:nvPicPr>
          <p:blipFill>
            <a:blip r:embed="rId5"/>
            <a:stretch>
              <a:fillRect/>
            </a:stretch>
          </p:blipFill>
          <p:spPr>
            <a:xfrm>
              <a:off x="3980733" y="2490013"/>
              <a:ext cx="759946" cy="416340"/>
            </a:xfrm>
            <a:prstGeom prst="rect">
              <a:avLst/>
            </a:prstGeom>
          </p:spPr>
        </p:pic>
        <p:pic>
          <p:nvPicPr>
            <p:cNvPr id="38" name="Picture 4" descr="Departament de Salut | IRB Barcelona">
              <a:extLst>
                <a:ext uri="{FF2B5EF4-FFF2-40B4-BE49-F238E27FC236}">
                  <a16:creationId xmlns:a16="http://schemas.microsoft.com/office/drawing/2014/main" id="{8753BF8E-9701-7446-A427-E1A827396CCC}"/>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27567" b="25500"/>
            <a:stretch/>
          </p:blipFill>
          <p:spPr bwMode="auto">
            <a:xfrm>
              <a:off x="3094599" y="2614875"/>
              <a:ext cx="918538" cy="215548"/>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8" descr="http://identitatcorporativa.gencat.cat/web/.content/Documentacio/descarregues/dpt/COLOR/Drets-Socials/drets_socials_h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573425" y="1773238"/>
            <a:ext cx="7681120" cy="3812049"/>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8</a:t>
            </a:fld>
            <a:endParaRPr lang="ca-ES" altLang="ca-ES" sz="1000"/>
          </a:p>
        </p:txBody>
      </p:sp>
      <p:sp>
        <p:nvSpPr>
          <p:cNvPr id="37891" name="Rectangle 5"/>
          <p:cNvSpPr>
            <a:spLocks noChangeArrowheads="1"/>
          </p:cNvSpPr>
          <p:nvPr/>
        </p:nvSpPr>
        <p:spPr bwMode="auto">
          <a:xfrm>
            <a:off x="682625" y="1773238"/>
            <a:ext cx="79930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a:pPr>
            <a:r>
              <a:rPr lang="ca-ES" altLang="ca-ES" dirty="0"/>
              <a:t>Pressupost de la Generalitat </a:t>
            </a:r>
            <a:endParaRPr lang="ca-ES" altLang="ca-ES" sz="1800" dirty="0"/>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47109" name="Rectangle 6"/>
          <p:cNvSpPr>
            <a:spLocks noChangeArrowheads="1"/>
          </p:cNvSpPr>
          <p:nvPr/>
        </p:nvSpPr>
        <p:spPr bwMode="auto">
          <a:xfrm>
            <a:off x="685800" y="1844675"/>
            <a:ext cx="7773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Despeses de la generalitat </a:t>
            </a:r>
            <a:r>
              <a:rPr lang="pt-BR" sz="1400" b="0" dirty="0">
                <a:solidFill>
                  <a:schemeClr val="tx1">
                    <a:lumMod val="75000"/>
                    <a:lumOff val="25000"/>
                  </a:schemeClr>
                </a:solidFill>
              </a:rPr>
              <a:t>(</a:t>
            </a:r>
            <a:r>
              <a:rPr lang="pt-BR" sz="1400" b="0" dirty="0" err="1">
                <a:solidFill>
                  <a:schemeClr val="tx1">
                    <a:lumMod val="75000"/>
                    <a:lumOff val="25000"/>
                  </a:schemeClr>
                </a:solidFill>
              </a:rPr>
              <a:t>capítols</a:t>
            </a:r>
            <a:r>
              <a:rPr lang="pt-BR" sz="1400" b="0" dirty="0">
                <a:solidFill>
                  <a:schemeClr val="tx1">
                    <a:lumMod val="75000"/>
                    <a:lumOff val="25000"/>
                  </a:schemeClr>
                </a:solidFill>
              </a:rPr>
              <a:t> 1 a 7 i 8 no </a:t>
            </a:r>
            <a:r>
              <a:rPr lang="pt-BR" sz="1400" b="0" dirty="0" err="1">
                <a:solidFill>
                  <a:schemeClr val="tx1">
                    <a:lumMod val="75000"/>
                    <a:lumOff val="25000"/>
                  </a:schemeClr>
                </a:solidFill>
              </a:rPr>
              <a:t>financer</a:t>
            </a:r>
            <a:r>
              <a:rPr lang="pt-BR" sz="1400" b="0" dirty="0">
                <a:solidFill>
                  <a:schemeClr val="tx1">
                    <a:lumMod val="75000"/>
                    <a:lumOff val="25000"/>
                  </a:schemeClr>
                </a:solidFill>
              </a:rPr>
              <a:t> no finalista)</a:t>
            </a:r>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6"/>
          <p:cNvSpPr>
            <a:spLocks noChangeArrowheads="1"/>
          </p:cNvSpPr>
          <p:nvPr/>
        </p:nvSpPr>
        <p:spPr bwMode="auto">
          <a:xfrm>
            <a:off x="3419475" y="6165850"/>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algn="r" eaLnBrk="1" hangingPunct="1">
              <a:lnSpc>
                <a:spcPct val="110000"/>
              </a:lnSpc>
              <a:spcBef>
                <a:spcPct val="0"/>
              </a:spcBef>
              <a:buClrTx/>
              <a:buNone/>
            </a:pPr>
            <a:r>
              <a:rPr lang="ca-ES" altLang="ca-ES" sz="900" b="0" dirty="0"/>
              <a:t>Font: Departament de Drets Socials</a:t>
            </a:r>
          </a:p>
        </p:txBody>
      </p:sp>
      <p:graphicFrame>
        <p:nvGraphicFramePr>
          <p:cNvPr id="11" name="Taula 10"/>
          <p:cNvGraphicFramePr>
            <a:graphicFrameLocks noGrp="1"/>
          </p:cNvGraphicFramePr>
          <p:nvPr/>
        </p:nvGraphicFramePr>
        <p:xfrm>
          <a:off x="971601" y="2295318"/>
          <a:ext cx="5633559" cy="3650633"/>
        </p:xfrm>
        <a:graphic>
          <a:graphicData uri="http://schemas.openxmlformats.org/drawingml/2006/table">
            <a:tbl>
              <a:tblPr>
                <a:tableStyleId>{5C22544A-7EE6-4342-B048-85BDC9FD1C3A}</a:tableStyleId>
              </a:tblPr>
              <a:tblGrid>
                <a:gridCol w="2091502">
                  <a:extLst>
                    <a:ext uri="{9D8B030D-6E8A-4147-A177-3AD203B41FA5}">
                      <a16:colId xmlns:a16="http://schemas.microsoft.com/office/drawing/2014/main" val="4088785608"/>
                    </a:ext>
                  </a:extLst>
                </a:gridCol>
                <a:gridCol w="567474">
                  <a:extLst>
                    <a:ext uri="{9D8B030D-6E8A-4147-A177-3AD203B41FA5}">
                      <a16:colId xmlns:a16="http://schemas.microsoft.com/office/drawing/2014/main" val="324794288"/>
                    </a:ext>
                  </a:extLst>
                </a:gridCol>
                <a:gridCol w="723406">
                  <a:extLst>
                    <a:ext uri="{9D8B030D-6E8A-4147-A177-3AD203B41FA5}">
                      <a16:colId xmlns:a16="http://schemas.microsoft.com/office/drawing/2014/main" val="812861322"/>
                    </a:ext>
                  </a:extLst>
                </a:gridCol>
                <a:gridCol w="904257">
                  <a:extLst>
                    <a:ext uri="{9D8B030D-6E8A-4147-A177-3AD203B41FA5}">
                      <a16:colId xmlns:a16="http://schemas.microsoft.com/office/drawing/2014/main" val="3162450217"/>
                    </a:ext>
                  </a:extLst>
                </a:gridCol>
                <a:gridCol w="638509">
                  <a:extLst>
                    <a:ext uri="{9D8B030D-6E8A-4147-A177-3AD203B41FA5}">
                      <a16:colId xmlns:a16="http://schemas.microsoft.com/office/drawing/2014/main" val="2199439033"/>
                    </a:ext>
                  </a:extLst>
                </a:gridCol>
                <a:gridCol w="708411">
                  <a:extLst>
                    <a:ext uri="{9D8B030D-6E8A-4147-A177-3AD203B41FA5}">
                      <a16:colId xmlns:a16="http://schemas.microsoft.com/office/drawing/2014/main" val="2680067571"/>
                    </a:ext>
                  </a:extLst>
                </a:gridCol>
              </a:tblGrid>
              <a:tr h="322357">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 </a:t>
                      </a:r>
                    </a:p>
                  </a:txBody>
                  <a:tcPr marL="6350" marR="6350" marT="635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2020h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Variació 2022/2020</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%Variació 2022/2020</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ca-ES" sz="1100" b="1" kern="1400" dirty="0">
                          <a:solidFill>
                            <a:srgbClr val="000000"/>
                          </a:solidFill>
                          <a:effectLst/>
                          <a:latin typeface="Arial Narrow"/>
                          <a:ea typeface="+mn-ea"/>
                          <a:cs typeface="+mn-cs"/>
                        </a:rPr>
                        <a:t>% sobre total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28804"/>
                  </a:ext>
                </a:extLst>
              </a:tr>
              <a:tr h="168281">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Presidència</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647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701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94630"/>
                  </a:ext>
                </a:extLst>
              </a:tr>
              <a:tr h="168281">
                <a:tc>
                  <a:txBody>
                    <a:bodyPr/>
                    <a:lstStyle/>
                    <a:p>
                      <a:pPr marL="0" algn="l" defTabSz="914400" rtl="0" eaLnBrk="1" fontAlgn="ctr" latinLnBrk="0" hangingPunct="1"/>
                      <a:r>
                        <a:rPr lang="it-IT" sz="1100" b="1" i="0" u="none" strike="noStrike" kern="1200" dirty="0">
                          <a:solidFill>
                            <a:schemeClr val="tx1">
                              <a:lumMod val="50000"/>
                              <a:lumOff val="50000"/>
                            </a:schemeClr>
                          </a:solidFill>
                          <a:effectLst/>
                          <a:latin typeface="Arial Narrow" panose="020B0606020202030204" pitchFamily="34" charset="0"/>
                          <a:ea typeface="+mn-ea"/>
                          <a:cs typeface="+mn-cs"/>
                        </a:rPr>
                        <a:t>Vic. Pol. Digitals i Territori</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1.758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2.270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512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5,95%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3792427"/>
                  </a:ext>
                </a:extLst>
              </a:tr>
              <a:tr h="168281">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Empresa i Treball</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951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1.225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274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3,21%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4121486"/>
                  </a:ext>
                </a:extLst>
              </a:tr>
              <a:tr h="168281">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Economia i Hisenda</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0,48%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1754"/>
                  </a:ext>
                </a:extLst>
              </a:tr>
              <a:tr h="168281">
                <a:tc>
                  <a:txBody>
                    <a:bodyPr/>
                    <a:lstStyle/>
                    <a:p>
                      <a:pPr marL="0" algn="l" defTabSz="914400" rtl="0" eaLnBrk="1" fontAlgn="ctr" latinLnBrk="0" hangingPunct="1"/>
                      <a:r>
                        <a:rPr lang="ca-ES" sz="1100" b="1" i="0" u="none" strike="noStrike" kern="1200">
                          <a:solidFill>
                            <a:schemeClr val="tx1">
                              <a:lumMod val="50000"/>
                              <a:lumOff val="50000"/>
                            </a:schemeClr>
                          </a:solidFill>
                          <a:effectLst/>
                          <a:latin typeface="Arial Narrow" panose="020B0606020202030204" pitchFamily="34" charset="0"/>
                          <a:ea typeface="+mn-ea"/>
                          <a:cs typeface="+mn-cs"/>
                        </a:rPr>
                        <a:t>Igualtat i Feminismes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0,24%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6258946"/>
                  </a:ext>
                </a:extLst>
              </a:tr>
              <a:tr h="168281">
                <a:tc>
                  <a:txBody>
                    <a:bodyPr/>
                    <a:lstStyle/>
                    <a:p>
                      <a:pPr marL="0" algn="l" defTabSz="914400" rtl="0" eaLnBrk="1" fontAlgn="ctr" latinLnBrk="0" hangingPunct="1"/>
                      <a:r>
                        <a:rPr lang="en-US" sz="1100" b="1" i="0" u="none" strike="noStrike" kern="1200">
                          <a:solidFill>
                            <a:schemeClr val="tx1">
                              <a:lumMod val="50000"/>
                              <a:lumOff val="50000"/>
                            </a:schemeClr>
                          </a:solidFill>
                          <a:effectLst/>
                          <a:latin typeface="Arial Narrow" panose="020B0606020202030204" pitchFamily="34" charset="0"/>
                          <a:ea typeface="+mn-ea"/>
                          <a:cs typeface="+mn-cs"/>
                        </a:rPr>
                        <a:t>Acció Ext. I Govern Obert</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0,25%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8436900"/>
                  </a:ext>
                </a:extLst>
              </a:tr>
              <a:tr h="168281">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Educació</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5.672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6.556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884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17,19%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7692141"/>
                  </a:ext>
                </a:extLst>
              </a:tr>
              <a:tr h="165631">
                <a:tc>
                  <a:txBody>
                    <a:bodyPr/>
                    <a:lstStyle/>
                    <a:p>
                      <a:pPr marL="0" algn="l" defTabSz="914400" rtl="0" eaLnBrk="1" fontAlgn="ctr" latinLnBrk="0" hangingPunct="1"/>
                      <a:r>
                        <a:rPr lang="ca-ES" sz="1100" b="1" i="0" u="none" strike="noStrike" kern="1200">
                          <a:solidFill>
                            <a:schemeClr val="tx1">
                              <a:lumMod val="50000"/>
                              <a:lumOff val="50000"/>
                            </a:schemeClr>
                          </a:solidFill>
                          <a:effectLst/>
                          <a:latin typeface="Arial Narrow" panose="020B0606020202030204" pitchFamily="34" charset="0"/>
                          <a:ea typeface="+mn-ea"/>
                          <a:cs typeface="+mn-cs"/>
                        </a:rPr>
                        <a:t>Recerca i Universitats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1.293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1.477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3,87%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2563118"/>
                  </a:ext>
                </a:extLst>
              </a:tr>
              <a:tr h="168281">
                <a:tc>
                  <a:txBody>
                    <a:bodyPr/>
                    <a:lstStyle/>
                    <a:p>
                      <a:pPr marL="0" algn="l" defTabSz="914400" rtl="0" eaLnBrk="1" fontAlgn="ctr" latinLnBrk="0" hangingPunct="1"/>
                      <a:r>
                        <a:rPr lang="it-IT" sz="1100" b="1" i="0" u="none" strike="noStrike" kern="1200">
                          <a:solidFill>
                            <a:schemeClr val="tx1">
                              <a:lumMod val="50000"/>
                              <a:lumOff val="50000"/>
                            </a:schemeClr>
                          </a:solidFill>
                          <a:effectLst/>
                          <a:latin typeface="Arial Narrow" panose="020B0606020202030204" pitchFamily="34" charset="0"/>
                          <a:ea typeface="+mn-ea"/>
                          <a:cs typeface="+mn-cs"/>
                        </a:rPr>
                        <a:t>Acció Climàtica, Alim. i Ag.R</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877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1.178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301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3,09%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362397"/>
                  </a:ext>
                </a:extLst>
              </a:tr>
              <a:tr h="168281">
                <a:tc>
                  <a:txBody>
                    <a:bodyPr/>
                    <a:lstStyle/>
                    <a:p>
                      <a:pPr marL="0" algn="l" defTabSz="914400" rtl="0" eaLnBrk="1" fontAlgn="ctr" latinLnBrk="0" hangingPunct="1"/>
                      <a:r>
                        <a:rPr lang="ca-ES" sz="1100" b="1" i="0" u="none" strike="noStrike" kern="1200">
                          <a:solidFill>
                            <a:schemeClr val="tx1">
                              <a:lumMod val="50000"/>
                              <a:lumOff val="50000"/>
                            </a:schemeClr>
                          </a:solidFill>
                          <a:effectLst/>
                          <a:latin typeface="Arial Narrow" panose="020B0606020202030204" pitchFamily="34" charset="0"/>
                          <a:ea typeface="+mn-ea"/>
                          <a:cs typeface="+mn-cs"/>
                        </a:rPr>
                        <a:t>Salut</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9.715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10.614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899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27,83%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3133109"/>
                  </a:ext>
                </a:extLst>
              </a:tr>
              <a:tr h="168281">
                <a:tc>
                  <a:txBody>
                    <a:bodyPr/>
                    <a:lstStyle/>
                    <a:p>
                      <a:pPr marL="0" algn="l" defTabSz="914400" rtl="0" eaLnBrk="1" fontAlgn="ctr" latinLnBrk="0" hangingPunct="1"/>
                      <a:r>
                        <a:rPr lang="ca-ES" sz="1100" b="1" i="0" u="none" strike="noStrike" kern="1200">
                          <a:solidFill>
                            <a:schemeClr val="tx1">
                              <a:lumMod val="50000"/>
                              <a:lumOff val="50000"/>
                            </a:schemeClr>
                          </a:solidFill>
                          <a:effectLst/>
                          <a:latin typeface="Arial Narrow" panose="020B0606020202030204" pitchFamily="34" charset="0"/>
                          <a:ea typeface="+mn-ea"/>
                          <a:cs typeface="+mn-cs"/>
                        </a:rPr>
                        <a:t>Interior</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1.468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4,19%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282454"/>
                  </a:ext>
                </a:extLst>
              </a:tr>
              <a:tr h="168281">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Drets Socials</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100" b="1" i="0" u="none" strike="noStrike" dirty="0">
                          <a:solidFill>
                            <a:schemeClr val="tx1">
                              <a:lumMod val="75000"/>
                              <a:lumOff val="25000"/>
                            </a:schemeClr>
                          </a:solidFill>
                          <a:effectLst/>
                          <a:latin typeface="Arial Narrow" panose="020B0606020202030204" pitchFamily="34" charset="0"/>
                        </a:rPr>
                        <a:t>2.964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100" b="1" i="0" u="none" strike="noStrike" dirty="0">
                          <a:solidFill>
                            <a:schemeClr val="tx1">
                              <a:lumMod val="75000"/>
                              <a:lumOff val="25000"/>
                            </a:schemeClr>
                          </a:solidFill>
                          <a:effectLst/>
                          <a:latin typeface="Arial Narrow" panose="020B0606020202030204" pitchFamily="34" charset="0"/>
                        </a:rPr>
                        <a:t>3.861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100" b="1" i="0" u="none" strike="noStrike" dirty="0">
                          <a:solidFill>
                            <a:schemeClr val="tx1">
                              <a:lumMod val="75000"/>
                              <a:lumOff val="25000"/>
                            </a:schemeClr>
                          </a:solidFill>
                          <a:effectLst/>
                          <a:latin typeface="Arial Narrow" panose="020B0606020202030204" pitchFamily="34" charset="0"/>
                        </a:rPr>
                        <a:t>897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100" b="1" i="0" u="none" strike="noStrike" dirty="0">
                          <a:solidFill>
                            <a:schemeClr val="tx1">
                              <a:lumMod val="75000"/>
                              <a:lumOff val="25000"/>
                            </a:schemeClr>
                          </a:solidFill>
                          <a:effectLst/>
                          <a:latin typeface="Arial Narrow" panose="020B060602020203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100" b="1" i="0" u="none" strike="noStrike" dirty="0">
                          <a:solidFill>
                            <a:schemeClr val="tx1">
                              <a:lumMod val="75000"/>
                              <a:lumOff val="25000"/>
                            </a:schemeClr>
                          </a:solidFill>
                          <a:effectLst/>
                          <a:latin typeface="Arial Narrow" panose="020B0606020202030204" pitchFamily="34" charset="0"/>
                        </a:rPr>
                        <a:t>10,12%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6441858"/>
                  </a:ext>
                </a:extLst>
              </a:tr>
              <a:tr h="168281">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Cultura</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385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0858701"/>
                  </a:ext>
                </a:extLst>
              </a:tr>
              <a:tr h="168281">
                <a:tc>
                  <a:txBody>
                    <a:bodyPr/>
                    <a:lstStyle/>
                    <a:p>
                      <a:pPr marL="0" algn="l" defTabSz="914400" rtl="0" eaLnBrk="1" fontAlgn="ctr" latinLnBrk="0" hangingPunct="1"/>
                      <a:r>
                        <a:rPr lang="ca-ES" sz="1100" b="1" i="0" u="none" strike="noStrike" kern="1200">
                          <a:solidFill>
                            <a:schemeClr val="tx1">
                              <a:lumMod val="50000"/>
                              <a:lumOff val="50000"/>
                            </a:schemeClr>
                          </a:solidFill>
                          <a:effectLst/>
                          <a:latin typeface="Arial Narrow" panose="020B0606020202030204" pitchFamily="34" charset="0"/>
                          <a:ea typeface="+mn-ea"/>
                          <a:cs typeface="+mn-cs"/>
                        </a:rPr>
                        <a:t>Justícia</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1.049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1.092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2,86%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5368805"/>
                  </a:ext>
                </a:extLst>
              </a:tr>
              <a:tr h="235594">
                <a:tc>
                  <a:txBody>
                    <a:bodyPr/>
                    <a:lstStyle/>
                    <a:p>
                      <a:pPr marL="0" algn="l" defTabSz="914400" rtl="0" eaLnBrk="1" fontAlgn="ctr" latinLnBrk="0" hangingPunct="1"/>
                      <a:r>
                        <a:rPr lang="ca-ES" sz="1100" b="1" i="0" u="none" strike="noStrike" kern="1200" dirty="0" err="1">
                          <a:solidFill>
                            <a:schemeClr val="tx1">
                              <a:lumMod val="50000"/>
                              <a:lumOff val="50000"/>
                            </a:schemeClr>
                          </a:solidFill>
                          <a:effectLst/>
                          <a:latin typeface="Arial Narrow" panose="020B0606020202030204" pitchFamily="34" charset="0"/>
                          <a:ea typeface="+mn-ea"/>
                          <a:cs typeface="+mn-cs"/>
                        </a:rPr>
                        <a:t>Subtotal</a:t>
                      </a:r>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 Departaments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27.010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31.327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4.317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CDC6"/>
                    </a:solidFill>
                  </a:tcPr>
                </a:tc>
                <a:extLst>
                  <a:ext uri="{0D108BD9-81ED-4DB2-BD59-A6C34878D82A}">
                    <a16:rowId xmlns:a16="http://schemas.microsoft.com/office/drawing/2014/main" val="3611722085"/>
                  </a:ext>
                </a:extLst>
              </a:tr>
              <a:tr h="168281">
                <a:tc>
                  <a:txBody>
                    <a:bodyPr/>
                    <a:lstStyle/>
                    <a:p>
                      <a:pPr marL="0" algn="l" defTabSz="914400" rtl="0" eaLnBrk="1" fontAlgn="ctr" latinLnBrk="0" hangingPunct="1"/>
                      <a:r>
                        <a:rPr lang="pt-BR" sz="1100" b="1" i="0" u="none" strike="noStrike" kern="1200">
                          <a:solidFill>
                            <a:schemeClr val="tx1">
                              <a:lumMod val="50000"/>
                              <a:lumOff val="50000"/>
                            </a:schemeClr>
                          </a:solidFill>
                          <a:effectLst/>
                          <a:latin typeface="Arial Narrow" panose="020B0606020202030204" pitchFamily="34" charset="0"/>
                          <a:ea typeface="+mn-ea"/>
                          <a:cs typeface="+mn-cs"/>
                        </a:rPr>
                        <a:t>Fons no dept. i Òrg. superiors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4.632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6.175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a:solidFill>
                            <a:schemeClr val="tx1">
                              <a:lumMod val="75000"/>
                              <a:lumOff val="25000"/>
                            </a:schemeClr>
                          </a:solidFill>
                          <a:effectLst/>
                          <a:latin typeface="Arial Narrow" panose="020B0606020202030204" pitchFamily="34" charset="0"/>
                        </a:rPr>
                        <a:t>1.543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16,19%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707002"/>
                  </a:ext>
                </a:extLst>
              </a:tr>
              <a:tr h="168281">
                <a:tc>
                  <a:txBody>
                    <a:bodyPr/>
                    <a:lstStyle/>
                    <a:p>
                      <a:pPr marL="0" algn="l" defTabSz="914400" rtl="0" eaLnBrk="1" fontAlgn="ctr" latinLnBrk="0" hangingPunct="1"/>
                      <a:r>
                        <a:rPr lang="ca-ES" sz="1100" b="1" i="0" u="none" strike="noStrike" kern="1200" dirty="0">
                          <a:solidFill>
                            <a:schemeClr val="tx1">
                              <a:lumMod val="50000"/>
                              <a:lumOff val="50000"/>
                            </a:schemeClr>
                          </a:solidFill>
                          <a:effectLst/>
                          <a:latin typeface="Arial Narrow" panose="020B0606020202030204" pitchFamily="34" charset="0"/>
                          <a:ea typeface="+mn-ea"/>
                          <a:cs typeface="+mn-cs"/>
                        </a:rPr>
                        <a:t>Interessos</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879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637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-242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ca-ES" sz="1100" b="0" i="0" u="none" strike="noStrike" dirty="0">
                          <a:solidFill>
                            <a:schemeClr val="tx1">
                              <a:lumMod val="75000"/>
                              <a:lumOff val="25000"/>
                            </a:schemeClr>
                          </a:solidFill>
                          <a:effectLst/>
                          <a:latin typeface="Arial Narrow" panose="020B0606020202030204" pitchFamily="34" charset="0"/>
                        </a:rPr>
                        <a:t>1,67%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198701"/>
                  </a:ext>
                </a:extLst>
              </a:tr>
              <a:tr h="235594">
                <a:tc>
                  <a:txBody>
                    <a:bodyPr/>
                    <a:lstStyle/>
                    <a:p>
                      <a:pPr marL="0" algn="r" defTabSz="914400" rtl="0" eaLnBrk="1" fontAlgn="ctr" latinLnBrk="0" hangingPunct="1"/>
                      <a:r>
                        <a:rPr lang="ca-ES" sz="1100" b="1" i="0" u="none" strike="noStrike" kern="1200" dirty="0">
                          <a:solidFill>
                            <a:schemeClr val="tx1"/>
                          </a:solidFill>
                          <a:effectLst/>
                          <a:latin typeface="Arial Narrow" panose="020B0606020202030204" pitchFamily="34" charset="0"/>
                          <a:ea typeface="+mn-ea"/>
                          <a:cs typeface="+mn-cs"/>
                        </a:rPr>
                        <a:t>Total</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ca-ES" sz="1100" b="1" i="0" u="none" strike="noStrike" kern="1200" dirty="0">
                          <a:solidFill>
                            <a:schemeClr val="tx1"/>
                          </a:solidFill>
                          <a:effectLst/>
                          <a:latin typeface="Arial Narrow" panose="020B0606020202030204" pitchFamily="34" charset="0"/>
                          <a:ea typeface="+mn-ea"/>
                          <a:cs typeface="+mn-cs"/>
                        </a:rPr>
                        <a:t>32.521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ca-ES" sz="1100" b="1" i="0" u="none" strike="noStrike" kern="1200" dirty="0">
                          <a:solidFill>
                            <a:schemeClr val="tx1"/>
                          </a:solidFill>
                          <a:effectLst/>
                          <a:latin typeface="Arial Narrow" panose="020B0606020202030204" pitchFamily="34" charset="0"/>
                          <a:ea typeface="+mn-ea"/>
                          <a:cs typeface="+mn-cs"/>
                        </a:rPr>
                        <a:t>38.139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ca-ES" sz="1100" b="1" i="0" u="none" strike="noStrike" kern="1200" dirty="0">
                          <a:solidFill>
                            <a:schemeClr val="tx1"/>
                          </a:solidFill>
                          <a:effectLst/>
                          <a:latin typeface="Arial Narrow" panose="020B0606020202030204" pitchFamily="34" charset="0"/>
                          <a:ea typeface="+mn-ea"/>
                          <a:cs typeface="+mn-cs"/>
                        </a:rPr>
                        <a:t>5.618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ca-ES" sz="1100" b="1" i="0" u="none" strike="noStrike" kern="1200" dirty="0">
                          <a:solidFill>
                            <a:schemeClr val="tx1"/>
                          </a:solidFill>
                          <a:effectLst/>
                          <a:latin typeface="Arial Narrow" panose="020B0606020202030204" pitchFamily="34" charset="0"/>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fontAlgn="ctr" latinLnBrk="0" hangingPunct="1"/>
                      <a:r>
                        <a:rPr lang="ca-ES" sz="1100" b="1" i="0" u="none" strike="noStrike" kern="1200" dirty="0">
                          <a:solidFill>
                            <a:schemeClr val="tx1"/>
                          </a:solidFill>
                          <a:effectLst/>
                          <a:latin typeface="Arial Narrow" panose="020B0606020202030204" pitchFamily="34" charset="0"/>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395364"/>
                  </a:ext>
                </a:extLst>
              </a:tr>
            </a:tbl>
          </a:graphicData>
        </a:graphic>
      </p:graphicFrame>
      <p:sp>
        <p:nvSpPr>
          <p:cNvPr id="12" name="Google Shape;41;p6">
            <a:extLst>
              <a:ext uri="{FF2B5EF4-FFF2-40B4-BE49-F238E27FC236}">
                <a16:creationId xmlns:a16="http://schemas.microsoft.com/office/drawing/2014/main" id="{C00A2C3E-63DD-0740-BBA2-CC4B0FED4AA0}"/>
              </a:ext>
            </a:extLst>
          </p:cNvPr>
          <p:cNvSpPr txBox="1"/>
          <p:nvPr/>
        </p:nvSpPr>
        <p:spPr>
          <a:xfrm>
            <a:off x="6821111" y="2599889"/>
            <a:ext cx="1433434" cy="86177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r">
              <a:buClr>
                <a:srgbClr val="000000"/>
              </a:buClr>
              <a:buSzPts val="1600"/>
              <a:defRPr sz="1600">
                <a:solidFill>
                  <a:srgbClr val="000000"/>
                </a:solidFill>
              </a:defRPr>
            </a:pPr>
            <a:r>
              <a:rPr lang="es-ES" sz="1400" b="1" dirty="0">
                <a:solidFill>
                  <a:srgbClr val="C00000"/>
                </a:solidFill>
                <a:latin typeface="Arial" panose="020B0604020202020204" pitchFamily="34" charset="0"/>
                <a:cs typeface="Rubik" charset="0"/>
              </a:rPr>
              <a:t>Drets Socials, 3er Departament en </a:t>
            </a:r>
            <a:r>
              <a:rPr lang="es-ES" sz="1400" b="1" dirty="0" err="1">
                <a:solidFill>
                  <a:srgbClr val="C00000"/>
                </a:solidFill>
                <a:latin typeface="Arial" panose="020B0604020202020204" pitchFamily="34" charset="0"/>
                <a:cs typeface="Rubik" charset="0"/>
              </a:rPr>
              <a:t>pressupost</a:t>
            </a:r>
            <a:r>
              <a:rPr lang="es-ES" sz="1400" b="1" dirty="0">
                <a:solidFill>
                  <a:srgbClr val="C00000"/>
                </a:solidFill>
                <a:latin typeface="Arial" panose="020B0604020202020204" pitchFamily="34" charset="0"/>
                <a:cs typeface="Rubik" charset="0"/>
              </a:rPr>
              <a:t> del Govern</a:t>
            </a:r>
            <a:endParaRPr lang="ca-ES" sz="1400" b="1" dirty="0">
              <a:solidFill>
                <a:srgbClr val="C00000"/>
              </a:solidFill>
              <a:latin typeface="Arial" panose="020B0604020202020204" pitchFamily="34" charset="0"/>
              <a:cs typeface="Rubik" charset="0"/>
            </a:endParaRPr>
          </a:p>
        </p:txBody>
      </p:sp>
      <p:sp>
        <p:nvSpPr>
          <p:cNvPr id="13" name="Google Shape;41;p6">
            <a:extLst>
              <a:ext uri="{FF2B5EF4-FFF2-40B4-BE49-F238E27FC236}">
                <a16:creationId xmlns:a16="http://schemas.microsoft.com/office/drawing/2014/main" id="{F3C15E3B-B340-2D4F-9DA6-27CE8DEE3BF2}"/>
              </a:ext>
            </a:extLst>
          </p:cNvPr>
          <p:cNvSpPr txBox="1"/>
          <p:nvPr/>
        </p:nvSpPr>
        <p:spPr>
          <a:xfrm>
            <a:off x="968213" y="1967886"/>
            <a:ext cx="5796000" cy="33855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buClr>
                <a:srgbClr val="000000"/>
              </a:buClr>
              <a:buSzPts val="1600"/>
              <a:defRPr sz="1600">
                <a:solidFill>
                  <a:srgbClr val="000000"/>
                </a:solidFill>
              </a:defRPr>
            </a:pPr>
            <a:endParaRPr lang="ca-ES" sz="1100" b="1" dirty="0">
              <a:solidFill>
                <a:schemeClr val="accent4">
                  <a:lumMod val="25000"/>
                </a:schemeClr>
              </a:solidFill>
              <a:latin typeface="Arial" panose="020B0604020202020204" pitchFamily="34" charset="0"/>
              <a:cs typeface="Rubik" charset="0"/>
            </a:endParaRPr>
          </a:p>
          <a:p>
            <a:pPr>
              <a:buClr>
                <a:srgbClr val="000000"/>
              </a:buClr>
              <a:buSzPts val="1600"/>
              <a:defRPr sz="1600">
                <a:solidFill>
                  <a:srgbClr val="000000"/>
                </a:solidFill>
              </a:defRPr>
            </a:pPr>
            <a:r>
              <a:rPr lang="ca-ES" sz="1100" dirty="0">
                <a:solidFill>
                  <a:schemeClr val="accent4">
                    <a:lumMod val="25000"/>
                  </a:schemeClr>
                </a:solidFill>
                <a:latin typeface="Arial" panose="020B0604020202020204" pitchFamily="34" charset="0"/>
                <a:cs typeface="Rubik" charset="0"/>
              </a:rPr>
              <a:t>M€</a:t>
            </a:r>
            <a:endParaRPr lang="ca-ES" sz="1100" b="1" dirty="0">
              <a:solidFill>
                <a:schemeClr val="accent4">
                  <a:lumMod val="25000"/>
                </a:schemeClr>
              </a:solidFill>
              <a:latin typeface="Arial" panose="020B0604020202020204" pitchFamily="34" charset="0"/>
              <a:cs typeface="Rubik" charset="0"/>
            </a:endParaRPr>
          </a:p>
        </p:txBody>
      </p:sp>
      <p:pic>
        <p:nvPicPr>
          <p:cNvPr id="14"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64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ol 1">
            <a:extLst>
              <a:ext uri="{FF2B5EF4-FFF2-40B4-BE49-F238E27FC236}">
                <a16:creationId xmlns:a16="http://schemas.microsoft.com/office/drawing/2014/main" id="{FBA5CE9F-574C-4A0E-8876-8E712EA78DF9}"/>
              </a:ext>
            </a:extLst>
          </p:cNvPr>
          <p:cNvSpPr>
            <a:spLocks noGrp="1"/>
          </p:cNvSpPr>
          <p:nvPr>
            <p:ph type="title"/>
          </p:nvPr>
        </p:nvSpPr>
        <p:spPr/>
        <p:txBody>
          <a:bodyPr/>
          <a:lstStyle/>
          <a:p>
            <a:pPr eaLnBrk="1" hangingPunct="1"/>
            <a:r>
              <a:rPr lang="ca-ES" sz="3200" dirty="0"/>
              <a:t>PÀGINA WEB AISS</a:t>
            </a:r>
            <a:endParaRPr lang="es-ES" altLang="ca-ES" dirty="0"/>
          </a:p>
        </p:txBody>
      </p:sp>
      <p:sp>
        <p:nvSpPr>
          <p:cNvPr id="6" name="Contenidor de número de diapositiva 5">
            <a:extLst>
              <a:ext uri="{FF2B5EF4-FFF2-40B4-BE49-F238E27FC236}">
                <a16:creationId xmlns:a16="http://schemas.microsoft.com/office/drawing/2014/main" id="{DF9C855D-601D-4942-B907-1C7744C6ED98}"/>
              </a:ext>
            </a:extLst>
          </p:cNvPr>
          <p:cNvSpPr>
            <a:spLocks noGrp="1"/>
          </p:cNvSpPr>
          <p:nvPr>
            <p:ph type="sldNum" sz="quarter" idx="14"/>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6FE9D3-F46F-40E9-A87E-5DCCF3C3FDF2}" type="slidenum">
              <a:rPr lang="ca-ES" altLang="ca-ES">
                <a:solidFill>
                  <a:srgbClr val="898989"/>
                </a:solidFill>
                <a:latin typeface="Arial" panose="020B0604020202020204" pitchFamily="34" charset="0"/>
              </a:rPr>
              <a:pPr eaLnBrk="1" hangingPunct="1"/>
              <a:t>80</a:t>
            </a:fld>
            <a:endParaRPr lang="ca-ES" altLang="ca-ES" dirty="0">
              <a:solidFill>
                <a:srgbClr val="898989"/>
              </a:solidFill>
              <a:latin typeface="Arial" panose="020B0604020202020204" pitchFamily="34" charset="0"/>
            </a:endParaRPr>
          </a:p>
        </p:txBody>
      </p:sp>
      <p:sp>
        <p:nvSpPr>
          <p:cNvPr id="10" name="Rectangle 9">
            <a:extLst>
              <a:ext uri="{FF2B5EF4-FFF2-40B4-BE49-F238E27FC236}">
                <a16:creationId xmlns:a16="http://schemas.microsoft.com/office/drawing/2014/main" id="{847B12B0-B65B-D74A-B173-1B318D530A30}"/>
              </a:ext>
            </a:extLst>
          </p:cNvPr>
          <p:cNvSpPr/>
          <p:nvPr/>
        </p:nvSpPr>
        <p:spPr>
          <a:xfrm>
            <a:off x="611560" y="1149722"/>
            <a:ext cx="5537081" cy="369332"/>
          </a:xfrm>
          <a:prstGeom prst="rect">
            <a:avLst/>
          </a:prstGeom>
          <a:ln>
            <a:noFill/>
          </a:ln>
        </p:spPr>
        <p:txBody>
          <a:bodyPr wrap="square">
            <a:spAutoFit/>
          </a:bodyPr>
          <a:lstStyle/>
          <a:p>
            <a:pPr marL="285750" indent="-285750">
              <a:buFont typeface="Wingdings" panose="05000000000000000000" pitchFamily="2" charset="2"/>
              <a:buChar char="q"/>
            </a:pPr>
            <a:r>
              <a:rPr lang="ca-ES" b="1" dirty="0">
                <a:latin typeface="Arial" panose="020B0604020202020204" pitchFamily="34" charset="0"/>
              </a:rPr>
              <a:t>  Operativa febrer 2022</a:t>
            </a:r>
          </a:p>
        </p:txBody>
      </p:sp>
      <p:pic>
        <p:nvPicPr>
          <p:cNvPr id="3" name="Imatge 2"/>
          <p:cNvPicPr>
            <a:picLocks noChangeAspect="1"/>
          </p:cNvPicPr>
          <p:nvPr/>
        </p:nvPicPr>
        <p:blipFill>
          <a:blip r:embed="rId2"/>
          <a:stretch>
            <a:fillRect/>
          </a:stretch>
        </p:blipFill>
        <p:spPr>
          <a:xfrm>
            <a:off x="611560" y="1610200"/>
            <a:ext cx="4682247" cy="4104456"/>
          </a:xfrm>
          <a:prstGeom prst="rect">
            <a:avLst/>
          </a:prstGeom>
        </p:spPr>
      </p:pic>
      <p:sp>
        <p:nvSpPr>
          <p:cNvPr id="4" name="Rectangle 3"/>
          <p:cNvSpPr/>
          <p:nvPr/>
        </p:nvSpPr>
        <p:spPr>
          <a:xfrm>
            <a:off x="5423986" y="6328530"/>
            <a:ext cx="3421360" cy="461665"/>
          </a:xfrm>
          <a:prstGeom prst="rect">
            <a:avLst/>
          </a:prstGeom>
        </p:spPr>
        <p:txBody>
          <a:bodyPr wrap="square">
            <a:spAutoFit/>
          </a:bodyPr>
          <a:lstStyle/>
          <a:p>
            <a:r>
              <a:rPr lang="ca-ES" sz="1200" dirty="0">
                <a:latin typeface="Arial" panose="020B0604020202020204" pitchFamily="34" charset="0"/>
              </a:rPr>
              <a:t>Bústia Atenció integrada social i sanitària </a:t>
            </a:r>
            <a:r>
              <a:rPr lang="ca-ES" sz="1200" dirty="0">
                <a:latin typeface="Arial" panose="020B0604020202020204" pitchFamily="34" charset="0"/>
                <a:hlinkClick r:id="rId3"/>
              </a:rPr>
              <a:t>AISS@gencat.cat</a:t>
            </a:r>
            <a:endParaRPr lang="ca-ES" sz="1200" dirty="0">
              <a:latin typeface="Arial" panose="020B0604020202020204" pitchFamily="34" charset="0"/>
            </a:endParaRPr>
          </a:p>
        </p:txBody>
      </p:sp>
      <p:sp>
        <p:nvSpPr>
          <p:cNvPr id="2" name="Rectangle 1"/>
          <p:cNvSpPr/>
          <p:nvPr/>
        </p:nvSpPr>
        <p:spPr>
          <a:xfrm>
            <a:off x="1763688" y="5760622"/>
            <a:ext cx="4968552" cy="369332"/>
          </a:xfrm>
          <a:prstGeom prst="rect">
            <a:avLst/>
          </a:prstGeom>
        </p:spPr>
        <p:txBody>
          <a:bodyPr wrap="square">
            <a:spAutoFit/>
          </a:bodyPr>
          <a:lstStyle/>
          <a:p>
            <a:r>
              <a:rPr lang="ca-ES" dirty="0">
                <a:solidFill>
                  <a:srgbClr val="0070C0"/>
                </a:solidFill>
                <a:hlinkClick r:id="rId4"/>
              </a:rPr>
              <a:t>http://atenciointegradasocialisanitaria.gencat.cat/</a:t>
            </a:r>
            <a:endParaRPr lang="ca-ES" dirty="0">
              <a:solidFill>
                <a:srgbClr val="0070C0"/>
              </a:solidFill>
            </a:endParaRPr>
          </a:p>
        </p:txBody>
      </p:sp>
      <p:pic>
        <p:nvPicPr>
          <p:cNvPr id="14" name="Picture 16" descr="Graphical user interface, website&#10;&#10;Description automatically generated">
            <a:extLst>
              <a:ext uri="{FF2B5EF4-FFF2-40B4-BE49-F238E27FC236}">
                <a16:creationId xmlns:a16="http://schemas.microsoft.com/office/drawing/2014/main" id="{FCB5D95E-3DA3-0C47-B68A-F3B0C66A25E5}"/>
              </a:ext>
            </a:extLst>
          </p:cNvPr>
          <p:cNvPicPr>
            <a:picLocks noChangeAspect="1"/>
          </p:cNvPicPr>
          <p:nvPr/>
        </p:nvPicPr>
        <p:blipFill>
          <a:blip r:embed="rId5"/>
          <a:stretch>
            <a:fillRect/>
          </a:stretch>
        </p:blipFill>
        <p:spPr>
          <a:xfrm>
            <a:off x="5724128" y="1610200"/>
            <a:ext cx="2821076" cy="3689667"/>
          </a:xfrm>
          <a:prstGeom prst="rect">
            <a:avLst/>
          </a:prstGeom>
        </p:spPr>
      </p:pic>
      <p:pic>
        <p:nvPicPr>
          <p:cNvPr id="9" name="Picture 8" descr="http://identitatcorporativa.gencat.cat/web/.content/Documentacio/descarregues/dpt/COLOR/Drets-Socials/drets_socials_h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9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p:cNvSpPr>
            <a:spLocks noGrp="1"/>
          </p:cNvSpPr>
          <p:nvPr>
            <p:ph type="ctrTitle"/>
          </p:nvPr>
        </p:nvSpPr>
        <p:spPr>
          <a:xfrm>
            <a:off x="685800" y="2565400"/>
            <a:ext cx="7772400" cy="1252538"/>
          </a:xfrm>
        </p:spPr>
        <p:txBody>
          <a:bodyPr/>
          <a:lstStyle/>
          <a:p>
            <a:pPr eaLnBrk="1" hangingPunct="1"/>
            <a:r>
              <a:rPr lang="es-ES" altLang="ca-ES" dirty="0"/>
              <a:t>7. Contracte programa</a:t>
            </a:r>
          </a:p>
        </p:txBody>
      </p:sp>
      <p:sp>
        <p:nvSpPr>
          <p:cNvPr id="6147" name="Subtítol 2"/>
          <p:cNvSpPr>
            <a:spLocks noGrp="1"/>
          </p:cNvSpPr>
          <p:nvPr>
            <p:ph type="subTitle" idx="1"/>
          </p:nvPr>
        </p:nvSpPr>
        <p:spPr>
          <a:xfrm>
            <a:off x="687388" y="4102100"/>
            <a:ext cx="7772400" cy="763588"/>
          </a:xfrm>
        </p:spPr>
        <p:txBody>
          <a:bodyPr/>
          <a:lstStyle/>
          <a:p>
            <a:pPr eaLnBrk="1" hangingPunct="1"/>
            <a:r>
              <a:rPr lang="es-ES" altLang="ca-ES"/>
              <a:t> </a:t>
            </a:r>
            <a:r>
              <a:rPr lang="es-ES" altLang="ca-ES" sz="3200"/>
              <a:t>2022-2025</a:t>
            </a:r>
          </a:p>
        </p:txBody>
      </p:sp>
      <p:sp>
        <p:nvSpPr>
          <p:cNvPr id="5"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pic>
        <p:nvPicPr>
          <p:cNvPr id="6" name="Picture 2" descr="http://identitatcorporativa.gencat.cat/web/.content/Documentacio/descarregues/dpt/COLOR/Drets-Socials/drets_socials_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6576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p:cNvSpPr>
            <a:spLocks noGrp="1"/>
          </p:cNvSpPr>
          <p:nvPr>
            <p:ph type="title"/>
          </p:nvPr>
        </p:nvSpPr>
        <p:spPr/>
        <p:txBody>
          <a:bodyPr/>
          <a:lstStyle/>
          <a:p>
            <a:pPr eaLnBrk="1" hangingPunct="1"/>
            <a:r>
              <a:rPr lang="ca-ES" altLang="ca-ES"/>
              <a:t>Antecedents</a:t>
            </a:r>
          </a:p>
        </p:txBody>
      </p:sp>
      <p:sp>
        <p:nvSpPr>
          <p:cNvPr id="7171" name="Contenidor de contingut 5"/>
          <p:cNvSpPr>
            <a:spLocks noGrp="1"/>
          </p:cNvSpPr>
          <p:nvPr>
            <p:ph idx="1"/>
          </p:nvPr>
        </p:nvSpPr>
        <p:spPr>
          <a:xfrm>
            <a:off x="357188" y="2058988"/>
            <a:ext cx="8462962" cy="3530600"/>
          </a:xfrm>
        </p:spPr>
        <p:txBody>
          <a:bodyPr/>
          <a:lstStyle/>
          <a:p>
            <a:pPr marL="285750" indent="-285750" algn="just">
              <a:spcAft>
                <a:spcPts val="600"/>
              </a:spcAft>
              <a:buFont typeface="Wingdings" panose="05000000000000000000" pitchFamily="2" charset="2"/>
              <a:buChar char="q"/>
            </a:pPr>
            <a:r>
              <a:rPr lang="ca-ES" altLang="ca-ES"/>
              <a:t>Eina de relació amb el món local</a:t>
            </a:r>
          </a:p>
          <a:p>
            <a:pPr marL="285750" indent="-285750" algn="just">
              <a:spcAft>
                <a:spcPts val="600"/>
              </a:spcAft>
              <a:buFont typeface="Wingdings" panose="05000000000000000000" pitchFamily="2" charset="2"/>
              <a:buChar char="q"/>
            </a:pPr>
            <a:r>
              <a:rPr lang="ca-ES" altLang="ca-ES"/>
              <a:t>El contracte programa es va posar en marxa l’any 2008. Se n’han signat 3, corresponents als cicles 2008-2011, 2012-2015 i 2016-2019, alguns d’ells incorporant addendes.</a:t>
            </a:r>
          </a:p>
          <a:p>
            <a:pPr marL="285750" indent="-285750" algn="just">
              <a:spcAft>
                <a:spcPts val="600"/>
              </a:spcAft>
              <a:buFont typeface="Wingdings" panose="05000000000000000000" pitchFamily="2" charset="2"/>
              <a:buChar char="q"/>
            </a:pPr>
            <a:r>
              <a:rPr lang="ca-ES" altLang="ca-ES"/>
              <a:t>Aquesta eina permet impulsar una relació de proximitat entre la prestació del servei social i la ciutadania, situant l'ens local al centre de la prestació efectiva dels serveis al seu territori.</a:t>
            </a:r>
          </a:p>
          <a:p>
            <a:pPr marL="285750" indent="-285750" algn="just">
              <a:spcAft>
                <a:spcPts val="600"/>
              </a:spcAft>
              <a:buFont typeface="Wingdings" panose="05000000000000000000" pitchFamily="2" charset="2"/>
              <a:buChar char="q"/>
            </a:pPr>
            <a:r>
              <a:rPr lang="ca-ES" altLang="ca-ES"/>
              <a:t>Promou la coordinació, la cooperació i la col·laboració en matèria de serveis socials i altres programes relatius al benestar social, entre el Departament i els ens locals, quant a la prestació i el finançament dels serveis socials.</a:t>
            </a:r>
          </a:p>
        </p:txBody>
      </p:sp>
      <p:sp>
        <p:nvSpPr>
          <p:cNvPr id="7172" name="Contenidor de text 3"/>
          <p:cNvSpPr>
            <a:spLocks noGrp="1"/>
          </p:cNvSpPr>
          <p:nvPr>
            <p:ph type="body" sz="quarter" idx="13"/>
          </p:nvPr>
        </p:nvSpPr>
        <p:spPr>
          <a:xfrm>
            <a:off x="357188" y="1268413"/>
            <a:ext cx="8570912" cy="428625"/>
          </a:xfrm>
        </p:spPr>
        <p:txBody>
          <a:bodyPr/>
          <a:lstStyle/>
          <a:p>
            <a:pPr eaLnBrk="1" hangingPunct="1"/>
            <a:r>
              <a:rPr lang="ca-ES" altLang="ca-ES"/>
              <a:t>14 anys d’experiència </a:t>
            </a:r>
          </a:p>
        </p:txBody>
      </p:sp>
      <p:sp>
        <p:nvSpPr>
          <p:cNvPr id="7173"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21C7416C-8A54-4610-A7D9-11377B3881E4}" type="slidenum">
              <a:rPr lang="ca-ES" altLang="ca-ES" smtClean="0">
                <a:solidFill>
                  <a:srgbClr val="898989"/>
                </a:solidFill>
              </a:rPr>
              <a:pPr>
                <a:spcBef>
                  <a:spcPct val="0"/>
                </a:spcBef>
                <a:buClrTx/>
                <a:buFontTx/>
                <a:buNone/>
              </a:pPr>
              <a:t>82</a:t>
            </a:fld>
            <a:endParaRPr lang="ca-ES" altLang="ca-ES">
              <a:solidFill>
                <a:srgbClr val="898989"/>
              </a:solidFill>
            </a:endParaRP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302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p:cNvSpPr>
            <a:spLocks noGrp="1"/>
          </p:cNvSpPr>
          <p:nvPr>
            <p:ph type="title"/>
          </p:nvPr>
        </p:nvSpPr>
        <p:spPr/>
        <p:txBody>
          <a:bodyPr/>
          <a:lstStyle/>
          <a:p>
            <a:pPr eaLnBrk="1" hangingPunct="1"/>
            <a:r>
              <a:rPr lang="ca-ES" altLang="ca-ES"/>
              <a:t>Antecedents</a:t>
            </a:r>
          </a:p>
        </p:txBody>
      </p:sp>
      <p:sp>
        <p:nvSpPr>
          <p:cNvPr id="8195" name="Contenidor de text 3"/>
          <p:cNvSpPr>
            <a:spLocks noGrp="1"/>
          </p:cNvSpPr>
          <p:nvPr>
            <p:ph type="body" sz="quarter" idx="13"/>
          </p:nvPr>
        </p:nvSpPr>
        <p:spPr>
          <a:xfrm>
            <a:off x="357188" y="1268413"/>
            <a:ext cx="8570912" cy="428625"/>
          </a:xfrm>
        </p:spPr>
        <p:txBody>
          <a:bodyPr/>
          <a:lstStyle/>
          <a:p>
            <a:pPr eaLnBrk="1" hangingPunct="1"/>
            <a:r>
              <a:rPr lang="ca-ES" altLang="ca-ES"/>
              <a:t>Com es fa el procés?</a:t>
            </a:r>
          </a:p>
        </p:txBody>
      </p:sp>
      <p:sp>
        <p:nvSpPr>
          <p:cNvPr id="8196"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D429208-07D2-48E3-A6B7-F29F7791C77D}" type="slidenum">
              <a:rPr lang="ca-ES" altLang="ca-ES" smtClean="0">
                <a:solidFill>
                  <a:srgbClr val="898989"/>
                </a:solidFill>
              </a:rPr>
              <a:pPr>
                <a:spcBef>
                  <a:spcPct val="0"/>
                </a:spcBef>
                <a:buClrTx/>
                <a:buFontTx/>
                <a:buNone/>
              </a:pPr>
              <a:t>83</a:t>
            </a:fld>
            <a:endParaRPr lang="ca-ES" altLang="ca-ES">
              <a:solidFill>
                <a:srgbClr val="898989"/>
              </a:solidFill>
            </a:endParaRPr>
          </a:p>
        </p:txBody>
      </p:sp>
      <p:sp>
        <p:nvSpPr>
          <p:cNvPr id="10" name="2 Marcador de contenido"/>
          <p:cNvSpPr txBox="1">
            <a:spLocks/>
          </p:cNvSpPr>
          <p:nvPr/>
        </p:nvSpPr>
        <p:spPr bwMode="auto">
          <a:xfrm>
            <a:off x="503238" y="2025650"/>
            <a:ext cx="82804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o"/>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16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16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16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1600">
                <a:solidFill>
                  <a:schemeClr val="tx1"/>
                </a:solidFill>
                <a:latin typeface="+mn-lt"/>
              </a:defRPr>
            </a:lvl9pPr>
          </a:lstStyle>
          <a:p>
            <a:pPr eaLnBrk="1" hangingPunct="1">
              <a:lnSpc>
                <a:spcPct val="150000"/>
              </a:lnSpc>
              <a:defRPr/>
            </a:pPr>
            <a:r>
              <a:rPr lang="ca-ES" altLang="ca-ES" b="1" kern="0" dirty="0">
                <a:solidFill>
                  <a:srgbClr val="000000"/>
                </a:solidFill>
                <a:latin typeface="Arial"/>
              </a:rPr>
              <a:t>Acord marc amb les entitats municipalistes </a:t>
            </a:r>
            <a:r>
              <a:rPr lang="ca-ES" altLang="ca-ES" kern="0" dirty="0">
                <a:solidFill>
                  <a:srgbClr val="000000"/>
                </a:solidFill>
                <a:latin typeface="Arial"/>
              </a:rPr>
              <a:t>sobre els criteris que regiran el CP i en quins serveis s’intensificarà el procés conjunt de millora</a:t>
            </a:r>
          </a:p>
          <a:p>
            <a:pPr eaLnBrk="1" hangingPunct="1">
              <a:lnSpc>
                <a:spcPct val="150000"/>
              </a:lnSpc>
              <a:defRPr/>
            </a:pPr>
            <a:r>
              <a:rPr lang="ca-ES" altLang="ca-ES" b="1" kern="0" dirty="0">
                <a:solidFill>
                  <a:srgbClr val="000000"/>
                </a:solidFill>
                <a:latin typeface="Arial"/>
              </a:rPr>
              <a:t>Aplicació dels criteris a la situació concreta de cada ens local, </a:t>
            </a:r>
            <a:r>
              <a:rPr lang="ca-ES" altLang="ca-ES" kern="0" dirty="0">
                <a:solidFill>
                  <a:srgbClr val="000000"/>
                </a:solidFill>
                <a:latin typeface="Arial"/>
              </a:rPr>
              <a:t>consensuant les peticions i respostes d’ambdues administracions</a:t>
            </a:r>
          </a:p>
          <a:p>
            <a:pPr eaLnBrk="1" hangingPunct="1">
              <a:lnSpc>
                <a:spcPct val="150000"/>
              </a:lnSpc>
              <a:defRPr/>
            </a:pPr>
            <a:r>
              <a:rPr lang="ca-ES" altLang="ca-ES" kern="0" dirty="0">
                <a:solidFill>
                  <a:srgbClr val="000000"/>
                </a:solidFill>
                <a:latin typeface="Arial"/>
              </a:rPr>
              <a:t>Acord del Govern de la Generalitat d’autorització de la </a:t>
            </a:r>
            <a:r>
              <a:rPr lang="ca-ES" altLang="ca-ES" b="1" kern="0" dirty="0">
                <a:solidFill>
                  <a:srgbClr val="000000"/>
                </a:solidFill>
                <a:latin typeface="Arial"/>
              </a:rPr>
              <a:t>despesa pluriennal </a:t>
            </a:r>
          </a:p>
          <a:p>
            <a:pPr eaLnBrk="1" hangingPunct="1">
              <a:lnSpc>
                <a:spcPct val="150000"/>
              </a:lnSpc>
              <a:defRPr/>
            </a:pPr>
            <a:r>
              <a:rPr lang="ca-ES" altLang="ca-ES" b="1" kern="0" dirty="0">
                <a:solidFill>
                  <a:srgbClr val="000000"/>
                </a:solidFill>
                <a:latin typeface="Arial"/>
              </a:rPr>
              <a:t>Signatura </a:t>
            </a:r>
            <a:r>
              <a:rPr lang="ca-ES" altLang="ca-ES" kern="0" dirty="0">
                <a:solidFill>
                  <a:srgbClr val="000000"/>
                </a:solidFill>
                <a:latin typeface="Arial"/>
              </a:rPr>
              <a:t>de cada CP </a:t>
            </a:r>
          </a:p>
          <a:p>
            <a:pPr eaLnBrk="1" hangingPunct="1">
              <a:lnSpc>
                <a:spcPct val="150000"/>
              </a:lnSpc>
              <a:defRPr/>
            </a:pPr>
            <a:r>
              <a:rPr lang="ca-ES" altLang="ca-ES" b="1" kern="0" dirty="0">
                <a:solidFill>
                  <a:srgbClr val="000000"/>
                </a:solidFill>
                <a:latin typeface="Arial"/>
              </a:rPr>
              <a:t>Prestació</a:t>
            </a:r>
            <a:r>
              <a:rPr lang="ca-ES" altLang="ca-ES" kern="0" dirty="0">
                <a:solidFill>
                  <a:srgbClr val="000000"/>
                </a:solidFill>
                <a:latin typeface="Arial"/>
              </a:rPr>
              <a:t> dels serveis</a:t>
            </a:r>
          </a:p>
          <a:p>
            <a:pPr eaLnBrk="1" hangingPunct="1">
              <a:lnSpc>
                <a:spcPct val="150000"/>
              </a:lnSpc>
              <a:defRPr/>
            </a:pPr>
            <a:r>
              <a:rPr lang="ca-ES" altLang="ca-ES" kern="0" dirty="0">
                <a:solidFill>
                  <a:srgbClr val="000000"/>
                </a:solidFill>
                <a:latin typeface="Arial"/>
              </a:rPr>
              <a:t>Pagament de </a:t>
            </a:r>
            <a:r>
              <a:rPr lang="ca-ES" altLang="ca-ES" b="1" kern="0" dirty="0">
                <a:solidFill>
                  <a:srgbClr val="000000"/>
                </a:solidFill>
                <a:latin typeface="Arial"/>
              </a:rPr>
              <a:t>bestretes</a:t>
            </a:r>
          </a:p>
          <a:p>
            <a:pPr eaLnBrk="1" hangingPunct="1">
              <a:lnSpc>
                <a:spcPct val="150000"/>
              </a:lnSpc>
              <a:defRPr/>
            </a:pPr>
            <a:r>
              <a:rPr lang="ca-ES" altLang="ca-ES" b="1" kern="0" dirty="0">
                <a:solidFill>
                  <a:srgbClr val="000000"/>
                </a:solidFill>
                <a:latin typeface="Arial"/>
              </a:rPr>
              <a:t>Avaluació i liquidació </a:t>
            </a:r>
            <a:r>
              <a:rPr lang="ca-ES" altLang="ca-ES" kern="0" dirty="0">
                <a:solidFill>
                  <a:srgbClr val="000000"/>
                </a:solidFill>
                <a:latin typeface="Arial"/>
              </a:rPr>
              <a:t>de l’any anterior </a:t>
            </a:r>
          </a:p>
          <a:p>
            <a:pPr lvl="1" eaLnBrk="1" hangingPunct="1">
              <a:buClr>
                <a:srgbClr val="000000"/>
              </a:buClr>
              <a:defRPr/>
            </a:pPr>
            <a:endParaRPr lang="ca-ES" altLang="ca-ES" sz="1400" kern="0" dirty="0">
              <a:solidFill>
                <a:srgbClr val="000000"/>
              </a:solidFill>
              <a:latin typeface="Arial"/>
            </a:endParaRPr>
          </a:p>
          <a:p>
            <a:pPr lvl="1" eaLnBrk="1" hangingPunct="1">
              <a:buClr>
                <a:srgbClr val="000000"/>
              </a:buClr>
              <a:defRPr/>
            </a:pPr>
            <a:endParaRPr lang="ca-ES" altLang="ca-ES" sz="1400" kern="0" dirty="0">
              <a:solidFill>
                <a:srgbClr val="000000"/>
              </a:solidFill>
              <a:latin typeface="Arial"/>
            </a:endParaRPr>
          </a:p>
          <a:p>
            <a:pPr eaLnBrk="1" hangingPunct="1">
              <a:defRPr/>
            </a:pPr>
            <a:endParaRPr lang="ca-ES" altLang="ca-ES" sz="1400" kern="0" dirty="0">
              <a:solidFill>
                <a:srgbClr val="000000"/>
              </a:solidFill>
              <a:latin typeface="Arial"/>
            </a:endParaRP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61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p:cNvSpPr>
            <a:spLocks noGrp="1"/>
          </p:cNvSpPr>
          <p:nvPr>
            <p:ph type="title"/>
          </p:nvPr>
        </p:nvSpPr>
        <p:spPr/>
        <p:txBody>
          <a:bodyPr/>
          <a:lstStyle/>
          <a:p>
            <a:r>
              <a:rPr lang="ca-ES" altLang="ca-ES"/>
              <a:t>Antecedents</a:t>
            </a:r>
          </a:p>
        </p:txBody>
      </p:sp>
      <p:sp>
        <p:nvSpPr>
          <p:cNvPr id="9219" name="Contenidor de text 3"/>
          <p:cNvSpPr>
            <a:spLocks noGrp="1"/>
          </p:cNvSpPr>
          <p:nvPr>
            <p:ph type="body" sz="quarter" idx="13"/>
          </p:nvPr>
        </p:nvSpPr>
        <p:spPr>
          <a:xfrm>
            <a:off x="357188" y="1268413"/>
            <a:ext cx="8570912" cy="428625"/>
          </a:xfrm>
        </p:spPr>
        <p:txBody>
          <a:bodyPr/>
          <a:lstStyle/>
          <a:p>
            <a:r>
              <a:rPr lang="ca-ES" altLang="ca-ES"/>
              <a:t>Amb qui se signa?</a:t>
            </a:r>
          </a:p>
        </p:txBody>
      </p:sp>
      <p:sp>
        <p:nvSpPr>
          <p:cNvPr id="9220"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1A453F74-FEC8-4946-9871-99F465AA84AF}" type="slidenum">
              <a:rPr lang="ca-ES" altLang="ca-ES" smtClean="0">
                <a:solidFill>
                  <a:srgbClr val="898989"/>
                </a:solidFill>
              </a:rPr>
              <a:pPr>
                <a:spcBef>
                  <a:spcPct val="0"/>
                </a:spcBef>
                <a:buClrTx/>
                <a:buFontTx/>
                <a:buNone/>
              </a:pPr>
              <a:t>84</a:t>
            </a:fld>
            <a:endParaRPr lang="ca-ES" altLang="ca-ES">
              <a:solidFill>
                <a:srgbClr val="898989"/>
              </a:solidFill>
            </a:endParaRPr>
          </a:p>
        </p:txBody>
      </p:sp>
      <p:sp>
        <p:nvSpPr>
          <p:cNvPr id="9221" name="2 Marcador de contenido"/>
          <p:cNvSpPr>
            <a:spLocks noGrp="1"/>
          </p:cNvSpPr>
          <p:nvPr>
            <p:ph idx="1"/>
          </p:nvPr>
        </p:nvSpPr>
        <p:spPr>
          <a:xfrm>
            <a:off x="684213" y="1844675"/>
            <a:ext cx="7920037" cy="4019550"/>
          </a:xfrm>
        </p:spPr>
        <p:txBody>
          <a:bodyPr/>
          <a:lstStyle/>
          <a:p>
            <a:pPr algn="just" eaLnBrk="1" hangingPunct="1">
              <a:lnSpc>
                <a:spcPct val="150000"/>
              </a:lnSpc>
            </a:pPr>
            <a:r>
              <a:rPr lang="ca-ES" altLang="ca-ES"/>
              <a:t>La Llei de Serveis Socials estructura el territori en </a:t>
            </a:r>
            <a:r>
              <a:rPr lang="ca-ES" altLang="ca-ES" b="1"/>
              <a:t>Àrees Bàsiques de Serveis Socials (ABSS)</a:t>
            </a:r>
            <a:r>
              <a:rPr lang="ca-ES" altLang="ca-ES"/>
              <a:t>: ajuntaments de més de 20.000 habitants i els menors agrupats en consorcis, mancomunitats o en el seu defecte els consells comarcals. </a:t>
            </a:r>
          </a:p>
          <a:p>
            <a:pPr algn="just" eaLnBrk="1" hangingPunct="1">
              <a:lnSpc>
                <a:spcPct val="150000"/>
              </a:lnSpc>
            </a:pPr>
            <a:endParaRPr lang="ca-ES" altLang="ca-ES"/>
          </a:p>
          <a:p>
            <a:pPr algn="just" eaLnBrk="1" hangingPunct="1">
              <a:lnSpc>
                <a:spcPct val="150000"/>
              </a:lnSpc>
            </a:pPr>
            <a:r>
              <a:rPr lang="ca-ES" altLang="ca-ES"/>
              <a:t>Se signa CP amb les </a:t>
            </a:r>
            <a:r>
              <a:rPr lang="ca-ES" altLang="ca-ES" b="1"/>
              <a:t>110 ABSS existents</a:t>
            </a:r>
            <a:r>
              <a:rPr lang="ca-ES" altLang="ca-ES" sz="1400"/>
              <a:t>. </a:t>
            </a:r>
          </a:p>
          <a:p>
            <a:pPr algn="just" eaLnBrk="1" hangingPunct="1">
              <a:lnSpc>
                <a:spcPct val="150000"/>
              </a:lnSpc>
              <a:buFont typeface="Wingdings" panose="05000000000000000000" pitchFamily="2" charset="2"/>
              <a:buNone/>
            </a:pPr>
            <a:r>
              <a:rPr lang="ca-ES" altLang="ca-ES" sz="1400"/>
              <a:t>	</a:t>
            </a:r>
          </a:p>
          <a:p>
            <a:pPr algn="just" eaLnBrk="1" hangingPunct="1"/>
            <a:endParaRPr lang="ca-ES" altLang="ca-ES" sz="800"/>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052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ol 1"/>
          <p:cNvSpPr>
            <a:spLocks noGrp="1"/>
          </p:cNvSpPr>
          <p:nvPr>
            <p:ph type="title"/>
          </p:nvPr>
        </p:nvSpPr>
        <p:spPr/>
        <p:txBody>
          <a:bodyPr/>
          <a:lstStyle/>
          <a:p>
            <a:r>
              <a:rPr lang="ca-ES" altLang="ca-ES" dirty="0"/>
              <a:t>Antecedents</a:t>
            </a:r>
          </a:p>
        </p:txBody>
      </p:sp>
      <p:sp>
        <p:nvSpPr>
          <p:cNvPr id="10243" name="Contenidor de text 3"/>
          <p:cNvSpPr>
            <a:spLocks noGrp="1"/>
          </p:cNvSpPr>
          <p:nvPr>
            <p:ph type="body" sz="quarter" idx="13"/>
          </p:nvPr>
        </p:nvSpPr>
        <p:spPr>
          <a:xfrm>
            <a:off x="684213" y="1212850"/>
            <a:ext cx="8570912" cy="427038"/>
          </a:xfrm>
        </p:spPr>
        <p:txBody>
          <a:bodyPr/>
          <a:lstStyle/>
          <a:p>
            <a:r>
              <a:rPr lang="ca-ES" altLang="ca-ES" dirty="0"/>
              <a:t>Serveis i programes</a:t>
            </a:r>
          </a:p>
        </p:txBody>
      </p:sp>
      <p:sp>
        <p:nvSpPr>
          <p:cNvPr id="10244"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70C02CC3-7DFE-4B76-B02F-9B5D55541165}" type="slidenum">
              <a:rPr lang="ca-ES" altLang="ca-ES" smtClean="0">
                <a:solidFill>
                  <a:srgbClr val="898989"/>
                </a:solidFill>
              </a:rPr>
              <a:pPr>
                <a:spcBef>
                  <a:spcPct val="0"/>
                </a:spcBef>
                <a:buClrTx/>
                <a:buFontTx/>
                <a:buNone/>
              </a:pPr>
              <a:t>85</a:t>
            </a:fld>
            <a:endParaRPr lang="ca-ES" altLang="ca-ES" dirty="0">
              <a:solidFill>
                <a:srgbClr val="898989"/>
              </a:solidFill>
            </a:endParaRPr>
          </a:p>
        </p:txBody>
      </p:sp>
      <p:sp>
        <p:nvSpPr>
          <p:cNvPr id="10245" name="2 Marcador de contenido"/>
          <p:cNvSpPr txBox="1">
            <a:spLocks/>
          </p:cNvSpPr>
          <p:nvPr/>
        </p:nvSpPr>
        <p:spPr bwMode="auto">
          <a:xfrm>
            <a:off x="684213" y="1544253"/>
            <a:ext cx="7786688"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2" panose="05020102010507070707" pitchFamily="18" charset="2"/>
              <a:buNone/>
            </a:pPr>
            <a:r>
              <a:rPr lang="ca-ES" altLang="ca-ES" sz="1600" dirty="0"/>
              <a:t>S’estructuren en </a:t>
            </a:r>
            <a:r>
              <a:rPr lang="ca-ES" altLang="ca-ES" sz="1600" b="1" dirty="0"/>
              <a:t>dos nivells: </a:t>
            </a:r>
          </a:p>
          <a:p>
            <a:pPr lvl="1" eaLnBrk="1" hangingPunct="1">
              <a:lnSpc>
                <a:spcPct val="150000"/>
              </a:lnSpc>
            </a:pPr>
            <a:r>
              <a:rPr lang="ca-ES" altLang="ca-ES" dirty="0"/>
              <a:t>Nivell 1: serveis socials bàsics i competències delegades</a:t>
            </a:r>
          </a:p>
          <a:p>
            <a:pPr lvl="1" eaLnBrk="1" hangingPunct="1">
              <a:lnSpc>
                <a:spcPct val="150000"/>
              </a:lnSpc>
            </a:pPr>
            <a:r>
              <a:rPr lang="ca-ES" altLang="ca-ES" dirty="0"/>
              <a:t>Nivell 2: serveis socials especialitzats i altres serveis de promoció i foment </a:t>
            </a:r>
          </a:p>
          <a:p>
            <a:pPr eaLnBrk="1" hangingPunct="1">
              <a:lnSpc>
                <a:spcPct val="150000"/>
              </a:lnSpc>
              <a:buFont typeface="Wingdings 2" panose="05020102010507070707" pitchFamily="18" charset="2"/>
              <a:buNone/>
            </a:pPr>
            <a:r>
              <a:rPr lang="ca-ES" altLang="ca-ES" sz="1600" dirty="0"/>
              <a:t>Les ABSS tenen com </a:t>
            </a:r>
            <a:r>
              <a:rPr lang="ca-ES" altLang="ca-ES" sz="1600" b="1" dirty="0"/>
              <a:t>obligatoris els serveis socials bàsics </a:t>
            </a:r>
            <a:r>
              <a:rPr lang="ca-ES" altLang="ca-ES" sz="1600" dirty="0"/>
              <a:t>que són competència dels municipis, amb cofinançament de la Generalitat. </a:t>
            </a:r>
          </a:p>
          <a:p>
            <a:pPr eaLnBrk="1" hangingPunct="1">
              <a:lnSpc>
                <a:spcPct val="150000"/>
              </a:lnSpc>
              <a:buFont typeface="Wingdings 2" panose="05020102010507070707" pitchFamily="18" charset="2"/>
              <a:buNone/>
            </a:pPr>
            <a:r>
              <a:rPr lang="ca-ES" altLang="ca-ES" sz="1600" dirty="0"/>
              <a:t>La resta de serveis depèn de: </a:t>
            </a:r>
          </a:p>
          <a:p>
            <a:pPr lvl="1" eaLnBrk="1" hangingPunct="1">
              <a:lnSpc>
                <a:spcPct val="150000"/>
              </a:lnSpc>
            </a:pPr>
            <a:r>
              <a:rPr lang="ca-ES" altLang="ca-ES" dirty="0"/>
              <a:t>l’abast territorial. Alguns serveis tenen cobertura </a:t>
            </a:r>
            <a:r>
              <a:rPr lang="ca-ES" altLang="ca-ES" dirty="0" err="1"/>
              <a:t>supraABSS</a:t>
            </a:r>
            <a:r>
              <a:rPr lang="ca-ES" altLang="ca-ES" dirty="0"/>
              <a:t>, per exemple els EAIA,</a:t>
            </a:r>
          </a:p>
          <a:p>
            <a:pPr lvl="1" eaLnBrk="1" hangingPunct="1">
              <a:lnSpc>
                <a:spcPct val="150000"/>
              </a:lnSpc>
            </a:pPr>
            <a:r>
              <a:rPr lang="ca-ES" altLang="ca-ES" dirty="0"/>
              <a:t>la realitat de cada territori, per exemple les actuacions d’atenció al poble gitano són pròpies de territoris on resideix aquest col·lectiu</a:t>
            </a:r>
          </a:p>
          <a:p>
            <a:pPr lvl="1" eaLnBrk="1" hangingPunct="1">
              <a:lnSpc>
                <a:spcPct val="150000"/>
              </a:lnSpc>
            </a:pPr>
            <a:r>
              <a:rPr lang="ca-ES" altLang="ca-ES" dirty="0"/>
              <a:t>l'interès de cada territori per prestar aquells que no són obligatoris, com és el cas d’actuacions en matèria d’accessibilitat per exemple</a:t>
            </a:r>
          </a:p>
        </p:txBody>
      </p:sp>
      <p:pic>
        <p:nvPicPr>
          <p:cNvPr id="7"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703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ol 1"/>
          <p:cNvSpPr>
            <a:spLocks noGrp="1"/>
          </p:cNvSpPr>
          <p:nvPr>
            <p:ph type="title"/>
          </p:nvPr>
        </p:nvSpPr>
        <p:spPr/>
        <p:txBody>
          <a:bodyPr/>
          <a:lstStyle/>
          <a:p>
            <a:r>
              <a:rPr lang="ca-ES" altLang="ca-ES"/>
              <a:t>Antecedents</a:t>
            </a:r>
          </a:p>
        </p:txBody>
      </p:sp>
      <p:sp>
        <p:nvSpPr>
          <p:cNvPr id="12291" name="Contenidor de text 3"/>
          <p:cNvSpPr>
            <a:spLocks noGrp="1"/>
          </p:cNvSpPr>
          <p:nvPr>
            <p:ph type="body" sz="quarter" idx="13"/>
          </p:nvPr>
        </p:nvSpPr>
        <p:spPr>
          <a:xfrm>
            <a:off x="614363" y="1114425"/>
            <a:ext cx="8570912" cy="428625"/>
          </a:xfrm>
        </p:spPr>
        <p:txBody>
          <a:bodyPr/>
          <a:lstStyle/>
          <a:p>
            <a:r>
              <a:rPr lang="ca-ES" altLang="ca-ES"/>
              <a:t>Finançament</a:t>
            </a:r>
          </a:p>
        </p:txBody>
      </p:sp>
      <p:sp>
        <p:nvSpPr>
          <p:cNvPr id="12292"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650E7B4F-DB75-4DF9-A5B2-4B4CC03D92B1}" type="slidenum">
              <a:rPr lang="ca-ES" altLang="ca-ES" smtClean="0">
                <a:solidFill>
                  <a:srgbClr val="898989"/>
                </a:solidFill>
              </a:rPr>
              <a:pPr>
                <a:spcBef>
                  <a:spcPct val="0"/>
                </a:spcBef>
                <a:buClrTx/>
                <a:buFontTx/>
                <a:buNone/>
              </a:pPr>
              <a:t>86</a:t>
            </a:fld>
            <a:endParaRPr lang="ca-ES" altLang="ca-ES">
              <a:solidFill>
                <a:srgbClr val="898989"/>
              </a:solidFill>
            </a:endParaRPr>
          </a:p>
        </p:txBody>
      </p:sp>
      <p:sp>
        <p:nvSpPr>
          <p:cNvPr id="8" name="Rectangle 3"/>
          <p:cNvSpPr>
            <a:spLocks noChangeArrowheads="1"/>
          </p:cNvSpPr>
          <p:nvPr/>
        </p:nvSpPr>
        <p:spPr bwMode="auto">
          <a:xfrm>
            <a:off x="539750" y="1663700"/>
            <a:ext cx="8064500" cy="4392613"/>
          </a:xfrm>
          <a:prstGeom prst="rect">
            <a:avLst/>
          </a:prstGeom>
          <a:solidFill>
            <a:srgbClr val="8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00000"/>
              </a:buClr>
              <a:buFont typeface="Wingdings" panose="05000000000000000000" pitchFamily="2" charset="2"/>
              <a:buChar char="o"/>
              <a:defRPr>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eaLnBrk="1" fontAlgn="auto" hangingPunct="1">
              <a:spcBef>
                <a:spcPct val="0"/>
              </a:spcBef>
              <a:spcAft>
                <a:spcPts val="0"/>
              </a:spcAft>
              <a:buClrTx/>
              <a:buFontTx/>
              <a:buNone/>
              <a:defRPr/>
            </a:pPr>
            <a:endParaRPr lang="ca-ES" altLang="ca-ES" kern="0">
              <a:solidFill>
                <a:srgbClr val="000000"/>
              </a:solidFill>
              <a:cs typeface="+mn-cs"/>
            </a:endParaRPr>
          </a:p>
        </p:txBody>
      </p:sp>
      <p:sp>
        <p:nvSpPr>
          <p:cNvPr id="9" name="Procés predefinit 8"/>
          <p:cNvSpPr/>
          <p:nvPr/>
        </p:nvSpPr>
        <p:spPr bwMode="auto">
          <a:xfrm>
            <a:off x="2471738" y="1844675"/>
            <a:ext cx="5845175" cy="1439863"/>
          </a:xfrm>
          <a:prstGeom prst="flowChartPredefinedProcess">
            <a:avLst/>
          </a:prstGeom>
          <a:solidFill>
            <a:srgbClr val="800000">
              <a:lumMod val="20000"/>
              <a:lumOff val="80000"/>
            </a:srgbClr>
          </a:solidFill>
          <a:ln w="9525" cap="flat" cmpd="sng" algn="ctr">
            <a:solidFill>
              <a:srgbClr val="000000"/>
            </a:solidFill>
            <a:prstDash val="solid"/>
            <a:round/>
            <a:headEnd type="none" w="med" len="med"/>
            <a:tailEnd type="none" w="med" len="med"/>
          </a:ln>
          <a:effectLst/>
        </p:spPr>
        <p:txBody>
          <a:bodyPr/>
          <a:lstStyle/>
          <a:p>
            <a:pPr marL="285750" indent="-285750" eaLnBrk="1" fontAlgn="auto" hangingPunct="1">
              <a:spcBef>
                <a:spcPts val="0"/>
              </a:spcBef>
              <a:spcAft>
                <a:spcPts val="0"/>
              </a:spcAft>
              <a:buFont typeface="Wingdings" panose="05000000000000000000" pitchFamily="2" charset="2"/>
              <a:buChar char="q"/>
              <a:defRPr/>
            </a:pPr>
            <a:r>
              <a:rPr lang="ca-ES" sz="1200" b="1" kern="0" dirty="0">
                <a:solidFill>
                  <a:srgbClr val="C00000"/>
                </a:solidFill>
                <a:latin typeface="Arial" charset="0"/>
                <a:cs typeface="+mn-cs"/>
              </a:rPr>
              <a:t>Generalitat: </a:t>
            </a:r>
            <a:r>
              <a:rPr lang="ca-ES" sz="1200" kern="0" dirty="0">
                <a:solidFill>
                  <a:srgbClr val="000000"/>
                </a:solidFill>
                <a:latin typeface="Arial" charset="0"/>
                <a:cs typeface="+mn-cs"/>
              </a:rPr>
              <a:t>aportació del 66% EBAS, SAD i projectes</a:t>
            </a:r>
          </a:p>
          <a:p>
            <a:pPr marL="285750" indent="-285750" eaLnBrk="1" fontAlgn="auto" hangingPunct="1">
              <a:spcBef>
                <a:spcPts val="0"/>
              </a:spcBef>
              <a:spcAft>
                <a:spcPts val="0"/>
              </a:spcAft>
              <a:buFont typeface="Wingdings" panose="05000000000000000000" pitchFamily="2" charset="2"/>
              <a:buChar char="q"/>
              <a:defRPr/>
            </a:pPr>
            <a:r>
              <a:rPr lang="ca-ES" sz="1200" b="1" kern="0" dirty="0">
                <a:solidFill>
                  <a:srgbClr val="C00000"/>
                </a:solidFill>
                <a:latin typeface="Arial" charset="0"/>
                <a:cs typeface="+mn-cs"/>
              </a:rPr>
              <a:t>Ens local: </a:t>
            </a:r>
            <a:r>
              <a:rPr lang="ca-ES" sz="1200" kern="0" dirty="0">
                <a:solidFill>
                  <a:srgbClr val="000000"/>
                </a:solidFill>
                <a:latin typeface="Arial" charset="0"/>
                <a:cs typeface="+mn-cs"/>
              </a:rPr>
              <a:t>% restant i totalitat de les infraestructures, locals, materials, sistemes d’informació, suport administratiu i ajudes d’urgència social </a:t>
            </a:r>
          </a:p>
          <a:p>
            <a:pPr marL="285750" indent="-285750" eaLnBrk="1" fontAlgn="auto" hangingPunct="1">
              <a:spcBef>
                <a:spcPts val="0"/>
              </a:spcBef>
              <a:spcAft>
                <a:spcPts val="0"/>
              </a:spcAft>
              <a:buFont typeface="Wingdings" panose="05000000000000000000" pitchFamily="2" charset="2"/>
              <a:buChar char="q"/>
              <a:defRPr/>
            </a:pPr>
            <a:r>
              <a:rPr lang="ca-ES" sz="1200" kern="0" dirty="0">
                <a:solidFill>
                  <a:srgbClr val="000000"/>
                </a:solidFill>
                <a:latin typeface="Arial" charset="0"/>
                <a:cs typeface="+mn-cs"/>
              </a:rPr>
              <a:t>Possible copagament de les persones usuàries de SAD i teleassistència</a:t>
            </a:r>
          </a:p>
        </p:txBody>
      </p:sp>
      <p:sp>
        <p:nvSpPr>
          <p:cNvPr id="12295" name="Rectangle 4"/>
          <p:cNvSpPr>
            <a:spLocks noChangeArrowheads="1"/>
          </p:cNvSpPr>
          <p:nvPr/>
        </p:nvSpPr>
        <p:spPr bwMode="auto">
          <a:xfrm>
            <a:off x="742950" y="2125663"/>
            <a:ext cx="1728788" cy="360362"/>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ca-ES" altLang="ca-ES" b="1">
                <a:solidFill>
                  <a:schemeClr val="bg1"/>
                </a:solidFill>
              </a:rPr>
              <a:t>Serveis socials bàsics</a:t>
            </a:r>
          </a:p>
        </p:txBody>
      </p:sp>
      <p:sp>
        <p:nvSpPr>
          <p:cNvPr id="11" name="Rectangle 4"/>
          <p:cNvSpPr>
            <a:spLocks noChangeArrowheads="1"/>
          </p:cNvSpPr>
          <p:nvPr/>
        </p:nvSpPr>
        <p:spPr bwMode="auto">
          <a:xfrm>
            <a:off x="749300" y="2125663"/>
            <a:ext cx="1728788" cy="360362"/>
          </a:xfrm>
          <a:prstGeom prst="rect">
            <a:avLst/>
          </a:prstGeom>
          <a:solidFill>
            <a:srgbClr val="80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00000"/>
              </a:buClr>
              <a:buFont typeface="Wingdings" panose="05000000000000000000" pitchFamily="2" charset="2"/>
              <a:buChar char="o"/>
              <a:defRPr>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r>
              <a:rPr lang="ca-ES" altLang="ca-ES" b="1" kern="0" dirty="0">
                <a:solidFill>
                  <a:srgbClr val="FFFFFF"/>
                </a:solidFill>
                <a:cs typeface="+mn-cs"/>
              </a:rPr>
              <a:t>Serveis socials bàsics</a:t>
            </a:r>
          </a:p>
        </p:txBody>
      </p:sp>
      <p:sp>
        <p:nvSpPr>
          <p:cNvPr id="14" name="Rectangle 8"/>
          <p:cNvSpPr>
            <a:spLocks noChangeArrowheads="1"/>
          </p:cNvSpPr>
          <p:nvPr/>
        </p:nvSpPr>
        <p:spPr bwMode="auto">
          <a:xfrm>
            <a:off x="762000" y="3298825"/>
            <a:ext cx="1716088" cy="360363"/>
          </a:xfrm>
          <a:prstGeom prst="rect">
            <a:avLst/>
          </a:prstGeom>
          <a:solidFill>
            <a:srgbClr val="80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00000"/>
              </a:buClr>
              <a:buFont typeface="Wingdings" panose="05000000000000000000" pitchFamily="2" charset="2"/>
              <a:buChar char="o"/>
              <a:defRPr>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r>
              <a:rPr lang="ca-ES" altLang="ca-ES" b="1" kern="0" dirty="0">
                <a:solidFill>
                  <a:srgbClr val="FFFFFF"/>
                </a:solidFill>
                <a:cs typeface="+mn-cs"/>
              </a:rPr>
              <a:t>Serveis socials especialitzats</a:t>
            </a:r>
          </a:p>
          <a:p>
            <a:pPr algn="ctr" eaLnBrk="1" fontAlgn="auto" hangingPunct="1">
              <a:spcBef>
                <a:spcPct val="0"/>
              </a:spcBef>
              <a:spcAft>
                <a:spcPts val="0"/>
              </a:spcAft>
              <a:buClrTx/>
              <a:buFontTx/>
              <a:buNone/>
              <a:defRPr/>
            </a:pPr>
            <a:endParaRPr lang="ca-ES" altLang="ca-ES" b="1" kern="0" dirty="0">
              <a:solidFill>
                <a:srgbClr val="FFFFFF"/>
              </a:solidFill>
              <a:cs typeface="+mn-cs"/>
            </a:endParaRPr>
          </a:p>
        </p:txBody>
      </p:sp>
      <p:sp>
        <p:nvSpPr>
          <p:cNvPr id="16" name="Procés predefinit 15"/>
          <p:cNvSpPr/>
          <p:nvPr/>
        </p:nvSpPr>
        <p:spPr bwMode="auto">
          <a:xfrm>
            <a:off x="2500313" y="3429000"/>
            <a:ext cx="5808662" cy="863600"/>
          </a:xfrm>
          <a:prstGeom prst="flowChartPredefinedProcess">
            <a:avLst/>
          </a:prstGeom>
          <a:solidFill>
            <a:srgbClr val="800000">
              <a:lumMod val="20000"/>
              <a:lumOff val="80000"/>
            </a:srgbClr>
          </a:solidFill>
          <a:ln w="9525" cap="flat" cmpd="sng" algn="ctr">
            <a:solidFill>
              <a:srgbClr val="000000"/>
            </a:solidFill>
            <a:prstDash val="solid"/>
            <a:round/>
            <a:headEnd type="none" w="med" len="med"/>
            <a:tailEnd type="none" w="med" len="med"/>
          </a:ln>
          <a:effectLst/>
        </p:spPr>
        <p:txBody>
          <a:bodyPr/>
          <a:lstStyle/>
          <a:p>
            <a:pPr marL="285750" indent="-285750" eaLnBrk="1" fontAlgn="auto" hangingPunct="1">
              <a:spcBef>
                <a:spcPts val="0"/>
              </a:spcBef>
              <a:spcAft>
                <a:spcPts val="0"/>
              </a:spcAft>
              <a:buFont typeface="Wingdings" panose="05000000000000000000" pitchFamily="2" charset="2"/>
              <a:buChar char="q"/>
              <a:defRPr/>
            </a:pPr>
            <a:r>
              <a:rPr lang="ca-ES" sz="1200" kern="0" dirty="0">
                <a:solidFill>
                  <a:srgbClr val="000000"/>
                </a:solidFill>
                <a:latin typeface="Arial" charset="0"/>
                <a:cs typeface="+mn-cs"/>
              </a:rPr>
              <a:t>Correspon a </a:t>
            </a:r>
            <a:r>
              <a:rPr lang="ca-ES" sz="1200" b="1" kern="0" dirty="0">
                <a:solidFill>
                  <a:srgbClr val="C00000"/>
                </a:solidFill>
                <a:latin typeface="Arial" charset="0"/>
                <a:cs typeface="+mn-cs"/>
              </a:rPr>
              <a:t>l’administració i entitat titular</a:t>
            </a:r>
            <a:r>
              <a:rPr lang="ca-ES" sz="1200" kern="0" dirty="0">
                <a:solidFill>
                  <a:srgbClr val="000000"/>
                </a:solidFill>
                <a:latin typeface="Arial" charset="0"/>
                <a:cs typeface="+mn-cs"/>
              </a:rPr>
              <a:t>.</a:t>
            </a:r>
          </a:p>
          <a:p>
            <a:pPr marL="285750" indent="-285750" eaLnBrk="1" fontAlgn="auto" hangingPunct="1">
              <a:spcBef>
                <a:spcPts val="0"/>
              </a:spcBef>
              <a:spcAft>
                <a:spcPts val="0"/>
              </a:spcAft>
              <a:buFont typeface="Wingdings" panose="05000000000000000000" pitchFamily="2" charset="2"/>
              <a:buChar char="q"/>
              <a:defRPr/>
            </a:pPr>
            <a:r>
              <a:rPr lang="ca-ES" sz="1200" b="1" kern="0" dirty="0">
                <a:solidFill>
                  <a:srgbClr val="C00000"/>
                </a:solidFill>
                <a:latin typeface="Arial" charset="0"/>
                <a:cs typeface="+mn-cs"/>
              </a:rPr>
              <a:t>Generalitat </a:t>
            </a:r>
            <a:r>
              <a:rPr lang="ca-ES" sz="1200" kern="0" dirty="0">
                <a:solidFill>
                  <a:srgbClr val="000000"/>
                </a:solidFill>
                <a:latin typeface="Arial" charset="0"/>
                <a:cs typeface="+mn-cs"/>
              </a:rPr>
              <a:t>ha d’assegurar el finançament dels </a:t>
            </a:r>
            <a:r>
              <a:rPr lang="ca-ES" sz="1200" b="1" kern="0" dirty="0">
                <a:solidFill>
                  <a:srgbClr val="C00000"/>
                </a:solidFill>
                <a:latin typeface="Arial" charset="0"/>
                <a:cs typeface="+mn-cs"/>
              </a:rPr>
              <a:t>serveis garantits</a:t>
            </a:r>
            <a:r>
              <a:rPr lang="ca-ES" sz="1200" kern="0" dirty="0">
                <a:solidFill>
                  <a:srgbClr val="000000"/>
                </a:solidFill>
                <a:latin typeface="Arial" charset="0"/>
                <a:cs typeface="+mn-cs"/>
              </a:rPr>
              <a:t>.</a:t>
            </a:r>
          </a:p>
          <a:p>
            <a:pPr marL="285750" indent="-285750" eaLnBrk="1" fontAlgn="auto" hangingPunct="1">
              <a:spcBef>
                <a:spcPts val="0"/>
              </a:spcBef>
              <a:spcAft>
                <a:spcPts val="0"/>
              </a:spcAft>
              <a:buFont typeface="Wingdings" panose="05000000000000000000" pitchFamily="2" charset="2"/>
              <a:buChar char="q"/>
              <a:defRPr/>
            </a:pPr>
            <a:r>
              <a:rPr lang="ca-ES" sz="1200" kern="0" dirty="0">
                <a:solidFill>
                  <a:srgbClr val="000000"/>
                </a:solidFill>
                <a:latin typeface="Arial" charset="0"/>
                <a:cs typeface="+mn-cs"/>
              </a:rPr>
              <a:t>Possible copagament de les </a:t>
            </a:r>
            <a:r>
              <a:rPr lang="ca-ES" sz="1200" b="1" kern="0" dirty="0">
                <a:solidFill>
                  <a:srgbClr val="C00000"/>
                </a:solidFill>
                <a:latin typeface="Arial" charset="0"/>
                <a:cs typeface="+mn-cs"/>
              </a:rPr>
              <a:t>persones usuàries.</a:t>
            </a:r>
            <a:endParaRPr lang="ca-ES" sz="1200" kern="0" dirty="0">
              <a:solidFill>
                <a:srgbClr val="000000"/>
              </a:solidFill>
              <a:latin typeface="Arial" charset="0"/>
              <a:cs typeface="+mn-cs"/>
            </a:endParaRPr>
          </a:p>
        </p:txBody>
      </p:sp>
      <p:sp>
        <p:nvSpPr>
          <p:cNvPr id="18" name="Rectangle 8"/>
          <p:cNvSpPr>
            <a:spLocks noChangeArrowheads="1"/>
          </p:cNvSpPr>
          <p:nvPr/>
        </p:nvSpPr>
        <p:spPr bwMode="auto">
          <a:xfrm>
            <a:off x="784225" y="4502150"/>
            <a:ext cx="1716088" cy="360363"/>
          </a:xfrm>
          <a:prstGeom prst="rect">
            <a:avLst/>
          </a:prstGeom>
          <a:solidFill>
            <a:srgbClr val="80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00000"/>
              </a:buClr>
              <a:buFont typeface="Wingdings" panose="05000000000000000000" pitchFamily="2" charset="2"/>
              <a:buChar char="o"/>
              <a:defRPr>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Char char="§"/>
              <a:defRPr sz="1600">
                <a:solidFill>
                  <a:schemeClr val="tx1"/>
                </a:solidFill>
                <a:latin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r>
              <a:rPr lang="ca-ES" altLang="ca-ES" b="1" kern="0" dirty="0">
                <a:solidFill>
                  <a:srgbClr val="FFFFFF"/>
                </a:solidFill>
                <a:cs typeface="+mn-cs"/>
              </a:rPr>
              <a:t>Resta de Serveis </a:t>
            </a:r>
          </a:p>
        </p:txBody>
      </p:sp>
      <p:sp>
        <p:nvSpPr>
          <p:cNvPr id="19" name="Procés predefinit 18"/>
          <p:cNvSpPr/>
          <p:nvPr/>
        </p:nvSpPr>
        <p:spPr bwMode="auto">
          <a:xfrm>
            <a:off x="2500313" y="4445000"/>
            <a:ext cx="5808662" cy="784225"/>
          </a:xfrm>
          <a:prstGeom prst="flowChartPredefinedProcess">
            <a:avLst/>
          </a:prstGeom>
          <a:solidFill>
            <a:srgbClr val="800000">
              <a:lumMod val="20000"/>
              <a:lumOff val="80000"/>
            </a:srgbClr>
          </a:solidFill>
          <a:ln w="9525" cap="flat" cmpd="sng" algn="ctr">
            <a:solidFill>
              <a:srgbClr val="000000"/>
            </a:solidFill>
            <a:prstDash val="solid"/>
            <a:round/>
            <a:headEnd type="none" w="med" len="med"/>
            <a:tailEnd type="none" w="med" len="med"/>
          </a:ln>
          <a:effectLst/>
        </p:spPr>
        <p:txBody>
          <a:bodyPr/>
          <a:lstStyle/>
          <a:p>
            <a:pPr marL="285750" indent="-285750" eaLnBrk="1" fontAlgn="auto" hangingPunct="1">
              <a:spcBef>
                <a:spcPts val="0"/>
              </a:spcBef>
              <a:spcAft>
                <a:spcPts val="0"/>
              </a:spcAft>
              <a:buFont typeface="Wingdings" panose="05000000000000000000" pitchFamily="2" charset="2"/>
              <a:buChar char="q"/>
              <a:defRPr/>
            </a:pPr>
            <a:r>
              <a:rPr lang="ca-ES" sz="1200" kern="0" dirty="0">
                <a:solidFill>
                  <a:srgbClr val="000000"/>
                </a:solidFill>
                <a:latin typeface="Arial" charset="0"/>
                <a:cs typeface="+mn-cs"/>
              </a:rPr>
              <a:t>% d’aportació de cada administració segons pressupost i acord inclòs en el CP</a:t>
            </a:r>
          </a:p>
          <a:p>
            <a:pPr marL="285750" indent="-285750" eaLnBrk="1" fontAlgn="auto" hangingPunct="1">
              <a:spcBef>
                <a:spcPts val="0"/>
              </a:spcBef>
              <a:spcAft>
                <a:spcPts val="0"/>
              </a:spcAft>
              <a:buFont typeface="Wingdings" panose="05000000000000000000" pitchFamily="2" charset="2"/>
              <a:buChar char="q"/>
              <a:defRPr/>
            </a:pPr>
            <a:r>
              <a:rPr lang="ca-ES" sz="1200" kern="0" dirty="0">
                <a:solidFill>
                  <a:srgbClr val="000000"/>
                </a:solidFill>
                <a:latin typeface="Arial" charset="0"/>
                <a:cs typeface="+mn-cs"/>
              </a:rPr>
              <a:t>Possible copagament de les </a:t>
            </a:r>
            <a:r>
              <a:rPr lang="ca-ES" sz="1200" b="1" kern="0" dirty="0">
                <a:solidFill>
                  <a:srgbClr val="C00000"/>
                </a:solidFill>
                <a:latin typeface="Arial" charset="0"/>
                <a:cs typeface="+mn-cs"/>
              </a:rPr>
              <a:t>persones usuàries.</a:t>
            </a:r>
            <a:endParaRPr lang="ca-ES" sz="1200" kern="0" dirty="0">
              <a:solidFill>
                <a:srgbClr val="000000"/>
              </a:solidFill>
              <a:latin typeface="Arial" charset="0"/>
              <a:cs typeface="+mn-cs"/>
            </a:endParaRPr>
          </a:p>
        </p:txBody>
      </p:sp>
      <p:pic>
        <p:nvPicPr>
          <p:cNvPr id="13"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489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ol 1"/>
          <p:cNvSpPr>
            <a:spLocks noGrp="1"/>
          </p:cNvSpPr>
          <p:nvPr>
            <p:ph type="title"/>
          </p:nvPr>
        </p:nvSpPr>
        <p:spPr/>
        <p:txBody>
          <a:bodyPr/>
          <a:lstStyle/>
          <a:p>
            <a:pPr eaLnBrk="1" hangingPunct="1"/>
            <a:r>
              <a:rPr lang="ca-ES" altLang="ca-ES"/>
              <a:t>Nou contracte programa 2022-2025</a:t>
            </a:r>
          </a:p>
        </p:txBody>
      </p:sp>
      <p:sp>
        <p:nvSpPr>
          <p:cNvPr id="13315" name="Contenidor de contingut 5"/>
          <p:cNvSpPr>
            <a:spLocks noGrp="1"/>
          </p:cNvSpPr>
          <p:nvPr>
            <p:ph idx="1"/>
          </p:nvPr>
        </p:nvSpPr>
        <p:spPr>
          <a:xfrm>
            <a:off x="357188" y="1885950"/>
            <a:ext cx="8462962" cy="3703638"/>
          </a:xfrm>
        </p:spPr>
        <p:txBody>
          <a:bodyPr>
            <a:normAutofit fontScale="92500" lnSpcReduction="10000"/>
          </a:bodyPr>
          <a:lstStyle/>
          <a:p>
            <a:pPr marL="285750" indent="-285750" algn="just">
              <a:spcAft>
                <a:spcPts val="600"/>
              </a:spcAft>
              <a:buFont typeface="Wingdings" panose="05000000000000000000" pitchFamily="2" charset="2"/>
              <a:buChar char="q"/>
            </a:pPr>
            <a:r>
              <a:rPr lang="ca-ES" altLang="ca-ES" dirty="0"/>
              <a:t>Les </a:t>
            </a:r>
            <a:r>
              <a:rPr lang="ca-ES" altLang="ca-ES" b="1" dirty="0"/>
              <a:t>persones han de ser el centre de les polítiques </a:t>
            </a:r>
            <a:r>
              <a:rPr lang="ca-ES" altLang="ca-ES" dirty="0"/>
              <a:t>i, tot i el principi d’universalitat dels serveis socials, cal prioritzar l’atenció a les persones i famílies que es troben en situació d’especial vulnerabilitat social. </a:t>
            </a:r>
          </a:p>
          <a:p>
            <a:pPr marL="285750" indent="-285750" algn="just">
              <a:spcAft>
                <a:spcPts val="600"/>
              </a:spcAft>
              <a:buFont typeface="Wingdings" panose="05000000000000000000" pitchFamily="2" charset="2"/>
              <a:buChar char="q"/>
            </a:pPr>
            <a:r>
              <a:rPr lang="ca-ES" altLang="ca-ES" dirty="0"/>
              <a:t>Atenció més </a:t>
            </a:r>
            <a:r>
              <a:rPr lang="ca-ES" altLang="ca-ES" b="1" dirty="0"/>
              <a:t>eficaç i eficient </a:t>
            </a:r>
            <a:r>
              <a:rPr lang="ca-ES" altLang="ca-ES" dirty="0"/>
              <a:t>des de la </a:t>
            </a:r>
            <a:r>
              <a:rPr lang="ca-ES" altLang="ca-ES" b="1" dirty="0"/>
              <a:t>proximitat.</a:t>
            </a:r>
            <a:r>
              <a:rPr lang="ca-ES" altLang="ca-ES" dirty="0"/>
              <a:t> </a:t>
            </a:r>
            <a:endParaRPr lang="ca-ES" altLang="ca-ES" sz="2000" dirty="0"/>
          </a:p>
          <a:p>
            <a:pPr marL="285750" indent="-285750" algn="just">
              <a:spcAft>
                <a:spcPts val="600"/>
              </a:spcAft>
              <a:buFont typeface="Wingdings" panose="05000000000000000000" pitchFamily="2" charset="2"/>
              <a:buChar char="q"/>
            </a:pPr>
            <a:r>
              <a:rPr lang="ca-ES" altLang="ca-ES" b="1" dirty="0"/>
              <a:t>Lleialtat institucional,</a:t>
            </a:r>
            <a:r>
              <a:rPr lang="ca-ES" altLang="ca-ES" dirty="0"/>
              <a:t> fluïdesa en les relacions interadministratives. Impulsar espais de reflexió, d’anàlisi, d’implementació d’instruments i de protocols que afavoreixin la millora contínua dels serveis públics. </a:t>
            </a:r>
            <a:endParaRPr lang="ca-ES" altLang="ca-ES" sz="2000" dirty="0"/>
          </a:p>
          <a:p>
            <a:pPr marL="285750" indent="-285750" algn="just">
              <a:spcAft>
                <a:spcPts val="600"/>
              </a:spcAft>
              <a:buFont typeface="Wingdings" panose="05000000000000000000" pitchFamily="2" charset="2"/>
              <a:buChar char="q"/>
            </a:pPr>
            <a:r>
              <a:rPr lang="ca-ES" altLang="ca-ES" b="1" dirty="0"/>
              <a:t>Optimització dels recursos</a:t>
            </a:r>
            <a:r>
              <a:rPr lang="ca-ES" altLang="ca-ES" dirty="0"/>
              <a:t>. Desenvolupar sistemes sostenibles de provisió de serveis socials. </a:t>
            </a:r>
          </a:p>
          <a:p>
            <a:pPr marL="285750" indent="-285750" algn="just">
              <a:spcAft>
                <a:spcPts val="600"/>
              </a:spcAft>
              <a:buFont typeface="Wingdings" panose="05000000000000000000" pitchFamily="2" charset="2"/>
              <a:buChar char="q"/>
            </a:pPr>
            <a:r>
              <a:rPr lang="ca-ES" altLang="ca-ES" b="1" dirty="0"/>
              <a:t>Objectivació i homogeneïtzació de les condicions de prestació i finançament dels serveis</a:t>
            </a:r>
            <a:r>
              <a:rPr lang="ca-ES" altLang="ca-ES" dirty="0"/>
              <a:t>. Garantir en tot el territori un mínim comú de serveis perquè totes les persones els puguin gaudir amb les mateixes condicions. </a:t>
            </a:r>
            <a:endParaRPr lang="ca-ES" altLang="ca-ES" sz="2000" dirty="0"/>
          </a:p>
        </p:txBody>
      </p:sp>
      <p:sp>
        <p:nvSpPr>
          <p:cNvPr id="13316" name="Contenidor de text 3"/>
          <p:cNvSpPr>
            <a:spLocks noGrp="1"/>
          </p:cNvSpPr>
          <p:nvPr>
            <p:ph type="body" sz="quarter" idx="13"/>
          </p:nvPr>
        </p:nvSpPr>
        <p:spPr>
          <a:xfrm>
            <a:off x="357188" y="1268413"/>
            <a:ext cx="8570912" cy="428625"/>
          </a:xfrm>
        </p:spPr>
        <p:txBody>
          <a:bodyPr/>
          <a:lstStyle/>
          <a:p>
            <a:pPr eaLnBrk="1" hangingPunct="1"/>
            <a:r>
              <a:rPr lang="ca-ES" altLang="ca-ES"/>
              <a:t>Principis rectors i eixos estratègics (I/III)</a:t>
            </a:r>
          </a:p>
        </p:txBody>
      </p:sp>
      <p:sp>
        <p:nvSpPr>
          <p:cNvPr id="13317"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08AF0D76-90C5-4688-9559-5134198C1ECF}" type="slidenum">
              <a:rPr lang="ca-ES" altLang="ca-ES" smtClean="0">
                <a:solidFill>
                  <a:srgbClr val="898989"/>
                </a:solidFill>
              </a:rPr>
              <a:pPr>
                <a:spcBef>
                  <a:spcPct val="0"/>
                </a:spcBef>
                <a:buClrTx/>
                <a:buFontTx/>
                <a:buNone/>
              </a:pPr>
              <a:t>87</a:t>
            </a:fld>
            <a:endParaRPr lang="ca-ES" altLang="ca-ES">
              <a:solidFill>
                <a:srgbClr val="898989"/>
              </a:solidFill>
            </a:endParaRP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67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ol 1"/>
          <p:cNvSpPr>
            <a:spLocks noGrp="1"/>
          </p:cNvSpPr>
          <p:nvPr>
            <p:ph type="title"/>
          </p:nvPr>
        </p:nvSpPr>
        <p:spPr/>
        <p:txBody>
          <a:bodyPr/>
          <a:lstStyle/>
          <a:p>
            <a:pPr eaLnBrk="1" hangingPunct="1"/>
            <a:r>
              <a:rPr lang="ca-ES" altLang="ca-ES"/>
              <a:t>Nou contracte programa 2022-2025</a:t>
            </a:r>
          </a:p>
        </p:txBody>
      </p:sp>
      <p:sp>
        <p:nvSpPr>
          <p:cNvPr id="7171" name="Contenidor de contingut 5"/>
          <p:cNvSpPr>
            <a:spLocks noGrp="1"/>
          </p:cNvSpPr>
          <p:nvPr>
            <p:ph idx="1"/>
          </p:nvPr>
        </p:nvSpPr>
        <p:spPr>
          <a:xfrm>
            <a:off x="357188" y="1885950"/>
            <a:ext cx="8462962" cy="4064000"/>
          </a:xfrm>
        </p:spPr>
        <p:txBody>
          <a:bodyPr>
            <a:normAutofit lnSpcReduction="10000"/>
          </a:bodyPr>
          <a:lstStyle/>
          <a:p>
            <a:pPr marL="285750" indent="-285750" algn="just">
              <a:spcAft>
                <a:spcPts val="600"/>
              </a:spcAft>
              <a:buFont typeface="Wingdings" panose="05000000000000000000" pitchFamily="2" charset="2"/>
              <a:buChar char="q"/>
              <a:defRPr/>
            </a:pPr>
            <a:r>
              <a:rPr lang="ca-ES" b="1" dirty="0"/>
              <a:t>Transparència</a:t>
            </a:r>
            <a:r>
              <a:rPr lang="ca-ES" dirty="0"/>
              <a:t>. Posar a disposició de la societat les dades que gestiona l’Administració i fer-les públiques, d’aquesta manera qualsevol persona o organització les podrà utilitzar. </a:t>
            </a:r>
          </a:p>
          <a:p>
            <a:pPr marL="285750" indent="-285750" algn="just">
              <a:spcAft>
                <a:spcPts val="600"/>
              </a:spcAft>
              <a:buFont typeface="Wingdings" panose="05000000000000000000" pitchFamily="2" charset="2"/>
              <a:buChar char="q"/>
              <a:defRPr/>
            </a:pPr>
            <a:r>
              <a:rPr lang="ca-ES" b="1" dirty="0"/>
              <a:t>Innovació</a:t>
            </a:r>
            <a:r>
              <a:rPr lang="ca-ES" dirty="0"/>
              <a:t>. La millora contínua del CP i la innovació, recollida a l’article 79 de la Llei 12/2017 i al PESS 2021-2024, esdevenen un puntal en el nou CP. </a:t>
            </a:r>
            <a:endParaRPr lang="ca-ES" sz="1400" dirty="0"/>
          </a:p>
          <a:p>
            <a:pPr marL="285750" indent="-285750" algn="just">
              <a:spcAft>
                <a:spcPts val="600"/>
              </a:spcAft>
              <a:buFont typeface="Wingdings" panose="05000000000000000000" pitchFamily="2" charset="2"/>
              <a:buChar char="q"/>
              <a:defRPr/>
            </a:pPr>
            <a:r>
              <a:rPr lang="ca-ES" b="1" dirty="0"/>
              <a:t>Comunicació</a:t>
            </a:r>
            <a:r>
              <a:rPr lang="ca-ES" dirty="0"/>
              <a:t>. Donar a conèixer les iniciatives emparades pel CP. Cal que la ciutadania estigui informada de les polítiques socials que es despleguen des dels diferents territoris. </a:t>
            </a:r>
          </a:p>
          <a:p>
            <a:pPr marL="285750" indent="-285750" algn="just">
              <a:spcAft>
                <a:spcPts val="600"/>
              </a:spcAft>
              <a:buFont typeface="Wingdings" panose="05000000000000000000" pitchFamily="2" charset="2"/>
              <a:buChar char="q"/>
              <a:defRPr/>
            </a:pPr>
            <a:r>
              <a:rPr lang="ca-ES" b="1" dirty="0"/>
              <a:t>Sistemes d’informació</a:t>
            </a:r>
            <a:r>
              <a:rPr lang="ca-ES" dirty="0"/>
              <a:t>. Donar resposta a la gestió diària en l’atenció a les persones i permetre processos analítics de la informació per poder dissenyar, organitzar i avaluar serveis centrats en les persones i els professionals que les atenen. </a:t>
            </a:r>
            <a:endParaRPr lang="ca-ES" sz="1400" dirty="0"/>
          </a:p>
          <a:p>
            <a:pPr algn="just">
              <a:spcAft>
                <a:spcPts val="600"/>
              </a:spcAft>
              <a:defRPr/>
            </a:pPr>
            <a:r>
              <a:rPr lang="ca-ES" dirty="0"/>
              <a:t> </a:t>
            </a:r>
            <a:endParaRPr lang="es-ES" altLang="ca-ES" dirty="0"/>
          </a:p>
        </p:txBody>
      </p:sp>
      <p:sp>
        <p:nvSpPr>
          <p:cNvPr id="14340" name="Contenidor de text 3"/>
          <p:cNvSpPr>
            <a:spLocks noGrp="1"/>
          </p:cNvSpPr>
          <p:nvPr>
            <p:ph type="body" sz="quarter" idx="13"/>
          </p:nvPr>
        </p:nvSpPr>
        <p:spPr>
          <a:xfrm>
            <a:off x="357188" y="1268413"/>
            <a:ext cx="8570912" cy="428625"/>
          </a:xfrm>
        </p:spPr>
        <p:txBody>
          <a:bodyPr/>
          <a:lstStyle/>
          <a:p>
            <a:pPr eaLnBrk="1" hangingPunct="1"/>
            <a:r>
              <a:rPr lang="ca-ES" altLang="ca-ES"/>
              <a:t>Principis rectors i eixos estratègics (II/III)</a:t>
            </a:r>
          </a:p>
        </p:txBody>
      </p:sp>
      <p:sp>
        <p:nvSpPr>
          <p:cNvPr id="14341"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AEB617A4-D08A-4034-AFF8-3E8E75E07EA8}" type="slidenum">
              <a:rPr lang="ca-ES" altLang="ca-ES" smtClean="0">
                <a:solidFill>
                  <a:srgbClr val="898989"/>
                </a:solidFill>
              </a:rPr>
              <a:pPr>
                <a:spcBef>
                  <a:spcPct val="0"/>
                </a:spcBef>
                <a:buClrTx/>
                <a:buFontTx/>
                <a:buNone/>
              </a:pPr>
              <a:t>88</a:t>
            </a:fld>
            <a:endParaRPr lang="ca-ES" altLang="ca-ES">
              <a:solidFill>
                <a:srgbClr val="898989"/>
              </a:solidFill>
            </a:endParaRP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00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ol 1"/>
          <p:cNvSpPr>
            <a:spLocks noGrp="1"/>
          </p:cNvSpPr>
          <p:nvPr>
            <p:ph type="title"/>
          </p:nvPr>
        </p:nvSpPr>
        <p:spPr/>
        <p:txBody>
          <a:bodyPr/>
          <a:lstStyle/>
          <a:p>
            <a:pPr eaLnBrk="1" hangingPunct="1"/>
            <a:r>
              <a:rPr lang="ca-ES" altLang="ca-ES"/>
              <a:t>Nou contracte programa 2022-2025</a:t>
            </a:r>
          </a:p>
        </p:txBody>
      </p:sp>
      <p:sp>
        <p:nvSpPr>
          <p:cNvPr id="15363" name="Contenidor de contingut 5"/>
          <p:cNvSpPr>
            <a:spLocks noGrp="1"/>
          </p:cNvSpPr>
          <p:nvPr>
            <p:ph idx="1"/>
          </p:nvPr>
        </p:nvSpPr>
        <p:spPr>
          <a:xfrm>
            <a:off x="357188" y="2058988"/>
            <a:ext cx="8462962" cy="3530600"/>
          </a:xfrm>
        </p:spPr>
        <p:txBody>
          <a:bodyPr/>
          <a:lstStyle/>
          <a:p>
            <a:pPr marL="285750" indent="-285750" algn="just">
              <a:spcAft>
                <a:spcPts val="600"/>
              </a:spcAft>
              <a:buFont typeface="Wingdings" panose="05000000000000000000" pitchFamily="2" charset="2"/>
              <a:buChar char="q"/>
            </a:pPr>
            <a:r>
              <a:rPr lang="ca-ES" altLang="ca-ES"/>
              <a:t>(</a:t>
            </a:r>
            <a:r>
              <a:rPr lang="ca-ES" altLang="ca-ES" i="1"/>
              <a:t>continuació</a:t>
            </a:r>
            <a:r>
              <a:rPr lang="ca-ES" altLang="ca-ES"/>
              <a:t>) Sistemes d’informació. El CP enceta una nova etapa pel que fa als seus sistemes d’informació. Emmarcat en el Pla de transformació digital del Departament de Drets Socials, s’ha iniciat el projecte de construcció del sistema de gestió integral del CP. </a:t>
            </a:r>
          </a:p>
          <a:p>
            <a:pPr marL="285750" indent="-285750" algn="just">
              <a:spcAft>
                <a:spcPts val="600"/>
              </a:spcAft>
              <a:buFont typeface="Wingdings" panose="05000000000000000000" pitchFamily="2" charset="2"/>
              <a:buChar char="q"/>
            </a:pPr>
            <a:r>
              <a:rPr lang="ca-ES" altLang="ca-ES"/>
              <a:t>Coordinació i col·laboració. S’han previst espais conjunts per abordar les diferents qüestions vinculades amb el CP i per donar resposta als compromisos de treball.</a:t>
            </a:r>
            <a:endParaRPr lang="ca-ES" altLang="ca-ES" sz="1400"/>
          </a:p>
        </p:txBody>
      </p:sp>
      <p:sp>
        <p:nvSpPr>
          <p:cNvPr id="15364" name="Contenidor de text 3"/>
          <p:cNvSpPr>
            <a:spLocks noGrp="1"/>
          </p:cNvSpPr>
          <p:nvPr>
            <p:ph type="body" sz="quarter" idx="13"/>
          </p:nvPr>
        </p:nvSpPr>
        <p:spPr>
          <a:xfrm>
            <a:off x="357188" y="1268413"/>
            <a:ext cx="8570912" cy="428625"/>
          </a:xfrm>
        </p:spPr>
        <p:txBody>
          <a:bodyPr/>
          <a:lstStyle/>
          <a:p>
            <a:pPr eaLnBrk="1" hangingPunct="1"/>
            <a:r>
              <a:rPr lang="ca-ES" altLang="ca-ES"/>
              <a:t>Principis rectors i eixos estratègics (III/III)</a:t>
            </a:r>
          </a:p>
        </p:txBody>
      </p:sp>
      <p:sp>
        <p:nvSpPr>
          <p:cNvPr id="15365"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477352C-4017-41D5-A283-D62C1D58332E}" type="slidenum">
              <a:rPr lang="ca-ES" altLang="ca-ES" smtClean="0">
                <a:solidFill>
                  <a:srgbClr val="898989"/>
                </a:solidFill>
              </a:rPr>
              <a:pPr>
                <a:spcBef>
                  <a:spcPct val="0"/>
                </a:spcBef>
                <a:buClrTx/>
                <a:buFontTx/>
                <a:buNone/>
              </a:pPr>
              <a:t>89</a:t>
            </a:fld>
            <a:endParaRPr lang="ca-ES" altLang="ca-ES">
              <a:solidFill>
                <a:srgbClr val="898989"/>
              </a:solidFill>
            </a:endParaRP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2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54"/>
          <p:cNvSpPr>
            <a:spLocks noChangeArrowheads="1"/>
          </p:cNvSpPr>
          <p:nvPr/>
        </p:nvSpPr>
        <p:spPr bwMode="auto">
          <a:xfrm>
            <a:off x="755650" y="2292746"/>
            <a:ext cx="7681120" cy="3800550"/>
          </a:xfrm>
          <a:prstGeom prst="rect">
            <a:avLst/>
          </a:prstGeom>
          <a:solidFill>
            <a:schemeClr val="bg1"/>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sp>
        <p:nvSpPr>
          <p:cNvPr id="37890" name="Marcador de número de diapositiva 6"/>
          <p:cNvSpPr>
            <a:spLocks noGrp="1"/>
          </p:cNvSpPr>
          <p:nvPr>
            <p:ph type="sldNum" sz="quarter" idx="4294967295"/>
          </p:nvPr>
        </p:nvSpPr>
        <p:spPr>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fld id="{BB13DEC4-328D-48EB-9B35-443126527725}" type="slidenum">
              <a:rPr lang="ca-ES" altLang="ca-ES" sz="1000" smtClean="0"/>
              <a:pPr eaLnBrk="1" hangingPunct="1">
                <a:spcBef>
                  <a:spcPct val="0"/>
                </a:spcBef>
                <a:buClrTx/>
                <a:buFontTx/>
                <a:buNone/>
              </a:pPr>
              <a:t>9</a:t>
            </a:fld>
            <a:endParaRPr lang="ca-ES" altLang="ca-ES" sz="1000"/>
          </a:p>
        </p:txBody>
      </p:sp>
      <p:sp>
        <p:nvSpPr>
          <p:cNvPr id="37891" name="Rectangle 5"/>
          <p:cNvSpPr>
            <a:spLocks noChangeArrowheads="1"/>
          </p:cNvSpPr>
          <p:nvPr/>
        </p:nvSpPr>
        <p:spPr bwMode="auto">
          <a:xfrm>
            <a:off x="682625" y="1773238"/>
            <a:ext cx="705772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0"/>
              </a:spcBef>
              <a:buClrTx/>
              <a:buFontTx/>
              <a:buNone/>
            </a:pPr>
            <a:endParaRPr lang="es-ES" altLang="ca-ES" sz="2400">
              <a:solidFill>
                <a:srgbClr val="C00000"/>
              </a:solidFill>
            </a:endParaRPr>
          </a:p>
        </p:txBody>
      </p:sp>
      <p:sp>
        <p:nvSpPr>
          <p:cNvPr id="47109" name="Rectangle 6"/>
          <p:cNvSpPr>
            <a:spLocks noChangeArrowheads="1"/>
          </p:cNvSpPr>
          <p:nvPr/>
        </p:nvSpPr>
        <p:spPr bwMode="auto">
          <a:xfrm>
            <a:off x="685800" y="1844675"/>
            <a:ext cx="7773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Font typeface="Wingdings" pitchFamily="2" charset="2"/>
              <a:buChar char="o"/>
              <a:defRPr sz="3200">
                <a:solidFill>
                  <a:schemeClr val="tx1"/>
                </a:solidFill>
                <a:latin typeface="Arial" pitchFamily="34"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defRPr>
            </a:lvl9pPr>
          </a:lstStyle>
          <a:p>
            <a:pPr>
              <a:buFont typeface="Wingdings" panose="05000000000000000000" pitchFamily="2" charset="2"/>
              <a:buChar char="q"/>
              <a:defRPr/>
            </a:pPr>
            <a:r>
              <a:rPr lang="ca-ES" sz="1400" dirty="0"/>
              <a:t>Despeses per unitats </a:t>
            </a:r>
            <a:r>
              <a:rPr lang="ca-ES" sz="1400" b="0" dirty="0">
                <a:solidFill>
                  <a:schemeClr val="tx1">
                    <a:lumMod val="75000"/>
                    <a:lumOff val="25000"/>
                  </a:schemeClr>
                </a:solidFill>
              </a:rPr>
              <a:t>(</a:t>
            </a:r>
            <a:r>
              <a:rPr lang="pt-BR" sz="1400" b="0" dirty="0" err="1">
                <a:solidFill>
                  <a:schemeClr val="tx1">
                    <a:lumMod val="75000"/>
                    <a:lumOff val="25000"/>
                  </a:schemeClr>
                </a:solidFill>
              </a:rPr>
              <a:t>pressupost</a:t>
            </a:r>
            <a:r>
              <a:rPr lang="pt-BR" sz="1400" b="0" dirty="0">
                <a:solidFill>
                  <a:schemeClr val="tx1">
                    <a:lumMod val="75000"/>
                    <a:lumOff val="25000"/>
                  </a:schemeClr>
                </a:solidFill>
              </a:rPr>
              <a:t> no </a:t>
            </a:r>
            <a:r>
              <a:rPr lang="pt-BR" sz="1400" b="0" dirty="0" err="1">
                <a:solidFill>
                  <a:schemeClr val="tx1">
                    <a:lumMod val="75000"/>
                    <a:lumOff val="25000"/>
                  </a:schemeClr>
                </a:solidFill>
              </a:rPr>
              <a:t>consolidat</a:t>
            </a:r>
            <a:r>
              <a:rPr lang="pt-BR" sz="1400" b="0" dirty="0">
                <a:solidFill>
                  <a:schemeClr val="tx1">
                    <a:lumMod val="75000"/>
                    <a:lumOff val="25000"/>
                  </a:schemeClr>
                </a:solidFill>
              </a:rPr>
              <a:t>)</a:t>
            </a:r>
          </a:p>
        </p:txBody>
      </p:sp>
      <p:sp>
        <p:nvSpPr>
          <p:cNvPr id="37893" name="Rectangle 9"/>
          <p:cNvSpPr>
            <a:spLocks noGrp="1" noChangeArrowheads="1"/>
          </p:cNvSpPr>
          <p:nvPr>
            <p:ph type="title" idx="4294967295"/>
          </p:nvPr>
        </p:nvSpPr>
        <p:spPr>
          <a:xfrm>
            <a:off x="682625" y="611188"/>
            <a:ext cx="8066088" cy="1008062"/>
          </a:xfrm>
        </p:spPr>
        <p:txBody>
          <a:bodyPr/>
          <a:lstStyle/>
          <a:p>
            <a:pPr marL="457200" indent="-457200" eaLnBrk="1" hangingPunct="1">
              <a:buFont typeface="+mj-lt"/>
              <a:buAutoNum type="arabicPeriod" startAt="2"/>
            </a:pPr>
            <a:r>
              <a:rPr lang="ca-ES" altLang="ca-ES" dirty="0"/>
              <a:t>Pressupost del Departament de Drets Socials</a:t>
            </a:r>
            <a:endParaRPr lang="ca-ES" altLang="ca-ES" sz="1800" dirty="0"/>
          </a:p>
        </p:txBody>
      </p:sp>
      <p:sp>
        <p:nvSpPr>
          <p:cNvPr id="37895" name="Control 4"/>
          <p:cNvSpPr>
            <a:spLocks noChangeArrowheads="1" noChangeShapeType="1"/>
          </p:cNvSpPr>
          <p:nvPr/>
        </p:nvSpPr>
        <p:spPr bwMode="auto">
          <a:xfrm>
            <a:off x="625475" y="2424113"/>
            <a:ext cx="5218113" cy="381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rgbClr val="C00000"/>
              </a:buClr>
              <a:buFont typeface="Wingdings" pitchFamily="2" charset="2"/>
              <a:buChar char="o"/>
              <a:defRPr>
                <a:solidFill>
                  <a:schemeClr val="tx1"/>
                </a:solidFill>
                <a:latin typeface="Arial" charset="0"/>
              </a:defRPr>
            </a:lvl1pPr>
            <a:lvl2pPr marL="742950" indent="-285750" eaLnBrk="0" hangingPunct="0">
              <a:spcBef>
                <a:spcPct val="20000"/>
              </a:spcBef>
              <a:buClr>
                <a:schemeClr val="tx1"/>
              </a:buClr>
              <a:buFont typeface="Wingdings" pitchFamily="2" charset="2"/>
              <a:buChar char="§"/>
              <a:defRPr sz="1600">
                <a:solidFill>
                  <a:schemeClr val="tx1"/>
                </a:solidFill>
                <a:latin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defRPr>
            </a:lvl3pPr>
            <a:lvl4pPr marL="1600200" indent="-228600" eaLnBrk="0" hangingPunct="0">
              <a:spcBef>
                <a:spcPct val="20000"/>
              </a:spcBef>
              <a:buClr>
                <a:schemeClr val="tx1"/>
              </a:buClr>
              <a:buFont typeface="Arial" charset="0"/>
              <a:buChar char="–"/>
              <a:defRPr sz="1600">
                <a:solidFill>
                  <a:schemeClr val="tx1"/>
                </a:solidFill>
                <a:latin typeface="Arial" charset="0"/>
              </a:defRPr>
            </a:lvl4pPr>
            <a:lvl5pPr marL="2057400" indent="-228600" eaLnBrk="0" hangingPunct="0">
              <a:spcBef>
                <a:spcPct val="20000"/>
              </a:spcBef>
              <a:buClr>
                <a:schemeClr val="tx1"/>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Arial" charset="0"/>
              </a:defRPr>
            </a:lvl9pPr>
          </a:lstStyle>
          <a:p>
            <a:pPr eaLnBrk="1" hangingPunct="1">
              <a:spcBef>
                <a:spcPct val="50000"/>
              </a:spcBef>
              <a:buClrTx/>
              <a:buFontTx/>
              <a:buNone/>
            </a:pPr>
            <a:endParaRPr lang="ca-ES" altLang="ca-ES" sz="1400" u="sng"/>
          </a:p>
        </p:txBody>
      </p:sp>
      <p:pic>
        <p:nvPicPr>
          <p:cNvPr id="16"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71" y="6295258"/>
            <a:ext cx="2520377" cy="324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ula 19"/>
          <p:cNvGraphicFramePr>
            <a:graphicFrameLocks noGrp="1"/>
          </p:cNvGraphicFramePr>
          <p:nvPr/>
        </p:nvGraphicFramePr>
        <p:xfrm>
          <a:off x="1066162" y="2475225"/>
          <a:ext cx="6984702" cy="3215054"/>
        </p:xfrm>
        <a:graphic>
          <a:graphicData uri="http://schemas.openxmlformats.org/drawingml/2006/table">
            <a:tbl>
              <a:tblPr>
                <a:tableStyleId>{5C22544A-7EE6-4342-B048-85BDC9FD1C3A}</a:tableStyleId>
              </a:tblPr>
              <a:tblGrid>
                <a:gridCol w="2237166">
                  <a:extLst>
                    <a:ext uri="{9D8B030D-6E8A-4147-A177-3AD203B41FA5}">
                      <a16:colId xmlns:a16="http://schemas.microsoft.com/office/drawing/2014/main" val="4088785608"/>
                    </a:ext>
                  </a:extLst>
                </a:gridCol>
                <a:gridCol w="1344123">
                  <a:extLst>
                    <a:ext uri="{9D8B030D-6E8A-4147-A177-3AD203B41FA5}">
                      <a16:colId xmlns:a16="http://schemas.microsoft.com/office/drawing/2014/main" val="324794288"/>
                    </a:ext>
                  </a:extLst>
                </a:gridCol>
                <a:gridCol w="1291220">
                  <a:extLst>
                    <a:ext uri="{9D8B030D-6E8A-4147-A177-3AD203B41FA5}">
                      <a16:colId xmlns:a16="http://schemas.microsoft.com/office/drawing/2014/main" val="812861322"/>
                    </a:ext>
                  </a:extLst>
                </a:gridCol>
                <a:gridCol w="1248114">
                  <a:extLst>
                    <a:ext uri="{9D8B030D-6E8A-4147-A177-3AD203B41FA5}">
                      <a16:colId xmlns:a16="http://schemas.microsoft.com/office/drawing/2014/main" val="1002353493"/>
                    </a:ext>
                  </a:extLst>
                </a:gridCol>
                <a:gridCol w="864079">
                  <a:extLst>
                    <a:ext uri="{9D8B030D-6E8A-4147-A177-3AD203B41FA5}">
                      <a16:colId xmlns:a16="http://schemas.microsoft.com/office/drawing/2014/main" val="440297889"/>
                    </a:ext>
                  </a:extLst>
                </a:gridCol>
              </a:tblGrid>
              <a:tr h="302783">
                <a:tc>
                  <a:txBody>
                    <a:bodyPr/>
                    <a:lstStyle/>
                    <a:p>
                      <a:pPr algn="ctr" fontAlgn="ctr"/>
                      <a:r>
                        <a:rPr lang="ca-ES" sz="1050" b="1" kern="1400" dirty="0">
                          <a:solidFill>
                            <a:srgbClr val="000000"/>
                          </a:solidFill>
                          <a:effectLst/>
                          <a:latin typeface="Arial Narrow"/>
                          <a:ea typeface="+mn-ea"/>
                          <a:cs typeface="+mn-cs"/>
                        </a:rPr>
                        <a:t> </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2020h (1)</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2022</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Variació 2022/20</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a-ES" sz="1050" b="1" kern="1400" dirty="0">
                          <a:solidFill>
                            <a:srgbClr val="000000"/>
                          </a:solidFill>
                          <a:effectLst/>
                          <a:latin typeface="Arial Narrow"/>
                          <a:ea typeface="+mn-ea"/>
                          <a:cs typeface="+mn-cs"/>
                        </a:rPr>
                        <a:t>% Variació 2022/20</a:t>
                      </a:r>
                    </a:p>
                  </a:txBody>
                  <a:tcPr marL="6350" marR="6350" marT="6350" marB="0" anchor="ct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28804"/>
                  </a:ext>
                </a:extLst>
              </a:tr>
              <a:tr h="279304">
                <a:tc>
                  <a:txBody>
                    <a:bodyPr/>
                    <a:lstStyle/>
                    <a:p>
                      <a:pPr marL="0" algn="l" defTabSz="914400" rtl="0" eaLnBrk="1" fontAlgn="ctr" latinLnBrk="0" hangingPunct="1"/>
                      <a:r>
                        <a:rPr lang="ca-ES" sz="1050" b="1" i="0" u="none" strike="noStrike" kern="1200" dirty="0">
                          <a:solidFill>
                            <a:schemeClr val="tx1"/>
                          </a:solidFill>
                          <a:effectLst/>
                          <a:latin typeface="Arial Narrow" panose="020B0606020202030204" pitchFamily="34" charset="0"/>
                          <a:ea typeface="+mn-ea"/>
                          <a:cs typeface="+mn-cs"/>
                        </a:rPr>
                        <a:t>Gabinet Consellera i Secretaria General</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346.759.287,59 €</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566.172.613,84 €</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219.413.326,25 €</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63%</a:t>
                      </a:r>
                    </a:p>
                  </a:txBody>
                  <a:tcPr marL="6350" marR="6350" marT="6350" marB="0"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94630"/>
                  </a:ext>
                </a:extLst>
              </a:tr>
              <a:tr h="154337">
                <a:tc>
                  <a:txBody>
                    <a:bodyPr/>
                    <a:lstStyle/>
                    <a:p>
                      <a:pPr marL="0" algn="l" defTabSz="914400" rtl="0" eaLnBrk="1" fontAlgn="ctr" latinLnBrk="0" hangingPunct="1"/>
                      <a:r>
                        <a:rPr lang="ca-ES" sz="1050" b="1" i="0" u="none" strike="noStrike" kern="1200" dirty="0">
                          <a:solidFill>
                            <a:schemeClr val="tx1">
                              <a:lumMod val="50000"/>
                              <a:lumOff val="50000"/>
                            </a:schemeClr>
                          </a:solidFill>
                          <a:effectLst/>
                          <a:latin typeface="Arial Narrow" panose="020B0606020202030204" pitchFamily="34" charset="0"/>
                          <a:ea typeface="+mn-ea"/>
                          <a:cs typeface="+mn-cs"/>
                        </a:rPr>
                        <a:t>DG de Prestacions Socials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955.884.972,00 €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1.026.846.318,75 €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70.961.346,75 €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163313"/>
                  </a:ext>
                </a:extLst>
              </a:tr>
              <a:tr h="302783">
                <a:tc>
                  <a:txBody>
                    <a:bodyPr/>
                    <a:lstStyle/>
                    <a:p>
                      <a:pPr marL="0" algn="l" defTabSz="914400" rtl="0" eaLnBrk="1" fontAlgn="ctr" latinLnBrk="0" hangingPunct="1"/>
                      <a:r>
                        <a:rPr lang="ca-ES" sz="1050" b="1" i="0" u="none" strike="noStrike" kern="1200" dirty="0">
                          <a:solidFill>
                            <a:schemeClr val="tx1"/>
                          </a:solidFill>
                          <a:effectLst/>
                          <a:latin typeface="Arial Narrow" panose="020B0606020202030204" pitchFamily="34" charset="0"/>
                          <a:ea typeface="+mn-ea"/>
                          <a:cs typeface="+mn-cs"/>
                        </a:rPr>
                        <a:t>Secretaria d'Infància Adolescència i Joventut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0,00 €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21.114.041,26 €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21.114.041,26 €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100%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9229154"/>
                  </a:ext>
                </a:extLst>
              </a:tr>
              <a:tr h="279304">
                <a:tc>
                  <a:txBody>
                    <a:bodyPr/>
                    <a:lstStyle/>
                    <a:p>
                      <a:pPr marL="0" algn="l" defTabSz="914400" rtl="0" eaLnBrk="1" fontAlgn="ctr" latinLnBrk="0" hangingPunct="1"/>
                      <a:r>
                        <a:rPr lang="ca-ES" sz="1050" b="1" i="0" u="none" strike="noStrike" kern="1200" dirty="0">
                          <a:solidFill>
                            <a:schemeClr val="tx1">
                              <a:lumMod val="50000"/>
                              <a:lumOff val="50000"/>
                            </a:schemeClr>
                          </a:solidFill>
                          <a:effectLst/>
                          <a:latin typeface="Arial Narrow" panose="020B0606020202030204" pitchFamily="34" charset="0"/>
                          <a:ea typeface="+mn-ea"/>
                          <a:cs typeface="+mn-cs"/>
                        </a:rPr>
                        <a:t>DG d'Atenció a la Infància i l'Adolescència</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289.687.464,79 €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345.428.916,56 €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55.741.451,77 €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19%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747904"/>
                  </a:ext>
                </a:extLst>
              </a:tr>
              <a:tr h="154337">
                <a:tc>
                  <a:txBody>
                    <a:bodyPr/>
                    <a:lstStyle/>
                    <a:p>
                      <a:pPr marL="0" algn="l" defTabSz="914400" rtl="0" eaLnBrk="1" fontAlgn="ctr" latinLnBrk="0" hangingPunct="1"/>
                      <a:r>
                        <a:rPr lang="ca-ES" sz="1050" b="1" i="0" u="none" strike="noStrike" kern="1200" dirty="0">
                          <a:solidFill>
                            <a:schemeClr val="tx1">
                              <a:lumMod val="50000"/>
                              <a:lumOff val="50000"/>
                            </a:schemeClr>
                          </a:solidFill>
                          <a:effectLst/>
                          <a:latin typeface="Arial Narrow" panose="020B0606020202030204" pitchFamily="34" charset="0"/>
                          <a:ea typeface="+mn-ea"/>
                          <a:cs typeface="+mn-cs"/>
                        </a:rPr>
                        <a:t>DG de Joventut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20.014.637,31 €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24.885.461,31 €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4.870.824,00 €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24%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3792427"/>
                  </a:ext>
                </a:extLst>
              </a:tr>
              <a:tr h="279304">
                <a:tc>
                  <a:txBody>
                    <a:bodyPr/>
                    <a:lstStyle/>
                    <a:p>
                      <a:pPr marL="0" algn="l" defTabSz="914400" rtl="0" eaLnBrk="1" fontAlgn="ctr" latinLnBrk="0" hangingPunct="1"/>
                      <a:r>
                        <a:rPr lang="pt-BR" sz="1050" b="1" i="0" u="none" strike="noStrike" kern="1200" dirty="0">
                          <a:solidFill>
                            <a:schemeClr val="tx1"/>
                          </a:solidFill>
                          <a:effectLst/>
                          <a:latin typeface="Arial Narrow" panose="020B0606020202030204" pitchFamily="34" charset="0"/>
                          <a:ea typeface="+mn-ea"/>
                          <a:cs typeface="+mn-cs"/>
                        </a:rPr>
                        <a:t>Secretaria d'</a:t>
                      </a:r>
                      <a:r>
                        <a:rPr lang="pt-BR" sz="1050" b="1" i="0" u="none" strike="noStrike" kern="1200" dirty="0" err="1">
                          <a:solidFill>
                            <a:schemeClr val="tx1"/>
                          </a:solidFill>
                          <a:effectLst/>
                          <a:latin typeface="Arial Narrow" panose="020B0606020202030204" pitchFamily="34" charset="0"/>
                          <a:ea typeface="+mn-ea"/>
                          <a:cs typeface="+mn-cs"/>
                        </a:rPr>
                        <a:t>Afers</a:t>
                      </a:r>
                      <a:r>
                        <a:rPr lang="pt-BR" sz="1050" b="1" i="0" u="none" strike="noStrike" kern="1200" dirty="0">
                          <a:solidFill>
                            <a:schemeClr val="tx1"/>
                          </a:solidFill>
                          <a:effectLst/>
                          <a:latin typeface="Arial Narrow" panose="020B0606020202030204" pitchFamily="34" charset="0"/>
                          <a:ea typeface="+mn-ea"/>
                          <a:cs typeface="+mn-cs"/>
                        </a:rPr>
                        <a:t> </a:t>
                      </a:r>
                      <a:r>
                        <a:rPr lang="pt-BR" sz="1050" b="1" i="0" u="none" strike="noStrike" kern="1200" dirty="0" err="1">
                          <a:solidFill>
                            <a:schemeClr val="tx1"/>
                          </a:solidFill>
                          <a:effectLst/>
                          <a:latin typeface="Arial Narrow" panose="020B0606020202030204" pitchFamily="34" charset="0"/>
                          <a:ea typeface="+mn-ea"/>
                          <a:cs typeface="+mn-cs"/>
                        </a:rPr>
                        <a:t>Socials</a:t>
                      </a:r>
                      <a:r>
                        <a:rPr lang="pt-BR" sz="1050" b="1" i="0" u="none" strike="noStrike" kern="1200" dirty="0">
                          <a:solidFill>
                            <a:schemeClr val="tx1"/>
                          </a:solidFill>
                          <a:effectLst/>
                          <a:latin typeface="Arial Narrow" panose="020B0606020202030204" pitchFamily="34" charset="0"/>
                          <a:ea typeface="+mn-ea"/>
                          <a:cs typeface="+mn-cs"/>
                        </a:rPr>
                        <a:t> i </a:t>
                      </a:r>
                      <a:r>
                        <a:rPr lang="pt-BR" sz="1050" b="1" i="0" u="none" strike="noStrike" kern="1200" dirty="0" err="1">
                          <a:solidFill>
                            <a:schemeClr val="tx1"/>
                          </a:solidFill>
                          <a:effectLst/>
                          <a:latin typeface="Arial Narrow" panose="020B0606020202030204" pitchFamily="34" charset="0"/>
                          <a:ea typeface="+mn-ea"/>
                          <a:cs typeface="+mn-cs"/>
                        </a:rPr>
                        <a:t>Famílies</a:t>
                      </a:r>
                      <a:endParaRPr lang="pt-BR" sz="1050" b="1" i="0" u="none" strike="noStrike" kern="1200" dirty="0">
                        <a:solidFill>
                          <a:schemeClr val="tx1"/>
                        </a:solidFill>
                        <a:effectLst/>
                        <a:latin typeface="Arial Narrow" panose="020B0606020202030204" pitchFamily="34" charset="0"/>
                        <a:ea typeface="+mn-ea"/>
                        <a:cs typeface="+mn-cs"/>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5.225.244,28 €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5.225.244,28 €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0,00 €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4121486"/>
                  </a:ext>
                </a:extLst>
              </a:tr>
              <a:tr h="332918">
                <a:tc>
                  <a:txBody>
                    <a:bodyPr/>
                    <a:lstStyle/>
                    <a:p>
                      <a:pPr marL="0" algn="l" defTabSz="914400" rtl="0" eaLnBrk="1" fontAlgn="ctr" latinLnBrk="0" hangingPunct="1"/>
                      <a:r>
                        <a:rPr lang="it-IT" sz="1050" b="1" i="0" u="none" strike="noStrike" kern="1200" dirty="0">
                          <a:solidFill>
                            <a:schemeClr val="tx1">
                              <a:lumMod val="50000"/>
                              <a:lumOff val="50000"/>
                            </a:schemeClr>
                          </a:solidFill>
                          <a:effectLst/>
                          <a:latin typeface="Arial Narrow" panose="020B0606020202030204" pitchFamily="34" charset="0"/>
                          <a:ea typeface="+mn-ea"/>
                          <a:cs typeface="+mn-cs"/>
                        </a:rPr>
                        <a:t>DG de l'Autonomia Personal i la Discapacitat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923.227.044,68 €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144.577.037,27 €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-778.650.007,41 €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-84%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1754"/>
                  </a:ext>
                </a:extLst>
              </a:tr>
              <a:tr h="223330">
                <a:tc>
                  <a:txBody>
                    <a:bodyPr/>
                    <a:lstStyle/>
                    <a:p>
                      <a:pPr marL="0" algn="l" defTabSz="914400" rtl="0" eaLnBrk="1" fontAlgn="ctr" latinLnBrk="0" hangingPunct="1"/>
                      <a:r>
                        <a:rPr lang="ca-ES" sz="1050" b="1" i="0" u="none" strike="noStrike" kern="1200">
                          <a:solidFill>
                            <a:schemeClr val="tx1">
                              <a:lumMod val="50000"/>
                              <a:lumOff val="50000"/>
                            </a:schemeClr>
                          </a:solidFill>
                          <a:effectLst/>
                          <a:latin typeface="Arial Narrow" panose="020B0606020202030204" pitchFamily="34" charset="0"/>
                          <a:ea typeface="+mn-ea"/>
                          <a:cs typeface="+mn-cs"/>
                        </a:rPr>
                        <a:t>DG de Provisió de Serveis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0,00 €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862.076.582,81 €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862.076.582,81 €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100%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3701537"/>
                  </a:ext>
                </a:extLst>
              </a:tr>
              <a:tr h="223330">
                <a:tc>
                  <a:txBody>
                    <a:bodyPr/>
                    <a:lstStyle/>
                    <a:p>
                      <a:pPr marL="0" algn="l" defTabSz="914400" rtl="0" eaLnBrk="1" fontAlgn="ctr" latinLnBrk="0" hangingPunct="1"/>
                      <a:r>
                        <a:rPr lang="ca-ES" sz="1050" b="1" i="0" u="none" strike="noStrike" kern="1200">
                          <a:solidFill>
                            <a:schemeClr val="tx1">
                              <a:lumMod val="50000"/>
                              <a:lumOff val="50000"/>
                            </a:schemeClr>
                          </a:solidFill>
                          <a:effectLst/>
                          <a:latin typeface="Arial Narrow" panose="020B0606020202030204" pitchFamily="34" charset="0"/>
                          <a:ea typeface="+mn-ea"/>
                          <a:cs typeface="+mn-cs"/>
                        </a:rPr>
                        <a:t>DG Serveis Socials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137.656.078,60 €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188.199.918,07 €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50.543.839,47 €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37%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4855442"/>
                  </a:ext>
                </a:extLst>
              </a:tr>
              <a:tr h="279304">
                <a:tc>
                  <a:txBody>
                    <a:bodyPr/>
                    <a:lstStyle/>
                    <a:p>
                      <a:pPr marL="0" algn="l" defTabSz="914400" rtl="0" eaLnBrk="1" fontAlgn="ctr" latinLnBrk="0" hangingPunct="1"/>
                      <a:r>
                        <a:rPr lang="ca-ES" sz="1050" b="1" i="0" u="none" strike="noStrike" kern="1200" dirty="0">
                          <a:solidFill>
                            <a:schemeClr val="tx1"/>
                          </a:solidFill>
                          <a:effectLst/>
                          <a:latin typeface="Arial Narrow" panose="020B0606020202030204" pitchFamily="34" charset="0"/>
                          <a:ea typeface="+mn-ea"/>
                          <a:cs typeface="+mn-cs"/>
                        </a:rPr>
                        <a:t>Secretaria d'Habitatge i Inclusió Social</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a:solidFill>
                            <a:srgbClr val="000000"/>
                          </a:solidFill>
                          <a:effectLst/>
                          <a:latin typeface="Arial Narrow" panose="020B0606020202030204" pitchFamily="34" charset="0"/>
                        </a:rPr>
                        <a:t>247.121.927,83 €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635.904.247,36 €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388.782.319,53 €</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157%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3815082"/>
                  </a:ext>
                </a:extLst>
              </a:tr>
              <a:tr h="154337">
                <a:tc>
                  <a:txBody>
                    <a:bodyPr/>
                    <a:lstStyle/>
                    <a:p>
                      <a:pPr marL="0" algn="l" defTabSz="914400" rtl="0" eaLnBrk="1" fontAlgn="ctr" latinLnBrk="0" hangingPunct="1"/>
                      <a:r>
                        <a:rPr lang="it-IT" sz="1050" b="1" i="0" u="none" strike="noStrike" kern="1200" dirty="0">
                          <a:solidFill>
                            <a:schemeClr val="tx1">
                              <a:lumMod val="50000"/>
                              <a:lumOff val="50000"/>
                            </a:schemeClr>
                          </a:solidFill>
                          <a:effectLst/>
                          <a:latin typeface="Arial Narrow" panose="020B0606020202030204" pitchFamily="34" charset="0"/>
                          <a:ea typeface="+mn-ea"/>
                          <a:cs typeface="+mn-cs"/>
                        </a:rPr>
                        <a:t>DG d'Acció Cívica i Comunitària</a:t>
                      </a:r>
                    </a:p>
                  </a:txBody>
                  <a:tcPr marL="6350" marR="6350" marT="635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38.255.127,99 €</a:t>
                      </a:r>
                    </a:p>
                  </a:txBody>
                  <a:tcPr marL="6350" marR="6350" marT="635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40.543.315,99 €</a:t>
                      </a:r>
                    </a:p>
                  </a:txBody>
                  <a:tcPr marL="6350" marR="6350" marT="635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2.288.188,00 €</a:t>
                      </a:r>
                    </a:p>
                  </a:txBody>
                  <a:tcPr marL="6350" marR="6350" marT="635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ca-ES" sz="1050" b="0" i="0" u="none" strike="noStrike" dirty="0">
                          <a:solidFill>
                            <a:srgbClr val="000000"/>
                          </a:solidFill>
                          <a:effectLst/>
                          <a:latin typeface="Arial Narrow" panose="020B0606020202030204" pitchFamily="34" charset="0"/>
                        </a:rPr>
                        <a:t>6%</a:t>
                      </a:r>
                    </a:p>
                  </a:txBody>
                  <a:tcPr marL="6350" marR="6350" marT="635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160806"/>
                  </a:ext>
                </a:extLst>
              </a:tr>
              <a:tr h="160022">
                <a:tc>
                  <a:txBody>
                    <a:bodyPr/>
                    <a:lstStyle/>
                    <a:p>
                      <a:pPr marL="0" algn="r" defTabSz="914400" rtl="0" eaLnBrk="1" fontAlgn="ctr" latinLnBrk="0" hangingPunct="1"/>
                      <a:r>
                        <a:rPr lang="ca-ES" sz="1050" b="1" i="0" u="none" strike="noStrike" kern="1200" dirty="0">
                          <a:solidFill>
                            <a:schemeClr val="tx1"/>
                          </a:solidFill>
                          <a:effectLst/>
                          <a:latin typeface="Arial Narrow" panose="020B0606020202030204" pitchFamily="34" charset="0"/>
                          <a:ea typeface="+mn-ea"/>
                          <a:cs typeface="+mn-cs"/>
                        </a:rPr>
                        <a:t>Total</a:t>
                      </a:r>
                    </a:p>
                  </a:txBody>
                  <a:tcPr marL="6350" marR="6350" marT="635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1" i="0" u="none" strike="noStrike" dirty="0">
                          <a:solidFill>
                            <a:srgbClr val="000000"/>
                          </a:solidFill>
                          <a:effectLst/>
                          <a:latin typeface="Arial Narrow" panose="020B0606020202030204" pitchFamily="34" charset="0"/>
                        </a:rPr>
                        <a:t>2.963.831.785,07 €</a:t>
                      </a:r>
                    </a:p>
                  </a:txBody>
                  <a:tcPr marL="6350" marR="6350" marT="635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1" i="0" u="none" strike="noStrike" dirty="0">
                          <a:solidFill>
                            <a:srgbClr val="000000"/>
                          </a:solidFill>
                          <a:effectLst/>
                          <a:latin typeface="Arial Narrow" panose="020B0606020202030204" pitchFamily="34" charset="0"/>
                        </a:rPr>
                        <a:t>3.860.973.697,50 €</a:t>
                      </a:r>
                    </a:p>
                  </a:txBody>
                  <a:tcPr marL="6350" marR="6350" marT="635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1" i="0" u="none" strike="noStrike" dirty="0">
                          <a:solidFill>
                            <a:srgbClr val="000000"/>
                          </a:solidFill>
                          <a:effectLst/>
                          <a:latin typeface="Arial Narrow" panose="020B0606020202030204" pitchFamily="34" charset="0"/>
                        </a:rPr>
                        <a:t>897.141.912,43 €</a:t>
                      </a:r>
                    </a:p>
                  </a:txBody>
                  <a:tcPr marL="6350" marR="6350" marT="635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ca-ES" sz="1050" b="1" i="0" u="none" strike="noStrike" dirty="0">
                          <a:solidFill>
                            <a:srgbClr val="000000"/>
                          </a:solidFill>
                          <a:effectLst/>
                          <a:latin typeface="Arial Narrow" panose="020B0606020202030204" pitchFamily="34" charset="0"/>
                        </a:rPr>
                        <a:t>30%</a:t>
                      </a:r>
                    </a:p>
                  </a:txBody>
                  <a:tcPr marL="6350" marR="6350" marT="635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054262"/>
                  </a:ext>
                </a:extLst>
              </a:tr>
            </a:tbl>
          </a:graphicData>
        </a:graphic>
      </p:graphicFrame>
      <p:sp>
        <p:nvSpPr>
          <p:cNvPr id="17" name="Google Shape;41;p6">
            <a:extLst>
              <a:ext uri="{FF2B5EF4-FFF2-40B4-BE49-F238E27FC236}">
                <a16:creationId xmlns:a16="http://schemas.microsoft.com/office/drawing/2014/main" id="{F3C15E3B-B340-2D4F-9DA6-27CE8DEE3BF2}"/>
              </a:ext>
            </a:extLst>
          </p:cNvPr>
          <p:cNvSpPr txBox="1"/>
          <p:nvPr/>
        </p:nvSpPr>
        <p:spPr>
          <a:xfrm>
            <a:off x="1066162" y="5737899"/>
            <a:ext cx="7171597" cy="15388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57200" fontAlgn="auto">
              <a:spcBef>
                <a:spcPts val="0"/>
              </a:spcBef>
              <a:spcAft>
                <a:spcPts val="0"/>
              </a:spcAft>
              <a:buClr>
                <a:srgbClr val="000000"/>
              </a:buClr>
              <a:buSzPts val="1600"/>
              <a:defRPr sz="1600">
                <a:solidFill>
                  <a:srgbClr val="000000"/>
                </a:solidFill>
              </a:defRPr>
            </a:pPr>
            <a:r>
              <a:rPr lang="ca-ES" sz="1000" b="0" dirty="0">
                <a:solidFill>
                  <a:srgbClr val="000000"/>
                </a:solidFill>
                <a:latin typeface="Arial Narrow" panose="020B0606020202030204" pitchFamily="34" charset="0"/>
              </a:rPr>
              <a:t>(1) Homogeni</a:t>
            </a:r>
          </a:p>
        </p:txBody>
      </p:sp>
      <p:pic>
        <p:nvPicPr>
          <p:cNvPr id="11"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45" y="6263951"/>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2255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ol 1"/>
          <p:cNvSpPr>
            <a:spLocks noGrp="1"/>
          </p:cNvSpPr>
          <p:nvPr>
            <p:ph type="title"/>
          </p:nvPr>
        </p:nvSpPr>
        <p:spPr/>
        <p:txBody>
          <a:bodyPr/>
          <a:lstStyle/>
          <a:p>
            <a:pPr eaLnBrk="1" hangingPunct="1"/>
            <a:r>
              <a:rPr lang="ca-ES" altLang="ca-ES"/>
              <a:t>Nou contracte programa 2022-2025</a:t>
            </a:r>
          </a:p>
        </p:txBody>
      </p:sp>
      <p:sp>
        <p:nvSpPr>
          <p:cNvPr id="16387" name="Contenidor de text 3"/>
          <p:cNvSpPr>
            <a:spLocks noGrp="1"/>
          </p:cNvSpPr>
          <p:nvPr>
            <p:ph type="body" sz="quarter" idx="13"/>
          </p:nvPr>
        </p:nvSpPr>
        <p:spPr>
          <a:xfrm>
            <a:off x="357188" y="1268413"/>
            <a:ext cx="8570912" cy="428625"/>
          </a:xfrm>
        </p:spPr>
        <p:txBody>
          <a:bodyPr/>
          <a:lstStyle/>
          <a:p>
            <a:pPr eaLnBrk="1" hangingPunct="1"/>
            <a:r>
              <a:rPr lang="ca-ES" altLang="ca-ES"/>
              <a:t>Polítiques incloses al Contracte Programa 2022-2025 (I/II)</a:t>
            </a:r>
          </a:p>
        </p:txBody>
      </p:sp>
      <p:sp>
        <p:nvSpPr>
          <p:cNvPr id="16388"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6825F94B-9373-4848-BE44-689D5193691B}" type="slidenum">
              <a:rPr lang="ca-ES" altLang="ca-ES" smtClean="0">
                <a:solidFill>
                  <a:srgbClr val="898989"/>
                </a:solidFill>
              </a:rPr>
              <a:pPr>
                <a:spcBef>
                  <a:spcPct val="0"/>
                </a:spcBef>
                <a:buClrTx/>
                <a:buFontTx/>
                <a:buNone/>
              </a:pPr>
              <a:t>90</a:t>
            </a:fld>
            <a:endParaRPr lang="ca-ES" altLang="ca-ES">
              <a:solidFill>
                <a:srgbClr val="898989"/>
              </a:solidFill>
            </a:endParaRPr>
          </a:p>
        </p:txBody>
      </p:sp>
      <p:sp>
        <p:nvSpPr>
          <p:cNvPr id="16390" name="Contenidor de contingut 5"/>
          <p:cNvSpPr>
            <a:spLocks noGrp="1"/>
          </p:cNvSpPr>
          <p:nvPr>
            <p:ph idx="1"/>
          </p:nvPr>
        </p:nvSpPr>
        <p:spPr>
          <a:xfrm>
            <a:off x="357188" y="1885950"/>
            <a:ext cx="8462962" cy="4135438"/>
          </a:xfrm>
        </p:spPr>
        <p:txBody>
          <a:bodyPr/>
          <a:lstStyle/>
          <a:p>
            <a:pPr marL="1028700" lvl="1" algn="just">
              <a:buFont typeface="Wingdings" panose="05000000000000000000" pitchFamily="2" charset="2"/>
              <a:buChar char="q"/>
            </a:pPr>
            <a:r>
              <a:rPr lang="ca-ES" altLang="ca-ES" sz="1700"/>
              <a:t>Fitxa 1. Atenció Primària - Serveis Socials Bàsics: Equips Bàsics d'Atenció Social, coordinació, actuacions de supervisió, servei de suport tècnic als EBAS i Ajuts d’Urgència Social.</a:t>
            </a:r>
          </a:p>
          <a:p>
            <a:pPr marL="1028700" lvl="1" algn="just">
              <a:buFont typeface="Wingdings" panose="05000000000000000000" pitchFamily="2" charset="2"/>
              <a:buChar char="q"/>
            </a:pPr>
            <a:r>
              <a:rPr lang="ca-ES" altLang="ca-ES" sz="1700"/>
              <a:t>Fitxa 2. Atenció primària - Servei d'Intervenció Socioeducativa no residencial per a infants i adolescents en situació de risc.</a:t>
            </a:r>
          </a:p>
          <a:p>
            <a:pPr marL="1028700" lvl="1" algn="just">
              <a:buFont typeface="Wingdings" panose="05000000000000000000" pitchFamily="2" charset="2"/>
              <a:buChar char="q"/>
            </a:pPr>
            <a:r>
              <a:rPr lang="ca-ES" altLang="ca-ES" sz="1700"/>
              <a:t>Fitxa 9. Transport Adaptat.</a:t>
            </a:r>
          </a:p>
          <a:p>
            <a:pPr marL="1028700" lvl="1" algn="just">
              <a:buFont typeface="Wingdings" panose="05000000000000000000" pitchFamily="2" charset="2"/>
              <a:buChar char="q"/>
            </a:pPr>
            <a:r>
              <a:rPr lang="ca-ES" altLang="ca-ES" sz="1700"/>
              <a:t>Fitxa 19. Servei Especialitzat d'Atenció a la Infància i Adolescència (SEAIA).</a:t>
            </a:r>
          </a:p>
          <a:p>
            <a:pPr marL="1028700" lvl="1" algn="just">
              <a:buFont typeface="Wingdings" panose="05000000000000000000" pitchFamily="2" charset="2"/>
              <a:buChar char="q"/>
            </a:pPr>
            <a:r>
              <a:rPr lang="it-IT" altLang="ca-ES" sz="1700"/>
              <a:t>Fitxa 23. Òrgans de participació.</a:t>
            </a:r>
            <a:endParaRPr lang="ca-ES" altLang="ca-ES" sz="1700"/>
          </a:p>
          <a:p>
            <a:pPr marL="1028700" lvl="1" algn="just">
              <a:buFont typeface="Wingdings" panose="05000000000000000000" pitchFamily="2" charset="2"/>
              <a:buChar char="q"/>
            </a:pPr>
            <a:r>
              <a:rPr lang="it-IT" altLang="ca-ES" sz="1700"/>
              <a:t>Fitxa 30. Atenció al Poble Gitano.</a:t>
            </a:r>
          </a:p>
          <a:p>
            <a:pPr marL="1028700" lvl="1" algn="just">
              <a:buFont typeface="Wingdings" panose="05000000000000000000" pitchFamily="2" charset="2"/>
              <a:buChar char="q"/>
            </a:pPr>
            <a:r>
              <a:rPr lang="it-IT" altLang="ca-ES" sz="1700"/>
              <a:t>Fitxa 35. Accessibilitat.</a:t>
            </a:r>
          </a:p>
          <a:p>
            <a:pPr marL="1028700" lvl="1" algn="just">
              <a:buFont typeface="Wingdings" panose="05000000000000000000" pitchFamily="2" charset="2"/>
              <a:buChar char="q"/>
            </a:pPr>
            <a:r>
              <a:rPr lang="it-IT" altLang="ca-ES" sz="1700"/>
              <a:t>Fitxa 36. Promoció i reconeixement del Voluntariat.</a:t>
            </a:r>
          </a:p>
          <a:p>
            <a:pPr marL="1028700" lvl="1" algn="just">
              <a:buFont typeface="Wingdings" panose="05000000000000000000" pitchFamily="2" charset="2"/>
              <a:buChar char="q"/>
            </a:pPr>
            <a:r>
              <a:rPr lang="it-IT" altLang="ca-ES" sz="1700"/>
              <a:t>Fitxa 39. Servei d’Orientació i Acompanyament a les Families (SOAF).</a:t>
            </a:r>
          </a:p>
          <a:p>
            <a:pPr marL="1028700" lvl="1" algn="just">
              <a:buFont typeface="Wingdings" panose="05000000000000000000" pitchFamily="2" charset="2"/>
              <a:buChar char="q"/>
            </a:pPr>
            <a:endParaRPr lang="ca-ES" altLang="ca-ES"/>
          </a:p>
          <a:p>
            <a:pPr marL="285750" indent="-285750">
              <a:buFont typeface="Wingdings" panose="05000000000000000000" pitchFamily="2" charset="2"/>
              <a:buChar char="q"/>
            </a:pPr>
            <a:endParaRPr lang="ca-ES" altLang="ca-ES"/>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492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ol 1"/>
          <p:cNvSpPr>
            <a:spLocks noGrp="1"/>
          </p:cNvSpPr>
          <p:nvPr>
            <p:ph type="title"/>
          </p:nvPr>
        </p:nvSpPr>
        <p:spPr/>
        <p:txBody>
          <a:bodyPr/>
          <a:lstStyle/>
          <a:p>
            <a:pPr eaLnBrk="1" hangingPunct="1"/>
            <a:r>
              <a:rPr lang="ca-ES" altLang="ca-ES"/>
              <a:t>Nou contracte programa 2022-2025</a:t>
            </a:r>
          </a:p>
        </p:txBody>
      </p:sp>
      <p:sp>
        <p:nvSpPr>
          <p:cNvPr id="17411" name="Contenidor de text 3"/>
          <p:cNvSpPr>
            <a:spLocks noGrp="1"/>
          </p:cNvSpPr>
          <p:nvPr>
            <p:ph type="body" sz="quarter" idx="13"/>
          </p:nvPr>
        </p:nvSpPr>
        <p:spPr>
          <a:xfrm>
            <a:off x="357188" y="1268413"/>
            <a:ext cx="8570912" cy="428625"/>
          </a:xfrm>
        </p:spPr>
        <p:txBody>
          <a:bodyPr/>
          <a:lstStyle/>
          <a:p>
            <a:pPr eaLnBrk="1" hangingPunct="1"/>
            <a:r>
              <a:rPr lang="ca-ES" altLang="ca-ES"/>
              <a:t>Polítiques incloses al Contracte Programa 2022-2025 (II/II)</a:t>
            </a:r>
          </a:p>
        </p:txBody>
      </p:sp>
      <p:sp>
        <p:nvSpPr>
          <p:cNvPr id="17412"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4B16B865-06DA-4363-9E4F-B92FF50561CD}" type="slidenum">
              <a:rPr lang="ca-ES" altLang="ca-ES" smtClean="0">
                <a:solidFill>
                  <a:srgbClr val="898989"/>
                </a:solidFill>
              </a:rPr>
              <a:pPr>
                <a:spcBef>
                  <a:spcPct val="0"/>
                </a:spcBef>
                <a:buClrTx/>
                <a:buFontTx/>
                <a:buNone/>
              </a:pPr>
              <a:t>91</a:t>
            </a:fld>
            <a:endParaRPr lang="ca-ES" altLang="ca-ES">
              <a:solidFill>
                <a:srgbClr val="898989"/>
              </a:solidFill>
            </a:endParaRPr>
          </a:p>
        </p:txBody>
      </p:sp>
      <p:sp>
        <p:nvSpPr>
          <p:cNvPr id="17414" name="Contenidor de contingut 5"/>
          <p:cNvSpPr>
            <a:spLocks noGrp="1"/>
          </p:cNvSpPr>
          <p:nvPr>
            <p:ph idx="1"/>
          </p:nvPr>
        </p:nvSpPr>
        <p:spPr>
          <a:xfrm>
            <a:off x="357188" y="1773238"/>
            <a:ext cx="8570912" cy="4392612"/>
          </a:xfrm>
        </p:spPr>
        <p:txBody>
          <a:bodyPr/>
          <a:lstStyle/>
          <a:p>
            <a:pPr marL="1028700" lvl="1" algn="just">
              <a:buFont typeface="Wingdings" panose="05000000000000000000" pitchFamily="2" charset="2"/>
              <a:buChar char="q"/>
            </a:pPr>
            <a:r>
              <a:rPr lang="ca-ES" altLang="ca-ES" sz="1700"/>
              <a:t>Fitxa 41. Servei Comarcal de Joventut.</a:t>
            </a:r>
          </a:p>
          <a:p>
            <a:pPr marL="1028700" lvl="1" algn="just">
              <a:buFont typeface="Wingdings" panose="05000000000000000000" pitchFamily="2" charset="2"/>
              <a:buChar char="q"/>
            </a:pPr>
            <a:r>
              <a:rPr lang="ca-ES" altLang="ca-ES" sz="1700"/>
              <a:t>Fitxa 42. Oficines Joves per a l’emancipació juvenil.</a:t>
            </a:r>
          </a:p>
          <a:p>
            <a:pPr marL="1028700" lvl="1" algn="just">
              <a:buFont typeface="Wingdings" panose="05000000000000000000" pitchFamily="2" charset="2"/>
              <a:buChar char="q"/>
            </a:pPr>
            <a:r>
              <a:rPr lang="ca-ES" altLang="ca-ES" sz="1700"/>
              <a:t>Fitxa 43. Desplegament de polítiques locals de joventut.</a:t>
            </a:r>
          </a:p>
          <a:p>
            <a:pPr marL="1028700" lvl="1" algn="just">
              <a:buFont typeface="Wingdings" panose="05000000000000000000" pitchFamily="2" charset="2"/>
              <a:buChar char="q"/>
            </a:pPr>
            <a:r>
              <a:rPr lang="ca-ES" altLang="ca-ES" sz="1700"/>
              <a:t>Fitxa 44. Jovent en situació de vulnerabilitat.</a:t>
            </a:r>
          </a:p>
          <a:p>
            <a:pPr marL="1028700" lvl="1" algn="just">
              <a:buFont typeface="Wingdings" panose="05000000000000000000" pitchFamily="2" charset="2"/>
              <a:buChar char="q"/>
            </a:pPr>
            <a:r>
              <a:rPr lang="ca-ES" altLang="ca-ES" sz="1700"/>
              <a:t>Fitxa 46. Envelliment quilòmetre zero.</a:t>
            </a:r>
          </a:p>
          <a:p>
            <a:pPr marL="1028700" lvl="1" algn="just">
              <a:buFont typeface="Wingdings" panose="05000000000000000000" pitchFamily="2" charset="2"/>
              <a:buChar char="q"/>
            </a:pPr>
            <a:r>
              <a:rPr lang="ca-ES" altLang="ca-ES" sz="1700"/>
              <a:t>Fitxa 47. Atenció primària - Funció directiva.</a:t>
            </a:r>
          </a:p>
          <a:p>
            <a:pPr marL="1028700" lvl="1" algn="just">
              <a:buFont typeface="Wingdings" panose="05000000000000000000" pitchFamily="2" charset="2"/>
              <a:buChar char="q"/>
            </a:pPr>
            <a:r>
              <a:rPr lang="ca-ES" altLang="ca-ES" sz="1700"/>
              <a:t>Fitxa 48. Atenció primària - Atenció a les persones sense llar.</a:t>
            </a:r>
          </a:p>
          <a:p>
            <a:pPr marL="1028700" lvl="1" algn="just">
              <a:buFont typeface="Wingdings" panose="05000000000000000000" pitchFamily="2" charset="2"/>
              <a:buChar char="q"/>
            </a:pPr>
            <a:r>
              <a:rPr lang="ca-ES" altLang="ca-ES" sz="1700"/>
              <a:t>Fitxa 49. Prevenció conductes de risc.</a:t>
            </a:r>
          </a:p>
          <a:p>
            <a:pPr marL="1028700" lvl="1" algn="just">
              <a:buFont typeface="Wingdings" panose="05000000000000000000" pitchFamily="2" charset="2"/>
              <a:buChar char="q"/>
            </a:pPr>
            <a:r>
              <a:rPr lang="ca-ES" altLang="ca-ES" sz="1700"/>
              <a:t>Fitxa 50. Serveis d’atenció en l’entorn domiciliari: SAD social i dependència, tecnologies de suport i cura, suport a familiars i cuidadors no professionals, banc de productes de suport.</a:t>
            </a:r>
          </a:p>
          <a:p>
            <a:pPr marL="1028700" lvl="1" algn="just">
              <a:buFont typeface="Wingdings" panose="05000000000000000000" pitchFamily="2" charset="2"/>
              <a:buChar char="q"/>
            </a:pPr>
            <a:r>
              <a:rPr lang="ca-ES" altLang="ca-ES" sz="1700"/>
              <a:t>Fitxa 51. Referent de dependència i promoció de l’autonomia personal.</a:t>
            </a:r>
          </a:p>
          <a:p>
            <a:pPr marL="1028700" lvl="1" algn="just">
              <a:buFont typeface="Wingdings" panose="05000000000000000000" pitchFamily="2" charset="2"/>
              <a:buChar char="q"/>
            </a:pPr>
            <a:r>
              <a:rPr lang="ca-ES" altLang="ca-ES" sz="1700"/>
              <a:t>Fitxa 52. Plans, programes i projectes d’acció comunitària.</a:t>
            </a:r>
          </a:p>
          <a:p>
            <a:pPr marL="1028700" lvl="1" algn="just">
              <a:buFont typeface="Wingdings" panose="05000000000000000000" pitchFamily="2" charset="2"/>
              <a:buChar char="q"/>
            </a:pPr>
            <a:r>
              <a:rPr lang="ca-ES" altLang="ca-ES" sz="1700"/>
              <a:t>Fitxa 53: Pla estratègic de serveis socials, avaluació i sistemes d’informació.</a:t>
            </a: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91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ol 1"/>
          <p:cNvSpPr>
            <a:spLocks noGrp="1"/>
          </p:cNvSpPr>
          <p:nvPr>
            <p:ph type="title"/>
          </p:nvPr>
        </p:nvSpPr>
        <p:spPr/>
        <p:txBody>
          <a:bodyPr/>
          <a:lstStyle/>
          <a:p>
            <a:pPr eaLnBrk="1" hangingPunct="1"/>
            <a:r>
              <a:rPr lang="ca-ES" altLang="ca-ES"/>
              <a:t>Nou contracte programa 2022-2025</a:t>
            </a:r>
          </a:p>
        </p:txBody>
      </p:sp>
      <p:sp>
        <p:nvSpPr>
          <p:cNvPr id="18435" name="Contenidor de text 3"/>
          <p:cNvSpPr>
            <a:spLocks noGrp="1"/>
          </p:cNvSpPr>
          <p:nvPr>
            <p:ph type="body" sz="quarter" idx="13"/>
          </p:nvPr>
        </p:nvSpPr>
        <p:spPr>
          <a:xfrm>
            <a:off x="357188" y="1268413"/>
            <a:ext cx="8570912" cy="428625"/>
          </a:xfrm>
        </p:spPr>
        <p:txBody>
          <a:bodyPr/>
          <a:lstStyle/>
          <a:p>
            <a:pPr eaLnBrk="1" hangingPunct="1"/>
            <a:r>
              <a:rPr lang="ca-ES" altLang="ca-ES"/>
              <a:t>Principals novetats (I/III)</a:t>
            </a:r>
          </a:p>
        </p:txBody>
      </p:sp>
      <p:sp>
        <p:nvSpPr>
          <p:cNvPr id="18436"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56064F70-BD3B-403A-A8DD-5DE5BC267A05}" type="slidenum">
              <a:rPr lang="ca-ES" altLang="ca-ES" smtClean="0">
                <a:solidFill>
                  <a:srgbClr val="898989"/>
                </a:solidFill>
              </a:rPr>
              <a:pPr>
                <a:spcBef>
                  <a:spcPct val="0"/>
                </a:spcBef>
                <a:buClrTx/>
                <a:buFontTx/>
                <a:buNone/>
              </a:pPr>
              <a:t>92</a:t>
            </a:fld>
            <a:endParaRPr lang="ca-ES" altLang="ca-ES">
              <a:solidFill>
                <a:srgbClr val="898989"/>
              </a:solidFill>
            </a:endParaRPr>
          </a:p>
        </p:txBody>
      </p:sp>
      <p:sp>
        <p:nvSpPr>
          <p:cNvPr id="8" name="Contenidor de contingut 5"/>
          <p:cNvSpPr>
            <a:spLocks noGrp="1"/>
          </p:cNvSpPr>
          <p:nvPr>
            <p:ph idx="1"/>
          </p:nvPr>
        </p:nvSpPr>
        <p:spPr>
          <a:xfrm>
            <a:off x="357188" y="1844675"/>
            <a:ext cx="8462962" cy="4321175"/>
          </a:xfrm>
        </p:spPr>
        <p:txBody>
          <a:bodyPr/>
          <a:lstStyle/>
          <a:p>
            <a:pPr marL="285750" indent="-285750">
              <a:buFont typeface="Wingdings" panose="05000000000000000000" pitchFamily="2" charset="2"/>
              <a:buChar char="q"/>
              <a:defRPr/>
            </a:pPr>
            <a:r>
              <a:rPr lang="ca-ES" altLang="ca-ES" sz="1700" dirty="0"/>
              <a:t>Serveis Socials Bàsics - Servei Bàsic d’Atenció Social (SBAS):</a:t>
            </a:r>
          </a:p>
          <a:p>
            <a:pPr marL="1028700" lvl="1" algn="just">
              <a:buFont typeface="Wingdings" panose="05000000000000000000" pitchFamily="2" charset="2"/>
              <a:buChar char="q"/>
              <a:defRPr/>
            </a:pPr>
            <a:r>
              <a:rPr lang="ca-ES" altLang="ca-ES" sz="1700" dirty="0"/>
              <a:t>Reforç dels equips. A partir de l’indicador es consensuaran els canvis necessaris per disposar d’</a:t>
            </a:r>
            <a:r>
              <a:rPr lang="ca-ES" sz="1700" dirty="0"/>
              <a:t>un indicador acordat amb les entitats municipalistes per a la distribució dels recursos Plus.</a:t>
            </a:r>
            <a:endParaRPr lang="ca-ES" altLang="ca-ES" sz="1700" dirty="0"/>
          </a:p>
          <a:p>
            <a:pPr marL="1028700" lvl="1" algn="just">
              <a:buFont typeface="Wingdings" panose="05000000000000000000" pitchFamily="2" charset="2"/>
              <a:buChar char="q"/>
              <a:defRPr/>
            </a:pPr>
            <a:r>
              <a:rPr lang="ca-ES" altLang="ca-ES" sz="1700" dirty="0"/>
              <a:t>Reforç finançament a diversos Consells Comarcals que passen al 75%.</a:t>
            </a:r>
          </a:p>
          <a:p>
            <a:pPr marL="1028700" lvl="1" algn="just">
              <a:buFont typeface="Wingdings" panose="05000000000000000000" pitchFamily="2" charset="2"/>
              <a:buChar char="q"/>
              <a:defRPr/>
            </a:pPr>
            <a:r>
              <a:rPr lang="ca-ES" altLang="ca-ES" sz="1700" dirty="0"/>
              <a:t>S’inclou el tècnic de suport a partir del 2023.</a:t>
            </a:r>
          </a:p>
          <a:p>
            <a:pPr marL="1028700" lvl="1" algn="just">
              <a:buFont typeface="Wingdings" panose="05000000000000000000" pitchFamily="2" charset="2"/>
              <a:buChar char="q"/>
              <a:defRPr/>
            </a:pPr>
            <a:r>
              <a:rPr lang="ca-ES" altLang="ca-ES" sz="1700" dirty="0"/>
              <a:t>Integració de la pobresa energètica dins de les AUS.</a:t>
            </a:r>
          </a:p>
          <a:p>
            <a:pPr lvl="1" indent="0" algn="just">
              <a:buFont typeface="Wingdings" panose="05000000000000000000" pitchFamily="2" charset="2"/>
              <a:buNone/>
              <a:defRPr/>
            </a:pPr>
            <a:endParaRPr lang="ca-ES" altLang="ca-ES" sz="1700" dirty="0"/>
          </a:p>
          <a:p>
            <a:pPr marL="285750" indent="-285750">
              <a:buFont typeface="Wingdings" panose="05000000000000000000" pitchFamily="2" charset="2"/>
              <a:buChar char="q"/>
              <a:defRPr/>
            </a:pPr>
            <a:r>
              <a:rPr lang="ca-ES" altLang="ca-ES" sz="1700" dirty="0"/>
              <a:t>Serveis d’atenció en l’entorn domiciliari – Servei d’atenció domiciliària (SAD): </a:t>
            </a:r>
          </a:p>
          <a:p>
            <a:pPr marL="1028700" lvl="1">
              <a:buFont typeface="Wingdings" panose="05000000000000000000" pitchFamily="2" charset="2"/>
              <a:buChar char="q"/>
              <a:defRPr/>
            </a:pPr>
            <a:r>
              <a:rPr lang="ca-ES" altLang="ca-ES" sz="1700" dirty="0"/>
              <a:t>Increment del preu/hora del SAD: de 16,25 €/h als 19 €/h. Increment progressiu fins als 21,00€/h  l’any 2025.</a:t>
            </a:r>
          </a:p>
          <a:p>
            <a:pPr marL="1028700" lvl="1">
              <a:buFont typeface="Wingdings" panose="05000000000000000000" pitchFamily="2" charset="2"/>
              <a:buChar char="q"/>
              <a:defRPr/>
            </a:pPr>
            <a:r>
              <a:rPr lang="ca-ES" altLang="ca-ES" sz="1700" dirty="0"/>
              <a:t>Inclusió de la teleassistència avançada.</a:t>
            </a:r>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077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ol 1"/>
          <p:cNvSpPr>
            <a:spLocks noGrp="1"/>
          </p:cNvSpPr>
          <p:nvPr>
            <p:ph type="title"/>
          </p:nvPr>
        </p:nvSpPr>
        <p:spPr/>
        <p:txBody>
          <a:bodyPr/>
          <a:lstStyle/>
          <a:p>
            <a:pPr eaLnBrk="1" hangingPunct="1"/>
            <a:r>
              <a:rPr lang="ca-ES" altLang="ca-ES"/>
              <a:t>Nou contracte programa 2022-2025</a:t>
            </a:r>
          </a:p>
        </p:txBody>
      </p:sp>
      <p:sp>
        <p:nvSpPr>
          <p:cNvPr id="19459" name="Contenidor de text 3"/>
          <p:cNvSpPr>
            <a:spLocks noGrp="1"/>
          </p:cNvSpPr>
          <p:nvPr>
            <p:ph type="body" sz="quarter" idx="13"/>
          </p:nvPr>
        </p:nvSpPr>
        <p:spPr>
          <a:xfrm>
            <a:off x="357188" y="1268413"/>
            <a:ext cx="8570912" cy="428625"/>
          </a:xfrm>
        </p:spPr>
        <p:txBody>
          <a:bodyPr/>
          <a:lstStyle/>
          <a:p>
            <a:pPr eaLnBrk="1" hangingPunct="1"/>
            <a:r>
              <a:rPr lang="ca-ES" altLang="ca-ES"/>
              <a:t>Principals novetats (II/III)</a:t>
            </a:r>
          </a:p>
        </p:txBody>
      </p:sp>
      <p:sp>
        <p:nvSpPr>
          <p:cNvPr id="19460"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86B82964-AD15-4C40-9C69-68BEBA7BD4F7}" type="slidenum">
              <a:rPr lang="ca-ES" altLang="ca-ES" smtClean="0">
                <a:solidFill>
                  <a:srgbClr val="898989"/>
                </a:solidFill>
              </a:rPr>
              <a:pPr>
                <a:spcBef>
                  <a:spcPct val="0"/>
                </a:spcBef>
                <a:buClrTx/>
                <a:buFontTx/>
                <a:buNone/>
              </a:pPr>
              <a:t>93</a:t>
            </a:fld>
            <a:endParaRPr lang="ca-ES" altLang="ca-ES">
              <a:solidFill>
                <a:srgbClr val="898989"/>
              </a:solidFill>
            </a:endParaRPr>
          </a:p>
        </p:txBody>
      </p:sp>
      <p:sp>
        <p:nvSpPr>
          <p:cNvPr id="9" name="Contenidor de contingut 5"/>
          <p:cNvSpPr>
            <a:spLocks noGrp="1"/>
          </p:cNvSpPr>
          <p:nvPr>
            <p:ph idx="1"/>
          </p:nvPr>
        </p:nvSpPr>
        <p:spPr>
          <a:xfrm>
            <a:off x="357188" y="2058988"/>
            <a:ext cx="8462962" cy="4033837"/>
          </a:xfrm>
        </p:spPr>
        <p:txBody>
          <a:bodyPr/>
          <a:lstStyle/>
          <a:p>
            <a:pPr marL="285750" indent="-285750" algn="just">
              <a:buFont typeface="Wingdings" panose="05000000000000000000" pitchFamily="2" charset="2"/>
              <a:buChar char="q"/>
              <a:defRPr/>
            </a:pPr>
            <a:r>
              <a:rPr lang="ca-ES" altLang="ca-ES" sz="1700" dirty="0"/>
              <a:t>Funció directiva:</a:t>
            </a:r>
          </a:p>
          <a:p>
            <a:pPr marL="1028700" lvl="1" algn="just">
              <a:buFont typeface="Wingdings" panose="05000000000000000000" pitchFamily="2" charset="2"/>
              <a:buChar char="q"/>
              <a:defRPr/>
            </a:pPr>
            <a:r>
              <a:rPr lang="ca-ES" altLang="ca-ES" sz="1700" dirty="0"/>
              <a:t>Generalització de la figura de direcció a totes les ABSS a partir del 2022.</a:t>
            </a:r>
          </a:p>
          <a:p>
            <a:pPr marL="1028700" lvl="1" algn="just">
              <a:buFont typeface="Wingdings" panose="05000000000000000000" pitchFamily="2" charset="2"/>
              <a:buChar char="q"/>
              <a:defRPr/>
            </a:pPr>
            <a:r>
              <a:rPr lang="ca-ES" altLang="ca-ES" sz="1700" dirty="0"/>
              <a:t>Les actuals coordinadores que es financen des del CP passen a ser considerades figures directives i a partir 2023 incorporació progressiva figura coordinadors &gt;50.000 habitants.</a:t>
            </a:r>
          </a:p>
          <a:p>
            <a:pPr lvl="1" indent="0" algn="just">
              <a:buFont typeface="Wingdings" panose="05000000000000000000" pitchFamily="2" charset="2"/>
              <a:buNone/>
              <a:defRPr/>
            </a:pPr>
            <a:endParaRPr lang="ca-ES" altLang="ca-ES" sz="1700" dirty="0"/>
          </a:p>
          <a:p>
            <a:pPr marL="285750" indent="-285750" algn="just">
              <a:buFont typeface="Wingdings" panose="05000000000000000000" pitchFamily="2" charset="2"/>
              <a:buChar char="q"/>
              <a:defRPr/>
            </a:pPr>
            <a:r>
              <a:rPr lang="ca-ES" altLang="ca-ES" sz="1700" dirty="0"/>
              <a:t>Atenció a les persones sense llar: </a:t>
            </a:r>
          </a:p>
          <a:p>
            <a:pPr marL="1028700" lvl="1" algn="just">
              <a:buFont typeface="Wingdings" panose="05000000000000000000" pitchFamily="2" charset="2"/>
              <a:buChar char="q"/>
              <a:defRPr/>
            </a:pPr>
            <a:r>
              <a:rPr lang="ca-ES" altLang="ca-ES" sz="1700" dirty="0"/>
              <a:t>Incorporació d’aquesta estratègia </a:t>
            </a:r>
          </a:p>
          <a:p>
            <a:pPr marL="1028700" lvl="1" algn="just">
              <a:buFont typeface="Wingdings" panose="05000000000000000000" pitchFamily="2" charset="2"/>
              <a:buChar char="q"/>
              <a:defRPr/>
            </a:pPr>
            <a:r>
              <a:rPr lang="ca-ES" altLang="ca-ES" sz="1700" dirty="0"/>
              <a:t>Inclou el sostre 360º (per aquelles ABS que ja el tenien anteriorment es segueix amb el finançament del 100% per el professional l’any 2022).</a:t>
            </a:r>
          </a:p>
          <a:p>
            <a:pPr lvl="1" indent="0" algn="just">
              <a:buFont typeface="Wingdings" panose="05000000000000000000" pitchFamily="2" charset="2"/>
              <a:buNone/>
              <a:defRPr/>
            </a:pPr>
            <a:endParaRPr lang="ca-ES" altLang="ca-ES" sz="1700" dirty="0"/>
          </a:p>
          <a:p>
            <a:pPr algn="just">
              <a:buFont typeface="Wingdings" panose="05000000000000000000" pitchFamily="2" charset="2"/>
              <a:buChar char="q"/>
              <a:defRPr/>
            </a:pPr>
            <a:r>
              <a:rPr lang="ca-ES" altLang="ca-ES" sz="1700" dirty="0"/>
              <a:t> Envelliment quilòmetre zero: </a:t>
            </a:r>
          </a:p>
          <a:p>
            <a:pPr marL="982663" lvl="1" algn="just">
              <a:buFont typeface="Wingdings" panose="05000000000000000000" pitchFamily="2" charset="2"/>
              <a:buChar char="q"/>
              <a:defRPr/>
            </a:pPr>
            <a:r>
              <a:rPr lang="ca-ES" altLang="ca-ES" sz="1700" dirty="0"/>
              <a:t>Incorporació d’aquesta estratègia al CP.</a:t>
            </a:r>
          </a:p>
          <a:p>
            <a:pPr lvl="1" algn="just">
              <a:buFont typeface="Wingdings" panose="05000000000000000000" pitchFamily="2" charset="2"/>
              <a:buChar char="q"/>
              <a:defRPr/>
            </a:pPr>
            <a:endParaRPr lang="ca-ES" altLang="ca-ES" dirty="0"/>
          </a:p>
          <a:p>
            <a:pPr algn="just">
              <a:defRPr/>
            </a:pPr>
            <a:endParaRPr lang="ca-ES" altLang="ca-ES" dirty="0"/>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646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ol 1"/>
          <p:cNvSpPr>
            <a:spLocks noGrp="1"/>
          </p:cNvSpPr>
          <p:nvPr>
            <p:ph type="title"/>
          </p:nvPr>
        </p:nvSpPr>
        <p:spPr/>
        <p:txBody>
          <a:bodyPr/>
          <a:lstStyle/>
          <a:p>
            <a:pPr eaLnBrk="1" hangingPunct="1"/>
            <a:r>
              <a:rPr lang="ca-ES" altLang="ca-ES"/>
              <a:t>Nou contracte programa 2022-2025</a:t>
            </a:r>
          </a:p>
        </p:txBody>
      </p:sp>
      <p:sp>
        <p:nvSpPr>
          <p:cNvPr id="20483" name="Contenidor de text 3"/>
          <p:cNvSpPr>
            <a:spLocks noGrp="1"/>
          </p:cNvSpPr>
          <p:nvPr>
            <p:ph type="body" sz="quarter" idx="13"/>
          </p:nvPr>
        </p:nvSpPr>
        <p:spPr>
          <a:xfrm>
            <a:off x="357188" y="1268413"/>
            <a:ext cx="8570912" cy="428625"/>
          </a:xfrm>
        </p:spPr>
        <p:txBody>
          <a:bodyPr/>
          <a:lstStyle/>
          <a:p>
            <a:pPr eaLnBrk="1" hangingPunct="1"/>
            <a:r>
              <a:rPr lang="ca-ES" altLang="ca-ES"/>
              <a:t>Principals novetats (III/III)</a:t>
            </a:r>
          </a:p>
        </p:txBody>
      </p:sp>
      <p:sp>
        <p:nvSpPr>
          <p:cNvPr id="20484"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B8D43464-A988-4048-A6E4-E143755F5BF3}" type="slidenum">
              <a:rPr lang="ca-ES" altLang="ca-ES" smtClean="0">
                <a:solidFill>
                  <a:srgbClr val="898989"/>
                </a:solidFill>
              </a:rPr>
              <a:pPr>
                <a:spcBef>
                  <a:spcPct val="0"/>
                </a:spcBef>
                <a:buClrTx/>
                <a:buFontTx/>
                <a:buNone/>
              </a:pPr>
              <a:t>94</a:t>
            </a:fld>
            <a:endParaRPr lang="ca-ES" altLang="ca-ES">
              <a:solidFill>
                <a:srgbClr val="898989"/>
              </a:solidFill>
            </a:endParaRPr>
          </a:p>
        </p:txBody>
      </p:sp>
      <p:sp>
        <p:nvSpPr>
          <p:cNvPr id="10" name="Contenidor de contingut 5"/>
          <p:cNvSpPr>
            <a:spLocks noGrp="1"/>
          </p:cNvSpPr>
          <p:nvPr>
            <p:ph idx="1"/>
          </p:nvPr>
        </p:nvSpPr>
        <p:spPr>
          <a:xfrm>
            <a:off x="357188" y="2058988"/>
            <a:ext cx="8462962" cy="3530600"/>
          </a:xfrm>
        </p:spPr>
        <p:txBody>
          <a:bodyPr/>
          <a:lstStyle/>
          <a:p>
            <a:pPr marL="285750" indent="-285750" algn="just">
              <a:buFont typeface="Wingdings" panose="05000000000000000000" pitchFamily="2" charset="2"/>
              <a:buChar char="q"/>
              <a:defRPr/>
            </a:pPr>
            <a:r>
              <a:rPr lang="ca-ES" altLang="ca-ES" sz="1700" dirty="0"/>
              <a:t>SIS: </a:t>
            </a:r>
          </a:p>
          <a:p>
            <a:pPr marL="1028700" lvl="1" algn="just">
              <a:buFont typeface="Wingdings" panose="05000000000000000000" pitchFamily="2" charset="2"/>
              <a:buChar char="q"/>
              <a:defRPr/>
            </a:pPr>
            <a:r>
              <a:rPr lang="ca-ES" altLang="ca-ES" sz="1700" dirty="0"/>
              <a:t>Desplegament a la demarcació de Barcelona</a:t>
            </a:r>
          </a:p>
          <a:p>
            <a:pPr marL="285750" indent="-285750" algn="just">
              <a:buFont typeface="Wingdings" panose="05000000000000000000" pitchFamily="2" charset="2"/>
              <a:buChar char="q"/>
              <a:defRPr/>
            </a:pPr>
            <a:r>
              <a:rPr lang="ca-ES" altLang="ca-ES" sz="1700" dirty="0"/>
              <a:t>EAIA: </a:t>
            </a:r>
          </a:p>
          <a:p>
            <a:pPr marL="1028700" lvl="1" algn="just">
              <a:buFont typeface="Wingdings" panose="05000000000000000000" pitchFamily="2" charset="2"/>
              <a:buChar char="q"/>
              <a:defRPr/>
            </a:pPr>
            <a:r>
              <a:rPr lang="ca-ES" altLang="ca-ES" sz="1700" dirty="0"/>
              <a:t>Reducció de la càrrega assistencial (reducció nombre expedients) i incorporació de les teràpies.</a:t>
            </a:r>
          </a:p>
          <a:p>
            <a:pPr lvl="1" indent="0" algn="just">
              <a:buFont typeface="Wingdings" panose="05000000000000000000" pitchFamily="2" charset="2"/>
              <a:buNone/>
              <a:defRPr/>
            </a:pPr>
            <a:endParaRPr lang="ca-ES" altLang="ca-ES" dirty="0"/>
          </a:p>
        </p:txBody>
      </p:sp>
      <p:pic>
        <p:nvPicPr>
          <p:cNvPr id="7" name="Picture 8" descr="http://identitatcorporativa.gencat.cat/web/.content/Documentacio/descarregues/dpt/COLOR/Drets-Socials/drets_socials_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194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p:nvPr>
        </p:nvSpPr>
        <p:spPr/>
        <p:txBody>
          <a:bodyPr/>
          <a:lstStyle/>
          <a:p>
            <a:r>
              <a:rPr lang="ca-ES" altLang="ca-ES"/>
              <a:t>Nou contracte programa 2022-2025</a:t>
            </a:r>
          </a:p>
        </p:txBody>
      </p:sp>
      <p:graphicFrame>
        <p:nvGraphicFramePr>
          <p:cNvPr id="6" name="Contenidor de contingut 5"/>
          <p:cNvGraphicFramePr>
            <a:graphicFrameLocks noGrp="1"/>
          </p:cNvGraphicFramePr>
          <p:nvPr>
            <p:ph idx="1"/>
          </p:nvPr>
        </p:nvGraphicFramePr>
        <p:xfrm>
          <a:off x="251520" y="2348880"/>
          <a:ext cx="6951116" cy="3240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Contenidor de text 3"/>
          <p:cNvSpPr>
            <a:spLocks noGrp="1"/>
          </p:cNvSpPr>
          <p:nvPr>
            <p:ph type="body" sz="quarter" idx="13"/>
          </p:nvPr>
        </p:nvSpPr>
        <p:spPr>
          <a:xfrm>
            <a:off x="357188" y="1268413"/>
            <a:ext cx="8570912" cy="428625"/>
          </a:xfrm>
        </p:spPr>
        <p:txBody>
          <a:bodyPr/>
          <a:lstStyle/>
          <a:p>
            <a:r>
              <a:rPr lang="ca-ES" altLang="ca-ES"/>
              <a:t>Finançament</a:t>
            </a:r>
          </a:p>
        </p:txBody>
      </p:sp>
      <p:sp>
        <p:nvSpPr>
          <p:cNvPr id="21509" name="Contenidor de número de diapositiva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00000"/>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FFACB047-AA4B-4C66-8C21-A99367D5F610}" type="slidenum">
              <a:rPr lang="ca-ES" altLang="ca-ES" smtClean="0">
                <a:solidFill>
                  <a:srgbClr val="898989"/>
                </a:solidFill>
              </a:rPr>
              <a:pPr>
                <a:spcBef>
                  <a:spcPct val="0"/>
                </a:spcBef>
                <a:buClrTx/>
                <a:buFontTx/>
                <a:buNone/>
              </a:pPr>
              <a:t>95</a:t>
            </a:fld>
            <a:endParaRPr lang="ca-ES" altLang="ca-ES">
              <a:solidFill>
                <a:srgbClr val="898989"/>
              </a:solidFill>
            </a:endParaRPr>
          </a:p>
        </p:txBody>
      </p:sp>
      <p:sp>
        <p:nvSpPr>
          <p:cNvPr id="8" name="Oval 7"/>
          <p:cNvSpPr/>
          <p:nvPr/>
        </p:nvSpPr>
        <p:spPr>
          <a:xfrm>
            <a:off x="5651500" y="2005013"/>
            <a:ext cx="2819400" cy="1922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b="1" dirty="0"/>
              <a:t>CP 2022-2025</a:t>
            </a:r>
          </a:p>
          <a:p>
            <a:pPr algn="ctr">
              <a:defRPr/>
            </a:pPr>
            <a:r>
              <a:rPr lang="ca-ES" b="1" dirty="0"/>
              <a:t>1.411.141.303,43</a:t>
            </a:r>
            <a:r>
              <a:rPr lang="ca-ES" dirty="0"/>
              <a:t> €</a:t>
            </a:r>
          </a:p>
        </p:txBody>
      </p:sp>
      <p:pic>
        <p:nvPicPr>
          <p:cNvPr id="7" name="Picture 8" descr="http://identitatcorporativa.gencat.cat/web/.content/Documentacio/descarregues/dpt/COLOR/Drets-Socials/drets_socials_h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964" y="619404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501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68933-4A14-45B6-B036-5E851B753802}"/>
              </a:ext>
            </a:extLst>
          </p:cNvPr>
          <p:cNvSpPr>
            <a:spLocks noGrp="1"/>
          </p:cNvSpPr>
          <p:nvPr>
            <p:ph type="ctrTitle"/>
          </p:nvPr>
        </p:nvSpPr>
        <p:spPr>
          <a:xfrm>
            <a:off x="1126521" y="2636912"/>
            <a:ext cx="6837673" cy="864095"/>
          </a:xfrm>
        </p:spPr>
        <p:txBody>
          <a:bodyPr anchor="t">
            <a:noAutofit/>
          </a:bodyPr>
          <a:lstStyle/>
          <a:p>
            <a:r>
              <a:rPr lang="ca-ES" spc="-150" dirty="0">
                <a:latin typeface="+mn-lt"/>
              </a:rPr>
              <a:t>8. Projectes Estratègics per a la millora de la qualitat de vida de la infància, l’adolescència i la joventut a Catalunya </a:t>
            </a:r>
            <a:endParaRPr lang="es-ES" spc="-150" dirty="0">
              <a:solidFill>
                <a:schemeClr val="tx1"/>
              </a:solidFill>
              <a:latin typeface="+mn-lt"/>
            </a:endParaRPr>
          </a:p>
        </p:txBody>
      </p:sp>
      <p:pic>
        <p:nvPicPr>
          <p:cNvPr id="5" name="Picture 2" descr="http://identitatcorporativa.gencat.cat/web/.content/Documentacio/descarregues/dpt/COLOR/Drets-Socials/drets_socials_c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2656"/>
            <a:ext cx="441121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827584" y="4941168"/>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3600" b="1">
                <a:solidFill>
                  <a:srgbClr val="C00000"/>
                </a:solidFill>
                <a:latin typeface="+mj-lt"/>
                <a:ea typeface="+mj-ea"/>
                <a:cs typeface="+mj-cs"/>
              </a:defRPr>
            </a:lvl1pPr>
            <a:lvl2pPr algn="l" rtl="0" eaLnBrk="0" fontAlgn="base" hangingPunct="0">
              <a:spcBef>
                <a:spcPct val="0"/>
              </a:spcBef>
              <a:spcAft>
                <a:spcPct val="0"/>
              </a:spcAft>
              <a:defRPr sz="2400" b="1">
                <a:solidFill>
                  <a:srgbClr val="C00000"/>
                </a:solidFill>
                <a:latin typeface="Arial" charset="0"/>
              </a:defRPr>
            </a:lvl2pPr>
            <a:lvl3pPr algn="l" rtl="0" eaLnBrk="0" fontAlgn="base" hangingPunct="0">
              <a:spcBef>
                <a:spcPct val="0"/>
              </a:spcBef>
              <a:spcAft>
                <a:spcPct val="0"/>
              </a:spcAft>
              <a:defRPr sz="2400" b="1">
                <a:solidFill>
                  <a:srgbClr val="C00000"/>
                </a:solidFill>
                <a:latin typeface="Arial" charset="0"/>
              </a:defRPr>
            </a:lvl3pPr>
            <a:lvl4pPr algn="l" rtl="0" eaLnBrk="0" fontAlgn="base" hangingPunct="0">
              <a:spcBef>
                <a:spcPct val="0"/>
              </a:spcBef>
              <a:spcAft>
                <a:spcPct val="0"/>
              </a:spcAft>
              <a:defRPr sz="2400" b="1">
                <a:solidFill>
                  <a:srgbClr val="C00000"/>
                </a:solidFill>
                <a:latin typeface="Arial" charset="0"/>
              </a:defRPr>
            </a:lvl4pPr>
            <a:lvl5pPr algn="l" rtl="0" eaLnBrk="0" fontAlgn="base" hangingPunct="0">
              <a:spcBef>
                <a:spcPct val="0"/>
              </a:spcBef>
              <a:spcAft>
                <a:spcPct val="0"/>
              </a:spcAft>
              <a:defRPr sz="2400" b="1">
                <a:solidFill>
                  <a:srgbClr val="C00000"/>
                </a:solidFill>
                <a:latin typeface="Arial" charset="0"/>
              </a:defRPr>
            </a:lvl5pPr>
            <a:lvl6pPr marL="457200" algn="l" rtl="0" fontAlgn="base">
              <a:spcBef>
                <a:spcPct val="0"/>
              </a:spcBef>
              <a:spcAft>
                <a:spcPct val="0"/>
              </a:spcAft>
              <a:defRPr sz="2400" b="1">
                <a:solidFill>
                  <a:srgbClr val="C00000"/>
                </a:solidFill>
                <a:latin typeface="Arial" charset="0"/>
              </a:defRPr>
            </a:lvl6pPr>
            <a:lvl7pPr marL="914400" algn="l" rtl="0" fontAlgn="base">
              <a:spcBef>
                <a:spcPct val="0"/>
              </a:spcBef>
              <a:spcAft>
                <a:spcPct val="0"/>
              </a:spcAft>
              <a:defRPr sz="2400" b="1">
                <a:solidFill>
                  <a:srgbClr val="C00000"/>
                </a:solidFill>
                <a:latin typeface="Arial" charset="0"/>
              </a:defRPr>
            </a:lvl7pPr>
            <a:lvl8pPr marL="1371600" algn="l" rtl="0" fontAlgn="base">
              <a:spcBef>
                <a:spcPct val="0"/>
              </a:spcBef>
              <a:spcAft>
                <a:spcPct val="0"/>
              </a:spcAft>
              <a:defRPr sz="2400" b="1">
                <a:solidFill>
                  <a:srgbClr val="C00000"/>
                </a:solidFill>
                <a:latin typeface="Arial" charset="0"/>
              </a:defRPr>
            </a:lvl8pPr>
            <a:lvl9pPr marL="1828800" algn="l" rtl="0" fontAlgn="base">
              <a:spcBef>
                <a:spcPct val="0"/>
              </a:spcBef>
              <a:spcAft>
                <a:spcPct val="0"/>
              </a:spcAft>
              <a:defRPr sz="2400" b="1">
                <a:solidFill>
                  <a:srgbClr val="C00000"/>
                </a:solidFill>
                <a:latin typeface="Arial" charset="0"/>
              </a:defRPr>
            </a:lvl9pPr>
          </a:lstStyle>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Consell General de Serveis Socials</a:t>
            </a:r>
          </a:p>
          <a:p>
            <a:pPr eaLnBrk="1" hangingPunct="1">
              <a:defRPr/>
            </a:pPr>
            <a:r>
              <a:rPr lang="ca-ES" altLang="ca-ES" sz="2200" kern="0" dirty="0">
                <a:solidFill>
                  <a:schemeClr val="tx1"/>
                </a:solidFill>
                <a:latin typeface="Arial" panose="020B0604020202020204" pitchFamily="34" charset="0"/>
                <a:cs typeface="Arial" panose="020B0604020202020204" pitchFamily="34" charset="0"/>
              </a:rPr>
              <a:t>Febrer 2022</a:t>
            </a:r>
          </a:p>
        </p:txBody>
      </p:sp>
    </p:spTree>
    <p:extLst>
      <p:ext uri="{BB962C8B-B14F-4D97-AF65-F5344CB8AC3E}">
        <p14:creationId xmlns:p14="http://schemas.microsoft.com/office/powerpoint/2010/main" val="24263372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3EB5E74-01AE-4128-AABF-DC74BAC05D02}"/>
              </a:ext>
            </a:extLst>
          </p:cNvPr>
          <p:cNvSpPr>
            <a:spLocks noGrp="1"/>
          </p:cNvSpPr>
          <p:nvPr>
            <p:ph type="sldNum" sz="quarter" idx="12"/>
          </p:nvPr>
        </p:nvSpPr>
        <p:spPr/>
        <p:txBody>
          <a:bodyPr/>
          <a:lstStyle/>
          <a:p>
            <a:pPr>
              <a:defRPr/>
            </a:pPr>
            <a:fld id="{3A8C35CB-7C97-4F0B-8E80-DAF832671455}" type="slidenum">
              <a:rPr lang="ca-ES" altLang="en-US" smtClean="0"/>
              <a:pPr>
                <a:defRPr/>
              </a:pPr>
              <a:t>97</a:t>
            </a:fld>
            <a:endParaRPr lang="ca-ES" altLang="en-US"/>
          </a:p>
        </p:txBody>
      </p:sp>
      <p:pic>
        <p:nvPicPr>
          <p:cNvPr id="5" name="Imatge 4"/>
          <p:cNvPicPr>
            <a:picLocks noChangeAspect="1"/>
          </p:cNvPicPr>
          <p:nvPr/>
        </p:nvPicPr>
        <p:blipFill>
          <a:blip r:embed="rId2"/>
          <a:stretch>
            <a:fillRect/>
          </a:stretch>
        </p:blipFill>
        <p:spPr>
          <a:xfrm>
            <a:off x="629562" y="2458728"/>
            <a:ext cx="2646294" cy="3421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QuadreDeText 7"/>
          <p:cNvSpPr txBox="1"/>
          <p:nvPr/>
        </p:nvSpPr>
        <p:spPr>
          <a:xfrm>
            <a:off x="523096" y="1433509"/>
            <a:ext cx="7830870" cy="954107"/>
          </a:xfrm>
          <a:prstGeom prst="rect">
            <a:avLst/>
          </a:prstGeom>
          <a:noFill/>
        </p:spPr>
        <p:txBody>
          <a:bodyPr wrap="square" rtlCol="0">
            <a:spAutoFit/>
          </a:bodyPr>
          <a:lstStyle/>
          <a:p>
            <a:pPr algn="just"/>
            <a:r>
              <a:rPr lang="ca-ES" sz="1400" dirty="0"/>
              <a:t>El pacte per a la infància és un </a:t>
            </a:r>
            <a:r>
              <a:rPr lang="ca-ES" sz="1400" u="sng" dirty="0"/>
              <a:t>compromís de país</a:t>
            </a:r>
            <a:r>
              <a:rPr lang="ca-ES" sz="1400" dirty="0"/>
              <a:t> pel benestar dels infants i adolescents a Catalunya. Un </a:t>
            </a:r>
            <a:r>
              <a:rPr lang="ca-ES" sz="1400" u="sng" dirty="0"/>
              <a:t>acord social consensuat </a:t>
            </a:r>
            <a:r>
              <a:rPr lang="ca-ES" sz="1400" dirty="0"/>
              <a:t>i signat pels principals agents institucionals, socials i econòmics amb la finalitat de donar resposta a les necessitats dels nens i nenes, posant-los al centre de les polítiques públiques com a prioritat del govern.</a:t>
            </a:r>
          </a:p>
        </p:txBody>
      </p:sp>
      <p:sp>
        <p:nvSpPr>
          <p:cNvPr id="12" name="Fletxa a la dreta ratllada 11"/>
          <p:cNvSpPr/>
          <p:nvPr/>
        </p:nvSpPr>
        <p:spPr bwMode="auto">
          <a:xfrm>
            <a:off x="3944558" y="3752600"/>
            <a:ext cx="987947" cy="972108"/>
          </a:xfrm>
          <a:prstGeom prst="stripedRightArrow">
            <a:avLst>
              <a:gd name="adj1" fmla="val 38565"/>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13" name="QuadreDeText 12"/>
          <p:cNvSpPr txBox="1"/>
          <p:nvPr/>
        </p:nvSpPr>
        <p:spPr>
          <a:xfrm>
            <a:off x="3944558" y="4779151"/>
            <a:ext cx="891591" cy="369332"/>
          </a:xfrm>
          <a:prstGeom prst="rect">
            <a:avLst/>
          </a:prstGeom>
          <a:noFill/>
        </p:spPr>
        <p:txBody>
          <a:bodyPr wrap="none" rtlCol="0">
            <a:spAutoFit/>
          </a:bodyPr>
          <a:lstStyle/>
          <a:p>
            <a:r>
              <a:rPr lang="ca-ES" dirty="0">
                <a:solidFill>
                  <a:schemeClr val="bg1">
                    <a:lumMod val="50000"/>
                  </a:schemeClr>
                </a:solidFill>
              </a:rPr>
              <a:t>10 anys</a:t>
            </a:r>
          </a:p>
        </p:txBody>
      </p:sp>
      <p:sp>
        <p:nvSpPr>
          <p:cNvPr id="14" name="QuadreDeText 13"/>
          <p:cNvSpPr txBox="1"/>
          <p:nvPr/>
        </p:nvSpPr>
        <p:spPr>
          <a:xfrm>
            <a:off x="3325711" y="4077072"/>
            <a:ext cx="652743" cy="369332"/>
          </a:xfrm>
          <a:prstGeom prst="rect">
            <a:avLst/>
          </a:prstGeom>
          <a:noFill/>
        </p:spPr>
        <p:txBody>
          <a:bodyPr wrap="none" rtlCol="0">
            <a:spAutoFit/>
          </a:bodyPr>
          <a:lstStyle/>
          <a:p>
            <a:r>
              <a:rPr lang="ca-ES" dirty="0"/>
              <a:t>2013</a:t>
            </a:r>
          </a:p>
        </p:txBody>
      </p:sp>
      <p:sp>
        <p:nvSpPr>
          <p:cNvPr id="15" name="QuadreDeText 14"/>
          <p:cNvSpPr txBox="1"/>
          <p:nvPr/>
        </p:nvSpPr>
        <p:spPr>
          <a:xfrm>
            <a:off x="4932505" y="4066367"/>
            <a:ext cx="652743" cy="369332"/>
          </a:xfrm>
          <a:prstGeom prst="rect">
            <a:avLst/>
          </a:prstGeom>
          <a:noFill/>
        </p:spPr>
        <p:txBody>
          <a:bodyPr wrap="none" rtlCol="0">
            <a:spAutoFit/>
          </a:bodyPr>
          <a:lstStyle/>
          <a:p>
            <a:r>
              <a:rPr lang="ca-ES" dirty="0"/>
              <a:t>2023</a:t>
            </a:r>
          </a:p>
        </p:txBody>
      </p:sp>
      <p:pic>
        <p:nvPicPr>
          <p:cNvPr id="6" name="Imatge 5"/>
          <p:cNvPicPr>
            <a:picLocks noChangeAspect="1"/>
          </p:cNvPicPr>
          <p:nvPr/>
        </p:nvPicPr>
        <p:blipFill>
          <a:blip r:embed="rId3"/>
          <a:stretch>
            <a:fillRect/>
          </a:stretch>
        </p:blipFill>
        <p:spPr>
          <a:xfrm>
            <a:off x="5542287" y="2442059"/>
            <a:ext cx="3099432" cy="3438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13534" y="617786"/>
            <a:ext cx="6647974" cy="461665"/>
          </a:xfrm>
          <a:prstGeom prst="rect">
            <a:avLst/>
          </a:prstGeom>
        </p:spPr>
        <p:txBody>
          <a:bodyPr wrap="none">
            <a:spAutoFit/>
          </a:bodyPr>
          <a:lstStyle/>
          <a:p>
            <a:r>
              <a:rPr lang="ca-ES" sz="2400" b="1" dirty="0">
                <a:solidFill>
                  <a:srgbClr val="C00000"/>
                </a:solidFill>
                <a:latin typeface="Arial" panose="020B0604020202020204" pitchFamily="34" charset="0"/>
              </a:rPr>
              <a:t>Actualització del Pacte per a la infància 	</a:t>
            </a:r>
          </a:p>
        </p:txBody>
      </p:sp>
      <p:pic>
        <p:nvPicPr>
          <p:cNvPr id="16" name="Picture 8" descr="http://identitatcorporativa.gencat.cat/web/.content/Documentacio/descarregues/dpt/COLOR/Drets-Socials/drets_socials_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339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66654-9F14-407B-BEFC-A1567C621F8A}"/>
              </a:ext>
            </a:extLst>
          </p:cNvPr>
          <p:cNvSpPr>
            <a:spLocks noGrp="1"/>
          </p:cNvSpPr>
          <p:nvPr>
            <p:ph type="title"/>
          </p:nvPr>
        </p:nvSpPr>
        <p:spPr>
          <a:xfrm>
            <a:off x="683568" y="1160748"/>
            <a:ext cx="7773987" cy="330994"/>
          </a:xfrm>
        </p:spPr>
        <p:txBody>
          <a:bodyPr/>
          <a:lstStyle/>
          <a:p>
            <a:r>
              <a:rPr lang="ca-ES" sz="2100" dirty="0">
                <a:latin typeface="+mn-lt"/>
              </a:rPr>
              <a:t>Actualització del Pacte per a la infància</a:t>
            </a:r>
          </a:p>
        </p:txBody>
      </p:sp>
      <p:sp>
        <p:nvSpPr>
          <p:cNvPr id="4" name="Marcador de número de diapositiva 3">
            <a:extLst>
              <a:ext uri="{FF2B5EF4-FFF2-40B4-BE49-F238E27FC236}">
                <a16:creationId xmlns:a16="http://schemas.microsoft.com/office/drawing/2014/main" id="{03EB5E74-01AE-4128-AABF-DC74BAC05D02}"/>
              </a:ext>
            </a:extLst>
          </p:cNvPr>
          <p:cNvSpPr>
            <a:spLocks noGrp="1"/>
          </p:cNvSpPr>
          <p:nvPr>
            <p:ph type="sldNum" sz="quarter" idx="12"/>
          </p:nvPr>
        </p:nvSpPr>
        <p:spPr>
          <a:xfrm>
            <a:off x="6553200" y="5456245"/>
            <a:ext cx="2133600" cy="357188"/>
          </a:xfrm>
        </p:spPr>
        <p:txBody>
          <a:bodyPr/>
          <a:lstStyle/>
          <a:p>
            <a:pPr>
              <a:defRPr/>
            </a:pPr>
            <a:fld id="{3A8C35CB-7C97-4F0B-8E80-DAF832671455}" type="slidenum">
              <a:rPr lang="ca-ES" altLang="en-US" smtClean="0"/>
              <a:pPr>
                <a:defRPr/>
              </a:pPr>
              <a:t>98</a:t>
            </a:fld>
            <a:endParaRPr lang="ca-ES" altLang="en-US" dirty="0"/>
          </a:p>
        </p:txBody>
      </p:sp>
      <p:sp>
        <p:nvSpPr>
          <p:cNvPr id="3" name="Rectangle 2"/>
          <p:cNvSpPr/>
          <p:nvPr/>
        </p:nvSpPr>
        <p:spPr bwMode="auto">
          <a:xfrm>
            <a:off x="467544" y="2047933"/>
            <a:ext cx="1728192"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9" name="Rectangle 8"/>
          <p:cNvSpPr/>
          <p:nvPr/>
        </p:nvSpPr>
        <p:spPr bwMode="auto">
          <a:xfrm>
            <a:off x="2627784" y="2047933"/>
            <a:ext cx="1728192"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10" name="Rectangle 9"/>
          <p:cNvSpPr/>
          <p:nvPr/>
        </p:nvSpPr>
        <p:spPr bwMode="auto">
          <a:xfrm>
            <a:off x="4842030" y="2056354"/>
            <a:ext cx="1728192"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13" name="Rectangle 12"/>
          <p:cNvSpPr/>
          <p:nvPr/>
        </p:nvSpPr>
        <p:spPr bwMode="auto">
          <a:xfrm>
            <a:off x="7056276" y="2053076"/>
            <a:ext cx="1728192"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6" name="Fletxa dreta 5"/>
          <p:cNvSpPr/>
          <p:nvPr/>
        </p:nvSpPr>
        <p:spPr bwMode="auto">
          <a:xfrm>
            <a:off x="2303748" y="2473535"/>
            <a:ext cx="216024" cy="36347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14" name="Fletxa dreta 13"/>
          <p:cNvSpPr/>
          <p:nvPr/>
        </p:nvSpPr>
        <p:spPr bwMode="auto">
          <a:xfrm>
            <a:off x="4517994" y="2488103"/>
            <a:ext cx="216024" cy="36347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15" name="Fletxa dreta 14"/>
          <p:cNvSpPr/>
          <p:nvPr/>
        </p:nvSpPr>
        <p:spPr bwMode="auto">
          <a:xfrm>
            <a:off x="6732240" y="2488103"/>
            <a:ext cx="216024" cy="36347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7" name="QuadreDeText 6"/>
          <p:cNvSpPr txBox="1"/>
          <p:nvPr/>
        </p:nvSpPr>
        <p:spPr>
          <a:xfrm>
            <a:off x="461777" y="1624474"/>
            <a:ext cx="3439083" cy="369332"/>
          </a:xfrm>
          <a:prstGeom prst="rect">
            <a:avLst/>
          </a:prstGeom>
          <a:noFill/>
        </p:spPr>
        <p:txBody>
          <a:bodyPr wrap="none" rtlCol="0">
            <a:spAutoFit/>
          </a:bodyPr>
          <a:lstStyle/>
          <a:p>
            <a:r>
              <a:rPr lang="ca-ES" dirty="0">
                <a:solidFill>
                  <a:schemeClr val="bg1">
                    <a:lumMod val="50000"/>
                  </a:schemeClr>
                </a:solidFill>
              </a:rPr>
              <a:t>Procés de treball i </a:t>
            </a:r>
            <a:r>
              <a:rPr lang="ca-ES" dirty="0" err="1">
                <a:solidFill>
                  <a:schemeClr val="bg1">
                    <a:lumMod val="50000"/>
                  </a:schemeClr>
                </a:solidFill>
              </a:rPr>
              <a:t>calendarització</a:t>
            </a:r>
            <a:r>
              <a:rPr lang="ca-ES" dirty="0">
                <a:solidFill>
                  <a:schemeClr val="bg1">
                    <a:lumMod val="50000"/>
                  </a:schemeClr>
                </a:solidFill>
              </a:rPr>
              <a:t>: </a:t>
            </a:r>
          </a:p>
        </p:txBody>
      </p:sp>
      <p:sp>
        <p:nvSpPr>
          <p:cNvPr id="16" name="QuadreDeText 15"/>
          <p:cNvSpPr txBox="1"/>
          <p:nvPr/>
        </p:nvSpPr>
        <p:spPr>
          <a:xfrm>
            <a:off x="467545" y="2071458"/>
            <a:ext cx="1692143" cy="784830"/>
          </a:xfrm>
          <a:prstGeom prst="rect">
            <a:avLst/>
          </a:prstGeom>
          <a:noFill/>
        </p:spPr>
        <p:txBody>
          <a:bodyPr wrap="square" rtlCol="0">
            <a:spAutoFit/>
          </a:bodyPr>
          <a:lstStyle/>
          <a:p>
            <a:pPr algn="ctr"/>
            <a:r>
              <a:rPr lang="ca-ES" sz="1500" dirty="0">
                <a:solidFill>
                  <a:schemeClr val="bg1"/>
                </a:solidFill>
              </a:rPr>
              <a:t>Disseny del procés</a:t>
            </a:r>
          </a:p>
          <a:p>
            <a:pPr algn="ctr"/>
            <a:r>
              <a:rPr lang="ca-ES" sz="1500" dirty="0">
                <a:solidFill>
                  <a:schemeClr val="bg1"/>
                </a:solidFill>
              </a:rPr>
              <a:t>i constitució del Grup Motor</a:t>
            </a:r>
          </a:p>
        </p:txBody>
      </p:sp>
      <p:sp>
        <p:nvSpPr>
          <p:cNvPr id="17" name="QuadreDeText 16"/>
          <p:cNvSpPr txBox="1"/>
          <p:nvPr/>
        </p:nvSpPr>
        <p:spPr>
          <a:xfrm>
            <a:off x="2611640" y="2207119"/>
            <a:ext cx="1692143" cy="784830"/>
          </a:xfrm>
          <a:prstGeom prst="rect">
            <a:avLst/>
          </a:prstGeom>
          <a:noFill/>
        </p:spPr>
        <p:txBody>
          <a:bodyPr wrap="square" rtlCol="0">
            <a:spAutoFit/>
          </a:bodyPr>
          <a:lstStyle/>
          <a:p>
            <a:pPr algn="ctr"/>
            <a:r>
              <a:rPr lang="ca-ES" sz="1500" dirty="0">
                <a:solidFill>
                  <a:schemeClr val="bg1"/>
                </a:solidFill>
              </a:rPr>
              <a:t>Elaboració dels documents de bases</a:t>
            </a:r>
          </a:p>
        </p:txBody>
      </p:sp>
      <p:sp>
        <p:nvSpPr>
          <p:cNvPr id="18" name="QuadreDeText 17"/>
          <p:cNvSpPr txBox="1"/>
          <p:nvPr/>
        </p:nvSpPr>
        <p:spPr>
          <a:xfrm>
            <a:off x="4861057" y="2186862"/>
            <a:ext cx="1692143" cy="553998"/>
          </a:xfrm>
          <a:prstGeom prst="rect">
            <a:avLst/>
          </a:prstGeom>
          <a:noFill/>
        </p:spPr>
        <p:txBody>
          <a:bodyPr wrap="square" rtlCol="0">
            <a:spAutoFit/>
          </a:bodyPr>
          <a:lstStyle/>
          <a:p>
            <a:pPr algn="ctr"/>
            <a:r>
              <a:rPr lang="ca-ES" sz="1500" dirty="0">
                <a:solidFill>
                  <a:schemeClr val="bg1"/>
                </a:solidFill>
              </a:rPr>
              <a:t>Procés Participatiu del Pacte</a:t>
            </a:r>
          </a:p>
        </p:txBody>
      </p:sp>
      <p:sp>
        <p:nvSpPr>
          <p:cNvPr id="19" name="QuadreDeText 18"/>
          <p:cNvSpPr txBox="1"/>
          <p:nvPr/>
        </p:nvSpPr>
        <p:spPr>
          <a:xfrm>
            <a:off x="7110283" y="2216312"/>
            <a:ext cx="1692143" cy="784830"/>
          </a:xfrm>
          <a:prstGeom prst="rect">
            <a:avLst/>
          </a:prstGeom>
          <a:noFill/>
        </p:spPr>
        <p:txBody>
          <a:bodyPr wrap="square" rtlCol="0">
            <a:spAutoFit/>
          </a:bodyPr>
          <a:lstStyle/>
          <a:p>
            <a:pPr algn="ctr"/>
            <a:r>
              <a:rPr lang="ca-ES" sz="1500" dirty="0">
                <a:solidFill>
                  <a:schemeClr val="bg1"/>
                </a:solidFill>
              </a:rPr>
              <a:t>Informe Final i definir la </a:t>
            </a:r>
            <a:r>
              <a:rPr lang="ca-ES" sz="1500" dirty="0" err="1">
                <a:solidFill>
                  <a:schemeClr val="bg1"/>
                </a:solidFill>
              </a:rPr>
              <a:t>Governança</a:t>
            </a:r>
            <a:endParaRPr lang="ca-ES" sz="1500" dirty="0">
              <a:solidFill>
                <a:schemeClr val="bg1"/>
              </a:solidFill>
            </a:endParaRPr>
          </a:p>
        </p:txBody>
      </p:sp>
      <p:sp>
        <p:nvSpPr>
          <p:cNvPr id="20" name="Rectangle 19"/>
          <p:cNvSpPr/>
          <p:nvPr/>
        </p:nvSpPr>
        <p:spPr bwMode="auto">
          <a:xfrm>
            <a:off x="470293" y="3290071"/>
            <a:ext cx="1728192" cy="17281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r>
              <a:rPr lang="ca-ES" sz="1050" b="1" dirty="0">
                <a:latin typeface="Arial" charset="0"/>
              </a:rPr>
              <a:t>Realitzar les accions preparatòries per al desenvolupament del procés participatiu.</a:t>
            </a:r>
          </a:p>
          <a:p>
            <a:pPr defTabSz="685800">
              <a:spcBef>
                <a:spcPct val="50000"/>
              </a:spcBef>
            </a:pPr>
            <a:r>
              <a:rPr lang="ca-ES" sz="1050" dirty="0">
                <a:latin typeface="Arial" charset="0"/>
              </a:rPr>
              <a:t>Es constituirà un grup motor impulsor del projecte</a:t>
            </a:r>
          </a:p>
          <a:p>
            <a:pPr defTabSz="685800">
              <a:spcBef>
                <a:spcPct val="50000"/>
              </a:spcBef>
            </a:pPr>
            <a:r>
              <a:rPr lang="ca-ES" sz="1050" b="1" dirty="0">
                <a:latin typeface="Arial" charset="0"/>
              </a:rPr>
              <a:t>Definició d’un pla de treball</a:t>
            </a:r>
          </a:p>
        </p:txBody>
      </p:sp>
      <p:sp>
        <p:nvSpPr>
          <p:cNvPr id="21" name="Rectangle 20"/>
          <p:cNvSpPr/>
          <p:nvPr/>
        </p:nvSpPr>
        <p:spPr bwMode="auto">
          <a:xfrm>
            <a:off x="2611640" y="3290071"/>
            <a:ext cx="1728192" cy="17281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r>
              <a:rPr lang="ca-ES" sz="1050" b="1" dirty="0">
                <a:latin typeface="Arial" charset="0"/>
              </a:rPr>
              <a:t>Elaboració dels documents de base per als debats que tindran lloc en el procés participatiu.</a:t>
            </a:r>
          </a:p>
          <a:p>
            <a:pPr defTabSz="685800">
              <a:spcBef>
                <a:spcPct val="50000"/>
              </a:spcBef>
            </a:pPr>
            <a:r>
              <a:rPr lang="ca-ES" sz="1050" dirty="0">
                <a:latin typeface="Arial" charset="0"/>
              </a:rPr>
              <a:t>En paral·lel es posarà en marxa el procés comunicatiu per arribar als diferents col·lectius</a:t>
            </a:r>
            <a:r>
              <a:rPr lang="ca-ES" sz="1050" b="1" dirty="0">
                <a:latin typeface="Arial" charset="0"/>
              </a:rPr>
              <a:t> </a:t>
            </a:r>
          </a:p>
        </p:txBody>
      </p:sp>
      <p:sp>
        <p:nvSpPr>
          <p:cNvPr id="22" name="Rectangle 21"/>
          <p:cNvSpPr/>
          <p:nvPr/>
        </p:nvSpPr>
        <p:spPr bwMode="auto">
          <a:xfrm>
            <a:off x="4861057" y="3290071"/>
            <a:ext cx="1728192" cy="17281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r>
              <a:rPr lang="ca-ES" sz="1050" b="1" dirty="0">
                <a:latin typeface="Arial" charset="0"/>
              </a:rPr>
              <a:t>Aquest procés s’iniciarà amb la presentació del document de bases a tots els agents implicats</a:t>
            </a:r>
          </a:p>
          <a:p>
            <a:pPr defTabSz="685800">
              <a:spcBef>
                <a:spcPct val="50000"/>
              </a:spcBef>
            </a:pPr>
            <a:r>
              <a:rPr lang="ca-ES" sz="1050" dirty="0">
                <a:latin typeface="Arial" charset="0"/>
              </a:rPr>
              <a:t>Creació de grups de treball específics</a:t>
            </a:r>
          </a:p>
          <a:p>
            <a:pPr defTabSz="685800">
              <a:spcBef>
                <a:spcPct val="50000"/>
              </a:spcBef>
            </a:pPr>
            <a:r>
              <a:rPr lang="ca-ES" sz="1050" b="1" dirty="0">
                <a:latin typeface="Arial" charset="0"/>
              </a:rPr>
              <a:t>Participació explícita d’infants i adolescents </a:t>
            </a:r>
          </a:p>
        </p:txBody>
      </p:sp>
      <p:sp>
        <p:nvSpPr>
          <p:cNvPr id="23" name="Rectangle 22"/>
          <p:cNvSpPr/>
          <p:nvPr/>
        </p:nvSpPr>
        <p:spPr bwMode="auto">
          <a:xfrm>
            <a:off x="7056276" y="3290071"/>
            <a:ext cx="1728192" cy="17281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spcBef>
                <a:spcPct val="50000"/>
              </a:spcBef>
            </a:pPr>
            <a:r>
              <a:rPr lang="ca-ES" sz="1050" dirty="0">
                <a:latin typeface="Arial" charset="0"/>
              </a:rPr>
              <a:t>Recollir totes les aportacions del procés participatiu per l’elaboració de l’informe final. </a:t>
            </a:r>
          </a:p>
          <a:p>
            <a:pPr defTabSz="685800">
              <a:spcBef>
                <a:spcPct val="50000"/>
              </a:spcBef>
            </a:pPr>
            <a:r>
              <a:rPr lang="ca-ES" sz="1050" dirty="0" err="1">
                <a:latin typeface="Arial" charset="0"/>
              </a:rPr>
              <a:t>Negocació</a:t>
            </a:r>
            <a:r>
              <a:rPr lang="ca-ES" sz="1050" dirty="0">
                <a:latin typeface="Arial" charset="0"/>
              </a:rPr>
              <a:t> a nivell polític i social </a:t>
            </a:r>
          </a:p>
          <a:p>
            <a:pPr defTabSz="685800">
              <a:spcBef>
                <a:spcPct val="50000"/>
              </a:spcBef>
            </a:pPr>
            <a:r>
              <a:rPr lang="ca-ES" sz="1050" dirty="0">
                <a:latin typeface="Arial" charset="0"/>
              </a:rPr>
              <a:t>Presentació del pacte per a la infància 2023</a:t>
            </a:r>
            <a:endParaRPr lang="ca-ES" sz="900" dirty="0">
              <a:latin typeface="Arial" charset="0"/>
            </a:endParaRPr>
          </a:p>
        </p:txBody>
      </p:sp>
      <p:sp>
        <p:nvSpPr>
          <p:cNvPr id="24" name="Rectangle 23"/>
          <p:cNvSpPr/>
          <p:nvPr/>
        </p:nvSpPr>
        <p:spPr bwMode="auto">
          <a:xfrm>
            <a:off x="467544" y="5180281"/>
            <a:ext cx="1728192" cy="54006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a:spcBef>
                <a:spcPct val="50000"/>
              </a:spcBef>
            </a:pPr>
            <a:r>
              <a:rPr lang="ca-ES" sz="1350" dirty="0">
                <a:solidFill>
                  <a:schemeClr val="bg1"/>
                </a:solidFill>
                <a:latin typeface="Arial" charset="0"/>
              </a:rPr>
              <a:t>Març - Abril      2022</a:t>
            </a:r>
            <a:endParaRPr lang="ca-ES" sz="1350" b="1" dirty="0">
              <a:solidFill>
                <a:schemeClr val="bg1"/>
              </a:solidFill>
              <a:latin typeface="Arial" charset="0"/>
            </a:endParaRPr>
          </a:p>
        </p:txBody>
      </p:sp>
      <p:sp>
        <p:nvSpPr>
          <p:cNvPr id="28" name="Rectangle 27"/>
          <p:cNvSpPr/>
          <p:nvPr/>
        </p:nvSpPr>
        <p:spPr bwMode="auto">
          <a:xfrm>
            <a:off x="2619872" y="5186216"/>
            <a:ext cx="1728192" cy="54006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a:spcBef>
                <a:spcPct val="50000"/>
              </a:spcBef>
            </a:pPr>
            <a:r>
              <a:rPr lang="ca-ES" sz="1350" dirty="0">
                <a:solidFill>
                  <a:schemeClr val="bg1"/>
                </a:solidFill>
                <a:latin typeface="Arial" charset="0"/>
              </a:rPr>
              <a:t>Maig - Juny      2022</a:t>
            </a:r>
            <a:endParaRPr lang="ca-ES" sz="1350" b="1" dirty="0">
              <a:solidFill>
                <a:schemeClr val="bg1"/>
              </a:solidFill>
              <a:latin typeface="Arial" charset="0"/>
            </a:endParaRPr>
          </a:p>
        </p:txBody>
      </p:sp>
      <p:sp>
        <p:nvSpPr>
          <p:cNvPr id="29" name="Rectangle 28"/>
          <p:cNvSpPr/>
          <p:nvPr/>
        </p:nvSpPr>
        <p:spPr bwMode="auto">
          <a:xfrm>
            <a:off x="4861057" y="5186216"/>
            <a:ext cx="1728192" cy="54006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a:spcBef>
                <a:spcPct val="50000"/>
              </a:spcBef>
            </a:pPr>
            <a:r>
              <a:rPr lang="ca-ES" sz="1350" dirty="0">
                <a:solidFill>
                  <a:schemeClr val="bg1"/>
                </a:solidFill>
                <a:latin typeface="Arial" charset="0"/>
              </a:rPr>
              <a:t>Setembre – Desembre 2022</a:t>
            </a:r>
            <a:endParaRPr lang="ca-ES" sz="1350" b="1" dirty="0">
              <a:solidFill>
                <a:schemeClr val="bg1"/>
              </a:solidFill>
              <a:latin typeface="Arial" charset="0"/>
            </a:endParaRPr>
          </a:p>
        </p:txBody>
      </p:sp>
      <p:sp>
        <p:nvSpPr>
          <p:cNvPr id="30" name="Rectangle 29"/>
          <p:cNvSpPr/>
          <p:nvPr/>
        </p:nvSpPr>
        <p:spPr bwMode="auto">
          <a:xfrm>
            <a:off x="7056276" y="5186216"/>
            <a:ext cx="1728192" cy="54006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685800">
              <a:spcBef>
                <a:spcPct val="50000"/>
              </a:spcBef>
            </a:pPr>
            <a:r>
              <a:rPr lang="ca-ES" sz="1350" dirty="0">
                <a:solidFill>
                  <a:schemeClr val="bg1"/>
                </a:solidFill>
                <a:latin typeface="Arial" charset="0"/>
              </a:rPr>
              <a:t>Gener - Març     2023</a:t>
            </a:r>
            <a:endParaRPr lang="ca-ES" sz="1350" b="1" dirty="0">
              <a:solidFill>
                <a:schemeClr val="bg1"/>
              </a:solidFill>
              <a:latin typeface="Arial" charset="0"/>
            </a:endParaRPr>
          </a:p>
        </p:txBody>
      </p:sp>
      <p:sp>
        <p:nvSpPr>
          <p:cNvPr id="5" name="QuadreDeText 4"/>
          <p:cNvSpPr txBox="1"/>
          <p:nvPr/>
        </p:nvSpPr>
        <p:spPr>
          <a:xfrm>
            <a:off x="7411714" y="5756459"/>
            <a:ext cx="1217000" cy="230832"/>
          </a:xfrm>
          <a:prstGeom prst="rect">
            <a:avLst/>
          </a:prstGeom>
          <a:noFill/>
        </p:spPr>
        <p:txBody>
          <a:bodyPr wrap="none" rtlCol="0">
            <a:spAutoFit/>
          </a:bodyPr>
          <a:lstStyle/>
          <a:p>
            <a:r>
              <a:rPr lang="ca-ES" sz="900" dirty="0"/>
              <a:t>* Calendari aproximat</a:t>
            </a:r>
          </a:p>
        </p:txBody>
      </p:sp>
      <p:pic>
        <p:nvPicPr>
          <p:cNvPr id="25" name="Picture 8" descr="http://identitatcorporativa.gencat.cat/web/.content/Documentacio/descarregues/dpt/COLOR/Drets-Socials/drets_socials_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93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
            <a:extLst>
              <a:ext uri="{FF2B5EF4-FFF2-40B4-BE49-F238E27FC236}">
                <a16:creationId xmlns:a16="http://schemas.microsoft.com/office/drawing/2014/main" id="{F8C72655-4733-407D-AEDC-2A17D48A2B73}"/>
              </a:ext>
            </a:extLst>
          </p:cNvPr>
          <p:cNvGrpSpPr>
            <a:grpSpLocks/>
          </p:cNvGrpSpPr>
          <p:nvPr/>
        </p:nvGrpSpPr>
        <p:grpSpPr bwMode="auto">
          <a:xfrm>
            <a:off x="1051266" y="1958032"/>
            <a:ext cx="2106458" cy="1095595"/>
            <a:chOff x="3563888" y="509246"/>
            <a:chExt cx="5414106" cy="2888922"/>
          </a:xfrm>
        </p:grpSpPr>
        <p:pic>
          <p:nvPicPr>
            <p:cNvPr id="31" name="Picture 4" descr="Definición de sistema - Qué es, Concepto y Significado.">
              <a:extLst>
                <a:ext uri="{FF2B5EF4-FFF2-40B4-BE49-F238E27FC236}">
                  <a16:creationId xmlns:a16="http://schemas.microsoft.com/office/drawing/2014/main" id="{A77281A2-D06B-4D62-BFB3-0C22AFFB3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340768"/>
              <a:ext cx="4762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Termómetro Digital VDT-3C Vitallys">
              <a:extLst>
                <a:ext uri="{FF2B5EF4-FFF2-40B4-BE49-F238E27FC236}">
                  <a16:creationId xmlns:a16="http://schemas.microsoft.com/office/drawing/2014/main" id="{625069D7-93A3-4720-9282-93AB88BC2D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59094" y="509246"/>
              <a:ext cx="1718900" cy="17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6" descr="Webquest Creator 2">
            <a:extLst>
              <a:ext uri="{FF2B5EF4-FFF2-40B4-BE49-F238E27FC236}">
                <a16:creationId xmlns:a16="http://schemas.microsoft.com/office/drawing/2014/main" id="{FCB0F902-5D28-4FC7-AC47-DB5E30F78A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901933" y="2066629"/>
            <a:ext cx="1535470" cy="105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
            <a:extLst>
              <a:ext uri="{FF2B5EF4-FFF2-40B4-BE49-F238E27FC236}">
                <a16:creationId xmlns:a16="http://schemas.microsoft.com/office/drawing/2014/main" id="{B2270D50-763F-4630-B458-5A661004F19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432468" y="2100088"/>
            <a:ext cx="1836205" cy="105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uadroTexto 8">
            <a:extLst>
              <a:ext uri="{FF2B5EF4-FFF2-40B4-BE49-F238E27FC236}">
                <a16:creationId xmlns:a16="http://schemas.microsoft.com/office/drawing/2014/main" id="{53792389-6785-4FB0-AC5A-1E6CD16FB35F}"/>
              </a:ext>
            </a:extLst>
          </p:cNvPr>
          <p:cNvSpPr txBox="1"/>
          <p:nvPr/>
        </p:nvSpPr>
        <p:spPr>
          <a:xfrm>
            <a:off x="957505" y="1553710"/>
            <a:ext cx="2308007" cy="553998"/>
          </a:xfrm>
          <a:prstGeom prst="rect">
            <a:avLst/>
          </a:prstGeom>
          <a:noFill/>
        </p:spPr>
        <p:txBody>
          <a:bodyPr wrap="square" rtlCol="0">
            <a:spAutoFit/>
          </a:bodyPr>
          <a:lstStyle/>
          <a:p>
            <a:pPr algn="ctr"/>
            <a:r>
              <a:rPr lang="ca-ES" sz="1500" dirty="0"/>
              <a:t>Prendre la temperatura al Sistema</a:t>
            </a:r>
          </a:p>
        </p:txBody>
      </p:sp>
      <p:sp>
        <p:nvSpPr>
          <p:cNvPr id="36" name="CuadroTexto 9">
            <a:extLst>
              <a:ext uri="{FF2B5EF4-FFF2-40B4-BE49-F238E27FC236}">
                <a16:creationId xmlns:a16="http://schemas.microsoft.com/office/drawing/2014/main" id="{F11BC3FB-8C0F-45E8-97B1-5B2DFE6159D6}"/>
              </a:ext>
            </a:extLst>
          </p:cNvPr>
          <p:cNvSpPr txBox="1"/>
          <p:nvPr/>
        </p:nvSpPr>
        <p:spPr>
          <a:xfrm>
            <a:off x="3461620" y="1545505"/>
            <a:ext cx="2504192" cy="553998"/>
          </a:xfrm>
          <a:prstGeom prst="rect">
            <a:avLst/>
          </a:prstGeom>
          <a:noFill/>
        </p:spPr>
        <p:txBody>
          <a:bodyPr wrap="square" rtlCol="0">
            <a:spAutoFit/>
          </a:bodyPr>
          <a:lstStyle/>
          <a:p>
            <a:pPr algn="ctr"/>
            <a:r>
              <a:rPr lang="ca-ES" sz="1500" dirty="0"/>
              <a:t>Procés participatiu de tots els agents implicats</a:t>
            </a:r>
          </a:p>
        </p:txBody>
      </p:sp>
      <p:sp>
        <p:nvSpPr>
          <p:cNvPr id="37" name="CuadroTexto 11">
            <a:extLst>
              <a:ext uri="{FF2B5EF4-FFF2-40B4-BE49-F238E27FC236}">
                <a16:creationId xmlns:a16="http://schemas.microsoft.com/office/drawing/2014/main" id="{D3465AE2-14A5-451E-91CC-65F78DA86D54}"/>
              </a:ext>
            </a:extLst>
          </p:cNvPr>
          <p:cNvSpPr txBox="1"/>
          <p:nvPr/>
        </p:nvSpPr>
        <p:spPr>
          <a:xfrm>
            <a:off x="5837454" y="1520471"/>
            <a:ext cx="3049463" cy="646331"/>
          </a:xfrm>
          <a:prstGeom prst="rect">
            <a:avLst/>
          </a:prstGeom>
          <a:noFill/>
        </p:spPr>
        <p:txBody>
          <a:bodyPr wrap="square">
            <a:spAutoFit/>
          </a:bodyPr>
          <a:lstStyle/>
          <a:p>
            <a:pPr algn="ctr"/>
            <a:r>
              <a:rPr lang="ca-ES" altLang="ca-ES" dirty="0"/>
              <a:t>Anàlisi de la informació:</a:t>
            </a:r>
          </a:p>
          <a:p>
            <a:pPr algn="ctr"/>
            <a:r>
              <a:rPr lang="ca-ES" altLang="ca-ES" dirty="0">
                <a:solidFill>
                  <a:srgbClr val="C00000"/>
                </a:solidFill>
              </a:rPr>
              <a:t>Diagnòstic compartit</a:t>
            </a:r>
            <a:endParaRPr lang="ca-ES" dirty="0">
              <a:solidFill>
                <a:srgbClr val="C00000"/>
              </a:solidFill>
            </a:endParaRPr>
          </a:p>
        </p:txBody>
      </p:sp>
      <p:pic>
        <p:nvPicPr>
          <p:cNvPr id="38" name="Picture 2" descr="Free Vector | Video conference landing page illustration">
            <a:extLst>
              <a:ext uri="{FF2B5EF4-FFF2-40B4-BE49-F238E27FC236}">
                <a16:creationId xmlns:a16="http://schemas.microsoft.com/office/drawing/2014/main" id="{1068DEF3-3CF6-47F0-95EC-0993928E1A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43" y="4090852"/>
            <a:ext cx="2393905" cy="1594661"/>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19">
            <a:extLst>
              <a:ext uri="{FF2B5EF4-FFF2-40B4-BE49-F238E27FC236}">
                <a16:creationId xmlns:a16="http://schemas.microsoft.com/office/drawing/2014/main" id="{D0F68861-DFE2-4653-A3FD-518FEF507443}"/>
              </a:ext>
            </a:extLst>
          </p:cNvPr>
          <p:cNvSpPr txBox="1"/>
          <p:nvPr/>
        </p:nvSpPr>
        <p:spPr>
          <a:xfrm>
            <a:off x="1404539" y="3348540"/>
            <a:ext cx="3069246" cy="646331"/>
          </a:xfrm>
          <a:prstGeom prst="rect">
            <a:avLst/>
          </a:prstGeom>
          <a:noFill/>
        </p:spPr>
        <p:txBody>
          <a:bodyPr wrap="square">
            <a:spAutoFit/>
          </a:bodyPr>
          <a:lstStyle/>
          <a:p>
            <a:pPr algn="ctr"/>
            <a:r>
              <a:rPr lang="ca-ES" altLang="ca-ES" dirty="0"/>
              <a:t>Retorn a les professionals i recollida d’accions concretes</a:t>
            </a:r>
            <a:endParaRPr lang="ca-ES" dirty="0"/>
          </a:p>
        </p:txBody>
      </p:sp>
      <p:pic>
        <p:nvPicPr>
          <p:cNvPr id="40" name="Picture 4" descr="Design very quickly by using it! #노트북 #달력 #도형 #디스켓 #비즈니스 #시계 #신문 #아이디어  #엘리먼트 #인포그래픽 #일러스트 #자료 #전구 #지구 #파티클 #퍼즐 #펜 #클리아트코리아 #clipartkorea #… |  인포그래픽, 퍼즐, 포스터 디자인">
            <a:extLst>
              <a:ext uri="{FF2B5EF4-FFF2-40B4-BE49-F238E27FC236}">
                <a16:creationId xmlns:a16="http://schemas.microsoft.com/office/drawing/2014/main" id="{EAC71FD9-80D2-4E8D-9B3F-CD081C1223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8747"/>
          <a:stretch/>
        </p:blipFill>
        <p:spPr bwMode="auto">
          <a:xfrm>
            <a:off x="5837453" y="4081018"/>
            <a:ext cx="1666113" cy="1793081"/>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21">
            <a:extLst>
              <a:ext uri="{FF2B5EF4-FFF2-40B4-BE49-F238E27FC236}">
                <a16:creationId xmlns:a16="http://schemas.microsoft.com/office/drawing/2014/main" id="{6EACC0DB-E9FB-4E57-BEDC-1DF1361CDF36}"/>
              </a:ext>
            </a:extLst>
          </p:cNvPr>
          <p:cNvSpPr txBox="1"/>
          <p:nvPr/>
        </p:nvSpPr>
        <p:spPr>
          <a:xfrm>
            <a:off x="5212348" y="3244373"/>
            <a:ext cx="2916324" cy="923330"/>
          </a:xfrm>
          <a:prstGeom prst="rect">
            <a:avLst/>
          </a:prstGeom>
          <a:noFill/>
        </p:spPr>
        <p:txBody>
          <a:bodyPr wrap="square">
            <a:spAutoFit/>
          </a:bodyPr>
          <a:lstStyle/>
          <a:p>
            <a:pPr algn="ctr"/>
            <a:r>
              <a:rPr lang="ca-ES" altLang="ca-ES" dirty="0"/>
              <a:t>Proposta de Pla de Millora del Sistema d’Atenció a la infància </a:t>
            </a:r>
            <a:endParaRPr lang="ca-ES" dirty="0"/>
          </a:p>
        </p:txBody>
      </p:sp>
      <p:sp>
        <p:nvSpPr>
          <p:cNvPr id="42" name="Flecha: a la derecha 17">
            <a:extLst>
              <a:ext uri="{FF2B5EF4-FFF2-40B4-BE49-F238E27FC236}">
                <a16:creationId xmlns:a16="http://schemas.microsoft.com/office/drawing/2014/main" id="{43256E06-6C00-4AF8-A26C-762AE1055185}"/>
              </a:ext>
            </a:extLst>
          </p:cNvPr>
          <p:cNvSpPr/>
          <p:nvPr/>
        </p:nvSpPr>
        <p:spPr bwMode="auto">
          <a:xfrm>
            <a:off x="3128272" y="2410672"/>
            <a:ext cx="553504" cy="46211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43" name="Flecha: a la derecha 23">
            <a:extLst>
              <a:ext uri="{FF2B5EF4-FFF2-40B4-BE49-F238E27FC236}">
                <a16:creationId xmlns:a16="http://schemas.microsoft.com/office/drawing/2014/main" id="{902EF37A-7B01-4283-B7CC-7C4E6C8056FA}"/>
              </a:ext>
            </a:extLst>
          </p:cNvPr>
          <p:cNvSpPr/>
          <p:nvPr/>
        </p:nvSpPr>
        <p:spPr bwMode="auto">
          <a:xfrm>
            <a:off x="5708092" y="2382797"/>
            <a:ext cx="557126" cy="45271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44" name="Flecha: a la derecha 24">
            <a:extLst>
              <a:ext uri="{FF2B5EF4-FFF2-40B4-BE49-F238E27FC236}">
                <a16:creationId xmlns:a16="http://schemas.microsoft.com/office/drawing/2014/main" id="{A6548D53-FC67-490C-8319-6D437AA8B58A}"/>
              </a:ext>
            </a:extLst>
          </p:cNvPr>
          <p:cNvSpPr/>
          <p:nvPr/>
        </p:nvSpPr>
        <p:spPr bwMode="auto">
          <a:xfrm>
            <a:off x="4626068" y="4628613"/>
            <a:ext cx="811335" cy="63879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spcBef>
                <a:spcPct val="50000"/>
              </a:spcBef>
            </a:pPr>
            <a:endParaRPr lang="ca-ES" sz="1650" b="1">
              <a:latin typeface="Arial" charset="0"/>
            </a:endParaRPr>
          </a:p>
        </p:txBody>
      </p:sp>
      <p:sp>
        <p:nvSpPr>
          <p:cNvPr id="45" name="CuadroTexto 15">
            <a:extLst>
              <a:ext uri="{FF2B5EF4-FFF2-40B4-BE49-F238E27FC236}">
                <a16:creationId xmlns:a16="http://schemas.microsoft.com/office/drawing/2014/main" id="{705FC95F-DD6E-4AA7-9018-17FAB69E4D96}"/>
              </a:ext>
            </a:extLst>
          </p:cNvPr>
          <p:cNvSpPr txBox="1"/>
          <p:nvPr/>
        </p:nvSpPr>
        <p:spPr>
          <a:xfrm>
            <a:off x="195775" y="1967850"/>
            <a:ext cx="652743" cy="923330"/>
          </a:xfrm>
          <a:prstGeom prst="rect">
            <a:avLst/>
          </a:prstGeom>
          <a:noFill/>
        </p:spPr>
        <p:txBody>
          <a:bodyPr wrap="none" rtlCol="0">
            <a:spAutoFit/>
          </a:bodyPr>
          <a:lstStyle/>
          <a:p>
            <a:r>
              <a:rPr lang="ca-ES" dirty="0">
                <a:solidFill>
                  <a:schemeClr val="bg1">
                    <a:lumMod val="50000"/>
                  </a:schemeClr>
                </a:solidFill>
              </a:rPr>
              <a:t>2019</a:t>
            </a:r>
          </a:p>
          <a:p>
            <a:pPr algn="ctr"/>
            <a:r>
              <a:rPr lang="ca-ES" dirty="0">
                <a:solidFill>
                  <a:schemeClr val="bg1">
                    <a:lumMod val="50000"/>
                  </a:schemeClr>
                </a:solidFill>
              </a:rPr>
              <a:t>-</a:t>
            </a:r>
          </a:p>
          <a:p>
            <a:r>
              <a:rPr lang="ca-ES" dirty="0">
                <a:solidFill>
                  <a:schemeClr val="bg1">
                    <a:lumMod val="50000"/>
                  </a:schemeClr>
                </a:solidFill>
              </a:rPr>
              <a:t>2020</a:t>
            </a:r>
          </a:p>
        </p:txBody>
      </p:sp>
      <p:sp>
        <p:nvSpPr>
          <p:cNvPr id="46" name="CuadroTexto 15">
            <a:extLst>
              <a:ext uri="{FF2B5EF4-FFF2-40B4-BE49-F238E27FC236}">
                <a16:creationId xmlns:a16="http://schemas.microsoft.com/office/drawing/2014/main" id="{705FC95F-DD6E-4AA7-9018-17FAB69E4D96}"/>
              </a:ext>
            </a:extLst>
          </p:cNvPr>
          <p:cNvSpPr txBox="1"/>
          <p:nvPr/>
        </p:nvSpPr>
        <p:spPr>
          <a:xfrm>
            <a:off x="195775" y="4161002"/>
            <a:ext cx="652743" cy="923330"/>
          </a:xfrm>
          <a:prstGeom prst="rect">
            <a:avLst/>
          </a:prstGeom>
          <a:noFill/>
        </p:spPr>
        <p:txBody>
          <a:bodyPr wrap="none" rtlCol="0">
            <a:spAutoFit/>
          </a:bodyPr>
          <a:lstStyle/>
          <a:p>
            <a:r>
              <a:rPr lang="ca-ES" dirty="0">
                <a:solidFill>
                  <a:schemeClr val="bg1">
                    <a:lumMod val="50000"/>
                  </a:schemeClr>
                </a:solidFill>
              </a:rPr>
              <a:t>2021</a:t>
            </a:r>
          </a:p>
          <a:p>
            <a:pPr algn="ctr"/>
            <a:r>
              <a:rPr lang="ca-ES" dirty="0">
                <a:solidFill>
                  <a:schemeClr val="bg1">
                    <a:lumMod val="50000"/>
                  </a:schemeClr>
                </a:solidFill>
              </a:rPr>
              <a:t>-</a:t>
            </a:r>
          </a:p>
          <a:p>
            <a:r>
              <a:rPr lang="ca-ES" dirty="0">
                <a:solidFill>
                  <a:schemeClr val="bg1">
                    <a:lumMod val="50000"/>
                  </a:schemeClr>
                </a:solidFill>
              </a:rPr>
              <a:t>2022</a:t>
            </a:r>
          </a:p>
        </p:txBody>
      </p:sp>
      <p:sp>
        <p:nvSpPr>
          <p:cNvPr id="3" name="Rectangle 2"/>
          <p:cNvSpPr/>
          <p:nvPr/>
        </p:nvSpPr>
        <p:spPr>
          <a:xfrm>
            <a:off x="683568" y="681125"/>
            <a:ext cx="7770219" cy="461665"/>
          </a:xfrm>
          <a:prstGeom prst="rect">
            <a:avLst/>
          </a:prstGeom>
        </p:spPr>
        <p:txBody>
          <a:bodyPr wrap="square">
            <a:spAutoFit/>
          </a:bodyPr>
          <a:lstStyle/>
          <a:p>
            <a:r>
              <a:rPr lang="ca-ES" sz="2400" b="1" dirty="0">
                <a:solidFill>
                  <a:srgbClr val="C00000"/>
                </a:solidFill>
                <a:latin typeface="Arial" panose="020B0604020202020204" pitchFamily="34" charset="0"/>
              </a:rPr>
              <a:t>Pla de millora del Sistema d’atenció a la infància</a:t>
            </a:r>
          </a:p>
        </p:txBody>
      </p:sp>
      <p:pic>
        <p:nvPicPr>
          <p:cNvPr id="21" name="Picture 8" descr="http://identitatcorporativa.gencat.cat/web/.content/Documentacio/descarregues/dpt/COLOR/Drets-Socials/drets_socials_h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188" y="6176350"/>
            <a:ext cx="2795096"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30760"/>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supost Gene 2022">
    <a:dk1>
      <a:srgbClr val="000000"/>
    </a:dk1>
    <a:lt1>
      <a:srgbClr val="FFFFFF"/>
    </a:lt1>
    <a:dk2>
      <a:srgbClr val="000000"/>
    </a:dk2>
    <a:lt2>
      <a:srgbClr val="F7F7F7"/>
    </a:lt2>
    <a:accent1>
      <a:srgbClr val="71283A"/>
    </a:accent1>
    <a:accent2>
      <a:srgbClr val="E79C59"/>
    </a:accent2>
    <a:accent3>
      <a:srgbClr val="865951"/>
    </a:accent3>
    <a:accent4>
      <a:srgbClr val="DCCDC6"/>
    </a:accent4>
    <a:accent5>
      <a:srgbClr val="935E6B"/>
    </a:accent5>
    <a:accent6>
      <a:srgbClr val="EDB583"/>
    </a:accent6>
    <a:hlink>
      <a:srgbClr val="000000"/>
    </a:hlink>
    <a:folHlink>
      <a:srgbClr val="090A0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75E1E132667E44B2F1099D294F6E46" ma:contentTypeVersion="5" ma:contentTypeDescription="Crea un document nou" ma:contentTypeScope="" ma:versionID="0206f82acd89f6ac392fd66f2bd464b6">
  <xsd:schema xmlns:xsd="http://www.w3.org/2001/XMLSchema" xmlns:xs="http://www.w3.org/2001/XMLSchema" xmlns:p="http://schemas.microsoft.com/office/2006/metadata/properties" xmlns:ns2="7dabba37-61b3-4564-8158-f7263bd1f881" targetNamespace="http://schemas.microsoft.com/office/2006/metadata/properties" ma:root="true" ma:fieldsID="76f15f2e635220193c2f85c7302a43c9" ns2:_="">
    <xsd:import namespace="7dabba37-61b3-4564-8158-f7263bd1f8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bba37-61b3-4564-8158-f7263bd1f8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E257D5-3ECB-43E2-A29C-D2125116F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bba37-61b3-4564-8158-f7263bd1f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B7EEE5-79F1-4F45-A8CA-0E3979812CC9}">
  <ds:schemaRefs>
    <ds:schemaRef ds:uri="http://schemas.microsoft.com/sharepoint/v3/contenttype/forms"/>
  </ds:schemaRefs>
</ds:datastoreItem>
</file>

<file path=customXml/itemProps3.xml><?xml version="1.0" encoding="utf-8"?>
<ds:datastoreItem xmlns:ds="http://schemas.openxmlformats.org/officeDocument/2006/customXml" ds:itemID="{5D7656A4-6757-4402-BCBB-5893CBE0F1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1150</TotalTime>
  <Words>13472</Words>
  <Application>Microsoft Office PowerPoint</Application>
  <PresentationFormat>Presentación en pantalla (4:3)</PresentationFormat>
  <Paragraphs>2447</Paragraphs>
  <Slides>122</Slides>
  <Notes>40</Notes>
  <HiddenSlides>0</HiddenSlides>
  <MMClips>0</MMClips>
  <ScaleCrop>false</ScaleCrop>
  <HeadingPairs>
    <vt:vector size="10" baseType="variant">
      <vt:variant>
        <vt:lpstr>Fuentes usadas</vt:lpstr>
      </vt:variant>
      <vt:variant>
        <vt:i4>7</vt:i4>
      </vt:variant>
      <vt:variant>
        <vt:lpstr>Tema</vt:lpstr>
      </vt:variant>
      <vt:variant>
        <vt:i4>1</vt:i4>
      </vt:variant>
      <vt:variant>
        <vt:lpstr>Vínculos</vt:lpstr>
      </vt:variant>
      <vt:variant>
        <vt:i4>6</vt:i4>
      </vt:variant>
      <vt:variant>
        <vt:lpstr>Servidores OLE incrustados</vt:lpstr>
      </vt:variant>
      <vt:variant>
        <vt:i4>1</vt:i4>
      </vt:variant>
      <vt:variant>
        <vt:lpstr>Títulos de diapositiva</vt:lpstr>
      </vt:variant>
      <vt:variant>
        <vt:i4>122</vt:i4>
      </vt:variant>
    </vt:vector>
  </HeadingPairs>
  <TitlesOfParts>
    <vt:vector size="137" baseType="lpstr">
      <vt:lpstr>Arial</vt:lpstr>
      <vt:lpstr>Arial Narrow</vt:lpstr>
      <vt:lpstr>Calibri</vt:lpstr>
      <vt:lpstr>Calibri Light</vt:lpstr>
      <vt:lpstr>Courier New</vt:lpstr>
      <vt:lpstr>Wingdings</vt:lpstr>
      <vt:lpstr>Wingdings 2</vt:lpstr>
      <vt:lpstr>Tema de l'Office</vt:lpstr>
      <vt:lpstr>file:///\\10.fitxers.ctti.intranet.gencat.cat\Departamentals$\GT\ESTADISTICA\SE\Estat%20dels%20serveis%20socials%20a%20Catalunya%20(informe)\Informe%20ESS%202020\GRÀFICS\Gràfics%20Estat%20Serveis%20Socials%202020%20%20A.xls!Envell%20i%20sobreenvell%2021!%5bGràfics%20Estat%20Serveis%20Socials%202020%20%20A.xls%5dEnvell%20i%20sobreenvell%2021%20Gràfic%204-1</vt:lpstr>
      <vt:lpstr>file:///\\10.fitxers.ctti.intranet.gencat.cat\Departamentals$\GT\ESTADISTICA\SE\Estat%20dels%20serveis%20socials%20a%20Catalunya%20(informe)\Informe%20ESS%202020\GRÀFICS\Gràfics%20Estat%20Serveis%20Socials%202020%20%20C.xls!Atenció%20residencial%20B!%5bGràfics%20Estat%20Serveis%20Socials%202020%20%20C.xls%5dAtenció%20residencial%20B%20Gràfic%201</vt:lpstr>
      <vt:lpstr>file:///\\10.fitxers.ctti.intranet.gencat.cat\Departamentals$\GT\ESTADISTICA\SE\Estat%20dels%20serveis%20socials%20a%20Catalunya%20(informe)\Informe%20ESS%202020\GRÀFICS\Gràfics%20Estat%20Serveis%20Socials%202020%20%20C.xls!Atencio%20resid%20Violència%20M.%202!%5bGràfics%20Estat%20Serveis%20Socials%202020%20%20C.xls%5dAtencio%20resid%20Violència%20M.%202%20Gráfico%201</vt:lpstr>
      <vt:lpstr>file:///\\10.fitxers.ctti.intranet.gencat.cat\Departamentals$\GT\ESTADISTICA\SE\Estat%20dels%20serveis%20socials%20a%20Catalunya%20(informe)\Informe%20ESS%202020\GRÀFICS\Estat%20serveis%20socials%202020_gràfics%20pobresa%20energètica.xlsx!Tipologia%20famílies!%5bEstat%20serveis%20socials%202020_gràfics%20pobresa%20energètica.xlsx%5dTipologia%20famílies%20Gràfic%201</vt:lpstr>
      <vt:lpstr>file:///\\10.fitxers.ctti.intranet.gencat.cat\Departamentals$\GT\ESTADISTICA\SE\Estat%20dels%20serveis%20socials%20a%20Catalunya%20(informe)\Informe%20ESS%202020\GRÀFICS\Gràfics%20Estat%20Serveis%20Socials%202020%20%20C.xls!Fig%2040.%20Pressupost%20DBSF!%5bGràfics%20Estat%20Serveis%20Socials%202020%20%20C.xls%5dFig%2040.%20Pressupost%20DBSF%20Gráfico%201-3</vt:lpstr>
      <vt:lpstr>file:///\\10.fitxers.ctti.intranet.gencat.cat\Departamentals$\GT\ESTADISTICA\SE\Estat%20dels%20serveis%20socials%20a%20Catalunya%20(informe)\Informe%20ESS%202020\GRÀFICS\Gràfics%20Estat%20Serveis%20Socials%202020%20%20C.xls!Estat%20AMB%202019!%5bGràfics%20Estat%20Serveis%20Socials%202020%20%20C.xls%5dEstat%20AMB%202019%20Gràfic%202</vt:lpstr>
      <vt:lpstr>Hoja de cálculo</vt:lpstr>
      <vt:lpstr>CONSELL GENERAL DE SERVEIS SOCIALS</vt:lpstr>
      <vt:lpstr>Consell General de Serveis Socials</vt:lpstr>
      <vt:lpstr>1. Aprovació de l’Acta de la sessió anterior</vt:lpstr>
      <vt:lpstr>2. Informe de la Presidenta</vt:lpstr>
      <vt:lpstr>3. Pressupost 2022</vt:lpstr>
      <vt:lpstr>Índex</vt:lpstr>
      <vt:lpstr>Pressupost de la Generalitat </vt:lpstr>
      <vt:lpstr>Pressupost de la Generalitat </vt:lpstr>
      <vt:lpstr>Pressupost del Departament de Drets Socials</vt:lpstr>
      <vt:lpstr>Pressupost del Departament de Drets Socials</vt:lpstr>
      <vt:lpstr>Pressupost del Departament de Drets Socials</vt:lpstr>
      <vt:lpstr>Presentación de PowerPoint</vt:lpstr>
      <vt:lpstr>Presentación de PowerPoint</vt:lpstr>
      <vt:lpstr>Presentación de PowerPoint</vt:lpstr>
      <vt:lpstr>Liquidació provisional  Pressupost 2021</vt:lpstr>
      <vt:lpstr>Pressupost per unitats</vt:lpstr>
      <vt:lpstr>Pressupost per capítols</vt:lpstr>
      <vt:lpstr>Pressupost per programes</vt:lpstr>
      <vt:lpstr>Pressupost entitats adscrites</vt:lpstr>
      <vt:lpstr>4. Informe anual sobre l’estat dels serveis socials a Catalunya  2019 - 2020 </vt:lpstr>
      <vt:lpstr>Índex</vt:lpstr>
      <vt:lpstr>Índex</vt:lpstr>
      <vt:lpstr>Introducció</vt:lpstr>
      <vt:lpstr>Les situacions de necessitat social.  Definicions i marc normatiu</vt:lpstr>
      <vt:lpstr>Situacions de necessitat per manca d’autonomia.</vt:lpstr>
      <vt:lpstr>Situacions de necessitat per manca d’autonomia. a. Context sociodemogràfic</vt:lpstr>
      <vt:lpstr>Situacions de necessitat per manca d’autonomia. a. Context sociodemogràfic</vt:lpstr>
      <vt:lpstr>Situacions de necessitat per manca d’autonomia. a. Context sociodemogràfic</vt:lpstr>
      <vt:lpstr>Presentación de PowerPoint</vt:lpstr>
      <vt:lpstr>Situacions de necessitat per manca d’autonomia. b. Acció del sistema davant la manca d’autonomia</vt:lpstr>
      <vt:lpstr>Situacions de necessitat per manca d’autonomia. b. Acció del sistema davant la manca d’autonomia</vt:lpstr>
      <vt:lpstr>Situacions de necessitat per manca d’autonomia. b. Acció del sistema davant la manca d’autonomia</vt:lpstr>
      <vt:lpstr>Situacions de necessitat per manca d’autonomia. c. Mesures excepcionals COVID-19 en l’àmbit de l’autonomia personal i la discapacitat</vt:lpstr>
      <vt:lpstr>Situacions de necessitat relacional</vt:lpstr>
      <vt:lpstr>Situacions de necessitat relacional. a. Context sociodemogràfic</vt:lpstr>
      <vt:lpstr>Situacions de necessitat relacional. a. Context sociodemogràfic</vt:lpstr>
      <vt:lpstr>Presentación de PowerPoint</vt:lpstr>
      <vt:lpstr>Situacions de necessitat relacional. a. Context sociodemogràfic</vt:lpstr>
      <vt:lpstr>Situacions de necessitat relacional. a. Context sociodemogràfic</vt:lpstr>
      <vt:lpstr>Situacions de necessitat relacional. a. Context sociodemogràfic</vt:lpstr>
      <vt:lpstr>Situacions de necessitat relacional. a. Context sociodemogràfic</vt:lpstr>
      <vt:lpstr>Situacions de necessitat relacional. b. Acció del sistema davant les necessitats relacionals</vt:lpstr>
      <vt:lpstr>Situacions de necessitat relacional. b. Acció del sistema davant les necessitats relacionals</vt:lpstr>
      <vt:lpstr>Situacions de necessitat relacional. b. Acció del sistema davant les necessitats relacionals</vt:lpstr>
      <vt:lpstr>Situacions de necessitat relacional. b. Acció del sistema davant les necessitats relacionals</vt:lpstr>
      <vt:lpstr>Situacions de necessitat relacional. b. Acció del sistema davant les necessitats relacionals</vt:lpstr>
      <vt:lpstr>Situacions de necessitat relacional. b. Acció del sistema davant les necessitats relacionals</vt:lpstr>
      <vt:lpstr>Situacions de necessitat relacional. c. Mesures excepcionals COVID-19 en l’àmbit de les necessitats relacionals</vt:lpstr>
      <vt:lpstr>Situacions de necessitat material i instrumental</vt:lpstr>
      <vt:lpstr>Situacions de necessitat material i instrumental a. Context sociodemogràfic</vt:lpstr>
      <vt:lpstr>Presentación de PowerPoint</vt:lpstr>
      <vt:lpstr>Presentación de PowerPoint</vt:lpstr>
      <vt:lpstr>Presentación de PowerPoint</vt:lpstr>
      <vt:lpstr>Presentación de PowerPoint</vt:lpstr>
      <vt:lpstr>Situacions de necessitat material i instrumental b. Acció del sistema davant la necessitat material i instrumental</vt:lpstr>
      <vt:lpstr>Presentación de PowerPoint</vt:lpstr>
      <vt:lpstr>Presentación de PowerPoint</vt:lpstr>
      <vt:lpstr>Situacions de necessitat material i instrumental b. Acció del sistema davant la necessitat material i instrumental</vt:lpstr>
      <vt:lpstr>Situacions de necessitat material i instrumental c. Mesures excepcionals COVID-19 en l’àmbit de les necessitats materials i instrumentals</vt:lpstr>
      <vt:lpstr>Situacions de necessitat material i instrumental c. Mesures excepcionals COVID-19 en l’àmbit de les necessitats materials i instrumentals</vt:lpstr>
      <vt:lpstr>Mesures excepcionals COVID-19 de caràcter    General i de suport al Tercer Sector Social</vt:lpstr>
      <vt:lpstr>El finançament dels serveis socials La Generalitat de Catalunya</vt:lpstr>
      <vt:lpstr>El finançament dels serveis socials Els Ens Locals</vt:lpstr>
      <vt:lpstr>El finançament dels serveis socials L’Administració General de l’Estat</vt:lpstr>
      <vt:lpstr>5. Marc d’acció per a l’abordatge del sensellarisme a Catalunya</vt:lpstr>
      <vt:lpstr>MARC D’ACCIÓ PER A L’ABORDATGE DEL SENSELLARISME A CATALUNYA 2022-2025</vt:lpstr>
      <vt:lpstr>MARC D’ACCIÓ PER A L’ABORDATGE DEL SENSELLARISME A CATALUNYA 2022-2025</vt:lpstr>
      <vt:lpstr>MARC D’ACCIÓ PER A L’ABORDATGE DEL SENSELLARISME A CATALUNYA 2022-2025</vt:lpstr>
      <vt:lpstr>Presentación de PowerPoint</vt:lpstr>
      <vt:lpstr>Presentación de PowerPoint</vt:lpstr>
      <vt:lpstr>Presentación de PowerPoint</vt:lpstr>
      <vt:lpstr>PRIORITATS ACTUALS A CATALUNYA </vt:lpstr>
      <vt:lpstr>CREACIÓ DE L’AGÈNCIA D’ATENCIÓ INTEGRADA SOCIAL I SANITÀRIA</vt:lpstr>
      <vt:lpstr>CREACIÓ DE L’AGÈNCIA D’ATENCIÓ INTEGRADA SOCIAL I SANITÀRIA</vt:lpstr>
      <vt:lpstr>Presentación de PowerPoint</vt:lpstr>
      <vt:lpstr>Presentación de PowerPoint</vt:lpstr>
      <vt:lpstr>Presentación de PowerPoint</vt:lpstr>
      <vt:lpstr>Presentación de PowerPoint</vt:lpstr>
      <vt:lpstr>GOVERNANCES TERRITORIALS</vt:lpstr>
      <vt:lpstr>PÀGINA WEB AISS</vt:lpstr>
      <vt:lpstr>7. Contracte programa</vt:lpstr>
      <vt:lpstr>Antecedents</vt:lpstr>
      <vt:lpstr>Antecedents</vt:lpstr>
      <vt:lpstr>Antecedents</vt:lpstr>
      <vt:lpstr>Antecedents</vt:lpstr>
      <vt:lpstr>Antecedents</vt:lpstr>
      <vt:lpstr>Nou contracte programa 2022-2025</vt:lpstr>
      <vt:lpstr>Nou contracte programa 2022-2025</vt:lpstr>
      <vt:lpstr>Nou contracte programa 2022-2025</vt:lpstr>
      <vt:lpstr>Nou contracte programa 2022-2025</vt:lpstr>
      <vt:lpstr>Nou contracte programa 2022-2025</vt:lpstr>
      <vt:lpstr>Nou contracte programa 2022-2025</vt:lpstr>
      <vt:lpstr>Nou contracte programa 2022-2025</vt:lpstr>
      <vt:lpstr>Nou contracte programa 2022-2025</vt:lpstr>
      <vt:lpstr>Nou contracte programa 2022-2025</vt:lpstr>
      <vt:lpstr>8. Projectes Estratègics per a la millora de la qualitat de vida de la infància, l’adolescència i la joventut a Catalunya </vt:lpstr>
      <vt:lpstr>Presentación de PowerPoint</vt:lpstr>
      <vt:lpstr>Actualització del Pacte per a la infància</vt:lpstr>
      <vt:lpstr>Presentación de PowerPoint</vt:lpstr>
      <vt:lpstr>Presentación de PowerPoint</vt:lpstr>
      <vt:lpstr>Presentación de PowerPoint</vt:lpstr>
      <vt:lpstr>Presentación de PowerPoint</vt:lpstr>
      <vt:lpstr>Presentación de PowerPoint</vt:lpstr>
      <vt:lpstr>Presentación de PowerPoint</vt:lpstr>
      <vt:lpstr>9. Premis Recerca i Innovació en Serveis Socials</vt:lpstr>
      <vt:lpstr>Premis Recerca i Innovació en Serveis Socials</vt:lpstr>
      <vt:lpstr>Premis Recerca i Innovació en Serveis Socials</vt:lpstr>
      <vt:lpstr>Premis Recerca i Innovació en Serveis Socials</vt:lpstr>
      <vt:lpstr>10. Polítiques d’habitatge</vt:lpstr>
      <vt:lpstr>Context</vt:lpstr>
      <vt:lpstr>Ajuts al pagament del lloguer</vt:lpstr>
      <vt:lpstr>Ajuts al pagament del lloguer</vt:lpstr>
      <vt:lpstr>Ajuts al pagament del lloguer</vt:lpstr>
      <vt:lpstr>Intermediació per evitar desnonaments</vt:lpstr>
      <vt:lpstr>Esforç de l’AHC per a evitar la pèrdua de l’habitatge</vt:lpstr>
      <vt:lpstr>Esforç de l’AHC per a evitar la pèrdua de l’habitatge</vt:lpstr>
      <vt:lpstr>Perfil del sol·licitant d’ajuts al pagament del lloguer</vt:lpstr>
      <vt:lpstr>Impacte econòmic dels ajuts al pagament del lloguer</vt:lpstr>
      <vt:lpstr>Principals línies davant l’escassetat d’habitatge social</vt:lpstr>
      <vt:lpstr>PTSH: el full de ruta per als propers anys</vt:lpstr>
      <vt:lpstr>11. Torn obert de paraules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dc:creator>
  <cp:lastModifiedBy>UPIMIR Unio de Petites i Mitjanes residencies</cp:lastModifiedBy>
  <cp:revision>79</cp:revision>
  <cp:lastPrinted>2011-04-20T15:22:35Z</cp:lastPrinted>
  <dcterms:created xsi:type="dcterms:W3CDTF">2011-04-15T10:08:09Z</dcterms:created>
  <dcterms:modified xsi:type="dcterms:W3CDTF">2022-03-09T07:33:18Z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0x0101003D75E1E132667E44B2F1099D294F6E46</vt:lpwstr>
  </property>
</Properties>
</file>